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1" r:id="rId7"/>
    <p:sldId id="258" r:id="rId8"/>
    <p:sldId id="262" r:id="rId9"/>
    <p:sldId id="259" r:id="rId10"/>
  </p:sldIdLst>
  <p:sldSz cx="10693400" cy="756126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33"/>
    <a:srgbClr val="25A93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737" autoAdjust="0"/>
  </p:normalViewPr>
  <p:slideViewPr>
    <p:cSldViewPr>
      <p:cViewPr varScale="1">
        <p:scale>
          <a:sx n="80" d="100"/>
          <a:sy n="80" d="100"/>
        </p:scale>
        <p:origin x="11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DD859D2-D24C-4A9D-B3D2-A80CD7676B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D35E415A-A9DF-452A-A1FC-16F1C80DC0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25A11-7FF2-4E26-BE66-A8202BFD03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F5586-607A-44B6-9DDC-04907FB44105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69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A6C71-7458-4431-A4EE-02158A6441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0634B-580A-4DF3-87F4-4E1A5EE60784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585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177800"/>
            <a:ext cx="1939925" cy="64119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0" y="177800"/>
            <a:ext cx="5667375" cy="641191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9DE11-A8A9-410F-ADAB-38488EC5AE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DD237-DFC3-4CB1-A906-F06E2CBA9687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56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D8183-64CE-4111-9A0B-F1E12340C7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3B0DB-6873-4CBD-B7E3-C9730D896CE1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97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29C0-6CDD-4C94-B79D-8CC8A2C53D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63521-F104-45A2-9EB2-816C3F8C0E09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04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9CA36-3AB0-43BC-98AE-305DD0B1F6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AFF8-5677-47CF-868D-B1107B2888DD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8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69855-99E3-43FF-9788-384A1681AC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3B8D5-B906-4868-B19B-ABDF3206C2FD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481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761F-7CFF-482D-86C8-9CB11E6090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51266-6163-41BB-8516-3C071D41D64B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556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8B8FD-E5E6-44D0-9820-560A231134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A0B3-B1E4-4CAF-9538-019E3E7B31DF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74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39C6A-595F-419C-904F-427F3B0E13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B360B-8067-461F-9C11-1AC27D81BF9F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841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10ECC-7753-469A-AF1C-5174968776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726C9-3675-4F50-AB63-0B602EE8468C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62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za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36525"/>
            <a:ext cx="10902951" cy="77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2225" y="177800"/>
            <a:ext cx="42354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prezentace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19250"/>
            <a:ext cx="77597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oddílu – úroveň 1</a:t>
            </a:r>
          </a:p>
          <a:p>
            <a:pPr lvl="1"/>
            <a:r>
              <a:rPr lang="cs-CZ" altLang="cs-CZ" smtClean="0"/>
              <a:t>Text oddílu – úroveň 2</a:t>
            </a:r>
          </a:p>
          <a:p>
            <a:pPr lvl="2"/>
            <a:r>
              <a:rPr lang="cs-CZ" altLang="cs-CZ" smtClean="0"/>
              <a:t>Text oddílu – úroveň 3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8278813" y="7124700"/>
            <a:ext cx="2181225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847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5363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072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400" smtClean="0">
                <a:solidFill>
                  <a:schemeClr val="bg2"/>
                </a:solidFill>
              </a:rPr>
              <a:t>PREZENTUJÍCÍ</a:t>
            </a: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6638" y="7124700"/>
            <a:ext cx="1316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50BAC29-09D1-4742-BEA4-EB3831C178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0" y="7124700"/>
            <a:ext cx="16383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5FF3643-130D-4492-B651-5A3237BAA56E}" type="datetime1">
              <a:rPr lang="cs-CZ" altLang="cs-CZ"/>
              <a:pPr>
                <a:defRPr/>
              </a:pPr>
              <a:t>17.08.2021</a:t>
            </a:fld>
            <a:endParaRPr lang="cs-CZ" altLang="cs-CZ"/>
          </a:p>
        </p:txBody>
      </p:sp>
      <p:pic>
        <p:nvPicPr>
          <p:cNvPr id="1032" name="Picture 11" descr="Logo bar po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6948488"/>
            <a:ext cx="10810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9pPr>
    </p:titleStyle>
    <p:bodyStyle>
      <a:lvl1pPr algn="l" defTabSz="182563" rtl="0" eaLnBrk="1" fontAlgn="base" hangingPunct="1">
        <a:lnSpc>
          <a:spcPct val="113000"/>
        </a:lnSpc>
        <a:spcBef>
          <a:spcPct val="0"/>
        </a:spcBef>
        <a:spcAft>
          <a:spcPct val="0"/>
        </a:spcAft>
        <a:defRPr sz="2200" b="1" kern="1200">
          <a:solidFill>
            <a:srgbClr val="25A939"/>
          </a:solidFill>
          <a:latin typeface="+mn-lt"/>
          <a:ea typeface="+mn-ea"/>
          <a:cs typeface="+mn-cs"/>
        </a:defRPr>
      </a:lvl1pPr>
      <a:lvl2pPr marL="720725" indent="-457200" algn="l" defTabSz="182563" rtl="0" eaLnBrk="1" fontAlgn="base" hangingPunct="1">
        <a:lnSpc>
          <a:spcPct val="125000"/>
        </a:lnSpc>
        <a:spcBef>
          <a:spcPct val="0"/>
        </a:spcBef>
        <a:spcAft>
          <a:spcPct val="20000"/>
        </a:spcAft>
        <a:buClr>
          <a:srgbClr val="25A93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263525" algn="l" defTabSz="182563" rtl="0" eaLnBrk="1" fontAlgn="base" hangingPunct="1">
        <a:spcBef>
          <a:spcPct val="0"/>
        </a:spcBef>
        <a:spcAft>
          <a:spcPct val="0"/>
        </a:spcAft>
        <a:buClr>
          <a:srgbClr val="25A939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2292350" indent="-228600" algn="l" defTabSz="182563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338" indent="-228600" algn="l" defTabSz="182563" rtl="0" eaLnBrk="1" fontAlgn="base" hangingPunct="1">
        <a:spcBef>
          <a:spcPct val="20000"/>
        </a:spcBef>
        <a:spcAft>
          <a:spcPct val="0"/>
        </a:spcAft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ozadi_uv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276"/>
            <a:ext cx="10974388" cy="775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2650" y="1744663"/>
            <a:ext cx="8924925" cy="765175"/>
          </a:xfrm>
          <a:noFill/>
        </p:spPr>
        <p:txBody>
          <a:bodyPr wrap="none" anchor="t"/>
          <a:lstStyle/>
          <a:p>
            <a:pPr algn="l" eaLnBrk="1" hangingPunct="1"/>
            <a:r>
              <a:rPr lang="cs-CZ" altLang="cs-CZ" sz="4800" dirty="0" smtClean="0"/>
              <a:t>Mobilní očkování </a:t>
            </a:r>
            <a:br>
              <a:rPr lang="cs-CZ" altLang="cs-CZ" sz="4800" dirty="0" smtClean="0"/>
            </a:br>
            <a:r>
              <a:rPr lang="cs-CZ" altLang="cs-CZ" sz="4800" dirty="0" smtClean="0"/>
              <a:t>v Kraji Vysočina </a:t>
            </a:r>
            <a:br>
              <a:rPr lang="cs-CZ" altLang="cs-CZ" sz="4800" dirty="0" smtClean="0"/>
            </a:br>
            <a:endParaRPr lang="cs-CZ" altLang="cs-CZ" sz="4800" b="0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8013" y="5653088"/>
            <a:ext cx="5257800" cy="503237"/>
          </a:xfrm>
          <a:noFill/>
        </p:spPr>
        <p:txBody>
          <a:bodyPr wrap="none"/>
          <a:lstStyle/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17. 8. 2021</a:t>
            </a:r>
          </a:p>
        </p:txBody>
      </p:sp>
      <p:pic>
        <p:nvPicPr>
          <p:cNvPr id="4101" name="Picture 14" descr="Logo bar po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6516688"/>
            <a:ext cx="20875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C1453-9633-4E08-9FFD-A480B883EF19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2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447DC0-F86A-4E9B-A66E-DCD43DA06839}" type="datetime1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17.08.2021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Mobilní očkování, Kraj Vysočina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156" y="972319"/>
            <a:ext cx="8984357" cy="5618981"/>
          </a:xfrm>
          <a:noFill/>
        </p:spPr>
        <p:txBody>
          <a:bodyPr/>
          <a:lstStyle/>
          <a:p>
            <a:r>
              <a:rPr lang="cs-CZ" sz="2000" dirty="0" smtClean="0">
                <a:solidFill>
                  <a:srgbClr val="0070C0"/>
                </a:solidFill>
                <a:latin typeface="+mj-lt"/>
              </a:rPr>
              <a:t>Kalendář mobilního </a:t>
            </a:r>
            <a:r>
              <a:rPr lang="cs-CZ" sz="2000" dirty="0">
                <a:solidFill>
                  <a:srgbClr val="0070C0"/>
                </a:solidFill>
                <a:latin typeface="+mj-lt"/>
              </a:rPr>
              <a:t>očkování v Kraji Vysočina</a:t>
            </a:r>
          </a:p>
          <a:p>
            <a:r>
              <a:rPr lang="cs-CZ" sz="2000" dirty="0" smtClean="0"/>
              <a:t>NEDĚLE </a:t>
            </a:r>
            <a:r>
              <a:rPr lang="cs-CZ" sz="2000" dirty="0"/>
              <a:t>22. srpna 2021</a:t>
            </a:r>
          </a:p>
          <a:p>
            <a:r>
              <a:rPr lang="cs-CZ" sz="2000" b="0" dirty="0" smtClean="0">
                <a:solidFill>
                  <a:srgbClr val="333333"/>
                </a:solidFill>
              </a:rPr>
              <a:t>10:00–18:00 </a:t>
            </a:r>
            <a:r>
              <a:rPr lang="cs-CZ" sz="2000" dirty="0">
                <a:solidFill>
                  <a:srgbClr val="333333"/>
                </a:solidFill>
              </a:rPr>
              <a:t>Bystřice nad Pernštejnem</a:t>
            </a:r>
            <a:r>
              <a:rPr lang="cs-CZ" sz="2000" b="0" dirty="0">
                <a:solidFill>
                  <a:srgbClr val="333333"/>
                </a:solidFill>
              </a:rPr>
              <a:t>, Masarykovo náměstí, </a:t>
            </a:r>
            <a:r>
              <a:rPr lang="cs-CZ" sz="2000" b="0" dirty="0" smtClean="0">
                <a:solidFill>
                  <a:srgbClr val="333333"/>
                </a:solidFill>
              </a:rPr>
              <a:t>amfiteátr</a:t>
            </a:r>
            <a:endParaRPr lang="cs-CZ" sz="2000" b="0" dirty="0">
              <a:solidFill>
                <a:srgbClr val="333333"/>
              </a:solidFill>
            </a:endParaRPr>
          </a:p>
          <a:p>
            <a:r>
              <a:rPr lang="cs-CZ" sz="2000" b="0" dirty="0">
                <a:solidFill>
                  <a:srgbClr val="333333"/>
                </a:solidFill>
              </a:rPr>
              <a:t/>
            </a:r>
            <a:br>
              <a:rPr lang="cs-CZ" sz="2000" b="0" dirty="0">
                <a:solidFill>
                  <a:srgbClr val="333333"/>
                </a:solidFill>
              </a:rPr>
            </a:br>
            <a:r>
              <a:rPr lang="cs-CZ" sz="2000" dirty="0"/>
              <a:t>PONDĚLÍ 23. srpna 2021</a:t>
            </a:r>
          </a:p>
          <a:p>
            <a:r>
              <a:rPr lang="cs-CZ" sz="2000" b="0" dirty="0" smtClean="0">
                <a:solidFill>
                  <a:srgbClr val="333333"/>
                </a:solidFill>
              </a:rPr>
              <a:t>9:00–12:00 </a:t>
            </a:r>
            <a:r>
              <a:rPr lang="cs-CZ" sz="2000" dirty="0">
                <a:solidFill>
                  <a:srgbClr val="333333"/>
                </a:solidFill>
              </a:rPr>
              <a:t>Moravské Budějovice</a:t>
            </a:r>
            <a:r>
              <a:rPr lang="cs-CZ" sz="2000" b="0" dirty="0">
                <a:solidFill>
                  <a:srgbClr val="333333"/>
                </a:solidFill>
              </a:rPr>
              <a:t>, </a:t>
            </a:r>
            <a:r>
              <a:rPr lang="cs-CZ" sz="2000" b="0" dirty="0" err="1" smtClean="0">
                <a:solidFill>
                  <a:srgbClr val="333333"/>
                </a:solidFill>
              </a:rPr>
              <a:t>Purcnerova</a:t>
            </a:r>
            <a:r>
              <a:rPr lang="cs-CZ" sz="2000" b="0" dirty="0" smtClean="0">
                <a:solidFill>
                  <a:srgbClr val="333333"/>
                </a:solidFill>
              </a:rPr>
              <a:t> </a:t>
            </a:r>
            <a:r>
              <a:rPr lang="cs-CZ" sz="2000" b="0" dirty="0">
                <a:solidFill>
                  <a:srgbClr val="333333"/>
                </a:solidFill>
              </a:rPr>
              <a:t>ulice, parkoviště naproti </a:t>
            </a:r>
            <a:r>
              <a:rPr lang="cs-CZ" sz="2000" b="0" dirty="0" smtClean="0">
                <a:solidFill>
                  <a:srgbClr val="333333"/>
                </a:solidFill>
              </a:rPr>
              <a:t>Městskému kulturnímu středisku Beseda</a:t>
            </a:r>
            <a:endParaRPr lang="cs-CZ" sz="2000" b="0" dirty="0">
              <a:solidFill>
                <a:srgbClr val="333333"/>
              </a:solidFill>
            </a:endParaRPr>
          </a:p>
          <a:p>
            <a:r>
              <a:rPr lang="cs-CZ" sz="2000" b="0" dirty="0" smtClean="0">
                <a:solidFill>
                  <a:srgbClr val="333333"/>
                </a:solidFill>
              </a:rPr>
              <a:t>14:00–19:00 </a:t>
            </a:r>
            <a:r>
              <a:rPr lang="cs-CZ" sz="2000" dirty="0">
                <a:solidFill>
                  <a:srgbClr val="333333"/>
                </a:solidFill>
              </a:rPr>
              <a:t>Jaroměřice nad Rokytnou</a:t>
            </a:r>
            <a:r>
              <a:rPr lang="cs-CZ" sz="2000" b="0" dirty="0">
                <a:solidFill>
                  <a:srgbClr val="333333"/>
                </a:solidFill>
              </a:rPr>
              <a:t>, </a:t>
            </a:r>
            <a:r>
              <a:rPr lang="cs-CZ" sz="2000" b="0" dirty="0" smtClean="0">
                <a:solidFill>
                  <a:srgbClr val="333333"/>
                </a:solidFill>
              </a:rPr>
              <a:t>parkoviště před Hotelem Opera, Komenského </a:t>
            </a:r>
            <a:r>
              <a:rPr lang="cs-CZ" sz="2000" b="0" dirty="0" smtClean="0">
                <a:solidFill>
                  <a:srgbClr val="333333"/>
                </a:solidFill>
              </a:rPr>
              <a:t>náměstí</a:t>
            </a:r>
            <a:endParaRPr lang="cs-CZ" sz="2000" b="0" dirty="0">
              <a:solidFill>
                <a:srgbClr val="333333"/>
              </a:solidFill>
            </a:endParaRP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ÚTERÝ 24. srpna 2021</a:t>
            </a:r>
          </a:p>
          <a:p>
            <a:r>
              <a:rPr lang="cs-CZ" sz="2000" b="0" dirty="0" smtClean="0">
                <a:solidFill>
                  <a:srgbClr val="333333"/>
                </a:solidFill>
              </a:rPr>
              <a:t>9:00–12:00 </a:t>
            </a:r>
            <a:r>
              <a:rPr lang="cs-CZ" sz="2000" dirty="0">
                <a:solidFill>
                  <a:srgbClr val="333333"/>
                </a:solidFill>
              </a:rPr>
              <a:t>Náměšť nad Oslavou</a:t>
            </a:r>
            <a:r>
              <a:rPr lang="cs-CZ" sz="2000" b="0" dirty="0">
                <a:solidFill>
                  <a:srgbClr val="333333"/>
                </a:solidFill>
              </a:rPr>
              <a:t>, </a:t>
            </a:r>
            <a:r>
              <a:rPr lang="cs-CZ" sz="2000" b="0" dirty="0" smtClean="0">
                <a:solidFill>
                  <a:srgbClr val="333333"/>
                </a:solidFill>
              </a:rPr>
              <a:t>parkoviště před Domem dětí a mládeže, Žerotínova ulice</a:t>
            </a:r>
            <a:endParaRPr lang="cs-CZ" sz="2000" b="0" dirty="0">
              <a:solidFill>
                <a:srgbClr val="333333"/>
              </a:solidFill>
            </a:endParaRPr>
          </a:p>
          <a:p>
            <a:r>
              <a:rPr lang="cs-CZ" sz="2000" b="0" dirty="0" smtClean="0">
                <a:solidFill>
                  <a:srgbClr val="333333"/>
                </a:solidFill>
              </a:rPr>
              <a:t>14:00–19:00 </a:t>
            </a:r>
            <a:r>
              <a:rPr lang="cs-CZ" sz="2000" dirty="0">
                <a:solidFill>
                  <a:srgbClr val="333333"/>
                </a:solidFill>
              </a:rPr>
              <a:t>Velká Bíteš</a:t>
            </a:r>
            <a:r>
              <a:rPr lang="cs-CZ" sz="2000" b="0" dirty="0">
                <a:solidFill>
                  <a:srgbClr val="333333"/>
                </a:solidFill>
              </a:rPr>
              <a:t>, Masarykovo náměstí, parkoviště </a:t>
            </a:r>
            <a:r>
              <a:rPr lang="cs-CZ" sz="2000" b="0" dirty="0" smtClean="0">
                <a:solidFill>
                  <a:srgbClr val="333333"/>
                </a:solidFill>
              </a:rPr>
              <a:t>před radnicí</a:t>
            </a:r>
            <a:r>
              <a:rPr lang="cs-CZ" sz="2000" dirty="0"/>
              <a:t> 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0" dirty="0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C1453-9633-4E08-9FFD-A480B883EF19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3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447DC0-F86A-4E9B-A66E-DCD43DA06839}" type="datetime1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17.08.2021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Mobilní očkování, Kraj Vysočina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156" y="972319"/>
            <a:ext cx="8984357" cy="5618981"/>
          </a:xfrm>
          <a:noFill/>
        </p:spPr>
        <p:txBody>
          <a:bodyPr/>
          <a:lstStyle/>
          <a:p>
            <a:r>
              <a:rPr lang="cs-CZ" sz="2000" dirty="0"/>
              <a:t> 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0" dirty="0" smtClean="0">
              <a:solidFill>
                <a:srgbClr val="333333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4287"/>
            <a:ext cx="10909940" cy="614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C1453-9633-4E08-9FFD-A480B883EF19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4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447DC0-F86A-4E9B-A66E-DCD43DA06839}" type="datetime1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17.08.2021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Mobilní očkování, Kraj Vysočina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156" y="972319"/>
            <a:ext cx="8984357" cy="5618981"/>
          </a:xfrm>
          <a:noFill/>
        </p:spPr>
        <p:txBody>
          <a:bodyPr/>
          <a:lstStyle/>
          <a:p>
            <a:r>
              <a:rPr lang="cs-CZ" b="0" dirty="0">
                <a:solidFill>
                  <a:srgbClr val="00B0F0"/>
                </a:solidFill>
              </a:rPr>
              <a:t>V</a:t>
            </a:r>
            <a:r>
              <a:rPr lang="cs-CZ" b="0" dirty="0" smtClean="0">
                <a:solidFill>
                  <a:srgbClr val="00B0F0"/>
                </a:solidFill>
              </a:rPr>
              <a:t>akcína</a:t>
            </a:r>
            <a:r>
              <a:rPr lang="cs-CZ" b="0" dirty="0">
                <a:solidFill>
                  <a:srgbClr val="00B0F0"/>
                </a:solidFill>
              </a:rPr>
              <a:t>: </a:t>
            </a:r>
            <a:endParaRPr lang="cs-CZ" b="0" dirty="0" smtClean="0">
              <a:solidFill>
                <a:srgbClr val="00B0F0"/>
              </a:solidFill>
            </a:endParaRPr>
          </a:p>
          <a:p>
            <a:r>
              <a:rPr lang="cs-CZ" b="0" dirty="0" err="1" smtClean="0">
                <a:solidFill>
                  <a:srgbClr val="333333"/>
                </a:solidFill>
              </a:rPr>
              <a:t>jednodávková</a:t>
            </a:r>
            <a:r>
              <a:rPr lang="cs-CZ" b="0" dirty="0" smtClean="0">
                <a:solidFill>
                  <a:srgbClr val="333333"/>
                </a:solidFill>
              </a:rPr>
              <a:t> </a:t>
            </a:r>
            <a:r>
              <a:rPr lang="cs-CZ" dirty="0">
                <a:solidFill>
                  <a:srgbClr val="333333"/>
                </a:solidFill>
              </a:rPr>
              <a:t>Johnson &amp; </a:t>
            </a:r>
            <a:r>
              <a:rPr lang="cs-CZ" dirty="0" smtClean="0">
                <a:solidFill>
                  <a:srgbClr val="333333"/>
                </a:solidFill>
              </a:rPr>
              <a:t>Johnson </a:t>
            </a:r>
            <a:r>
              <a:rPr lang="cs-CZ" b="0" dirty="0">
                <a:solidFill>
                  <a:srgbClr val="333333"/>
                </a:solidFill>
              </a:rPr>
              <a:t>pro věkovou skupinu 18</a:t>
            </a:r>
            <a:r>
              <a:rPr lang="cs-CZ" b="0" dirty="0" smtClean="0">
                <a:solidFill>
                  <a:srgbClr val="333333"/>
                </a:solidFill>
              </a:rPr>
              <a:t>+ nebo </a:t>
            </a:r>
            <a:r>
              <a:rPr lang="cs-CZ" b="0" dirty="0" err="1" smtClean="0">
                <a:solidFill>
                  <a:srgbClr val="333333"/>
                </a:solidFill>
              </a:rPr>
              <a:t>dvoudávková</a:t>
            </a:r>
            <a:r>
              <a:rPr lang="cs-CZ" b="0" dirty="0" smtClean="0">
                <a:solidFill>
                  <a:srgbClr val="333333"/>
                </a:solidFill>
              </a:rPr>
              <a:t> </a:t>
            </a:r>
            <a:r>
              <a:rPr lang="cs-CZ" b="0" dirty="0">
                <a:solidFill>
                  <a:srgbClr val="333333"/>
                </a:solidFill>
              </a:rPr>
              <a:t>vakcína </a:t>
            </a:r>
            <a:r>
              <a:rPr lang="cs-CZ" dirty="0" smtClean="0">
                <a:solidFill>
                  <a:srgbClr val="333333"/>
                </a:solidFill>
              </a:rPr>
              <a:t>Moderna </a:t>
            </a:r>
            <a:r>
              <a:rPr lang="cs-CZ" b="0" dirty="0" smtClean="0">
                <a:solidFill>
                  <a:srgbClr val="333333"/>
                </a:solidFill>
              </a:rPr>
              <a:t>pro osoby </a:t>
            </a:r>
            <a:r>
              <a:rPr lang="cs-CZ" b="0" dirty="0" smtClean="0">
                <a:solidFill>
                  <a:srgbClr val="333333"/>
                </a:solidFill>
              </a:rPr>
              <a:t>16+.</a:t>
            </a:r>
            <a:endParaRPr lang="cs-CZ" b="0" dirty="0" smtClean="0">
              <a:solidFill>
                <a:srgbClr val="333333"/>
              </a:solidFill>
            </a:endParaRPr>
          </a:p>
          <a:p>
            <a:endParaRPr lang="cs-CZ" b="0" dirty="0">
              <a:solidFill>
                <a:srgbClr val="333333"/>
              </a:solidFill>
            </a:endParaRPr>
          </a:p>
          <a:p>
            <a:r>
              <a:rPr lang="cs-CZ" b="0" dirty="0" smtClean="0">
                <a:solidFill>
                  <a:srgbClr val="00B0F0"/>
                </a:solidFill>
              </a:rPr>
              <a:t>Co si vzít s sebou:</a:t>
            </a:r>
          </a:p>
          <a:p>
            <a:r>
              <a:rPr lang="cs-CZ" b="0" dirty="0" smtClean="0">
                <a:solidFill>
                  <a:srgbClr val="333333"/>
                </a:solidFill>
              </a:rPr>
              <a:t>Občanský průkaz a průkaz zdravotní </a:t>
            </a:r>
            <a:r>
              <a:rPr lang="cs-CZ" b="0" dirty="0" smtClean="0">
                <a:solidFill>
                  <a:srgbClr val="333333"/>
                </a:solidFill>
              </a:rPr>
              <a:t>pojišťovny</a:t>
            </a:r>
            <a:r>
              <a:rPr lang="cs-CZ" b="0" dirty="0">
                <a:solidFill>
                  <a:srgbClr val="333333"/>
                </a:solidFill>
              </a:rPr>
              <a:t>.</a:t>
            </a:r>
            <a:endParaRPr lang="cs-CZ" b="0" dirty="0" smtClean="0">
              <a:solidFill>
                <a:srgbClr val="333333"/>
              </a:solidFill>
            </a:endParaRPr>
          </a:p>
          <a:p>
            <a:endParaRPr lang="cs-CZ" b="0" dirty="0">
              <a:solidFill>
                <a:srgbClr val="333333"/>
              </a:solidFill>
            </a:endParaRPr>
          </a:p>
          <a:p>
            <a:endParaRPr lang="cs-CZ" b="0" dirty="0">
              <a:solidFill>
                <a:srgbClr val="333333"/>
              </a:solidFill>
            </a:endParaRPr>
          </a:p>
          <a:p>
            <a:r>
              <a:rPr lang="cs-CZ" b="0" dirty="0" smtClean="0">
                <a:solidFill>
                  <a:srgbClr val="333333"/>
                </a:solidFill>
              </a:rPr>
              <a:t>Upozornění:</a:t>
            </a:r>
          </a:p>
          <a:p>
            <a:r>
              <a:rPr lang="cs-CZ" b="0" dirty="0" smtClean="0">
                <a:solidFill>
                  <a:srgbClr val="333333"/>
                </a:solidFill>
              </a:rPr>
              <a:t>Poslední dávka vakcíny bude aplikována 20 min. před ukončením provozu mobilního očkovacího místa.</a:t>
            </a:r>
          </a:p>
          <a:p>
            <a:endParaRPr lang="cs-CZ" b="0" dirty="0">
              <a:solidFill>
                <a:srgbClr val="333333"/>
              </a:solidFill>
            </a:endParaRPr>
          </a:p>
          <a:p>
            <a:endParaRPr lang="cs-CZ" b="0" dirty="0">
              <a:solidFill>
                <a:srgbClr val="333333"/>
              </a:solidFill>
            </a:endParaRPr>
          </a:p>
          <a:p>
            <a:r>
              <a:rPr lang="cs-CZ" sz="2000" dirty="0"/>
              <a:t> 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9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C1453-9633-4E08-9FFD-A480B883EF19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5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447DC0-F86A-4E9B-A66E-DCD43DA06839}" type="datetime1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17.08.2021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Mobilní očkování, Kraj Vysočina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156" y="972319"/>
            <a:ext cx="8984357" cy="5618981"/>
          </a:xfrm>
          <a:noFill/>
        </p:spPr>
        <p:txBody>
          <a:bodyPr/>
          <a:lstStyle/>
          <a:p>
            <a:endParaRPr lang="cs-CZ" b="0" dirty="0" smtClean="0">
              <a:solidFill>
                <a:srgbClr val="333333"/>
              </a:solidFill>
            </a:endParaRPr>
          </a:p>
          <a:p>
            <a:r>
              <a:rPr lang="cs-CZ" b="0" dirty="0" smtClean="0">
                <a:solidFill>
                  <a:srgbClr val="333333"/>
                </a:solidFill>
              </a:rPr>
              <a:t>Statistika očkování v Kraji Vysočina:</a:t>
            </a:r>
          </a:p>
          <a:p>
            <a:endParaRPr lang="cs-CZ" b="0" dirty="0">
              <a:solidFill>
                <a:srgbClr val="333333"/>
              </a:solidFill>
            </a:endParaRPr>
          </a:p>
          <a:p>
            <a:r>
              <a:rPr lang="cs-CZ" b="0" dirty="0" smtClean="0">
                <a:solidFill>
                  <a:srgbClr val="333333"/>
                </a:solidFill>
              </a:rPr>
              <a:t>K 16. 8. 2021 podáno 511 780 dávek vakcíny</a:t>
            </a:r>
          </a:p>
          <a:p>
            <a:r>
              <a:rPr lang="cs-CZ" b="0" dirty="0" smtClean="0">
                <a:solidFill>
                  <a:srgbClr val="333333"/>
                </a:solidFill>
              </a:rPr>
              <a:t>K 16. 8. 2021 </a:t>
            </a:r>
            <a:r>
              <a:rPr lang="cs-CZ" b="0" dirty="0" err="1" smtClean="0">
                <a:solidFill>
                  <a:srgbClr val="333333"/>
                </a:solidFill>
              </a:rPr>
              <a:t>vyočkováno</a:t>
            </a:r>
            <a:r>
              <a:rPr lang="cs-CZ" b="0" dirty="0" smtClean="0">
                <a:solidFill>
                  <a:srgbClr val="333333"/>
                </a:solidFill>
              </a:rPr>
              <a:t> 270 908 prvních dávek vakcíny z toho 8 727 </a:t>
            </a:r>
            <a:r>
              <a:rPr lang="cs-CZ" b="0" dirty="0" err="1" smtClean="0">
                <a:solidFill>
                  <a:srgbClr val="333333"/>
                </a:solidFill>
              </a:rPr>
              <a:t>jednodávkových</a:t>
            </a:r>
            <a:r>
              <a:rPr lang="cs-CZ" b="0" dirty="0" smtClean="0">
                <a:solidFill>
                  <a:srgbClr val="333333"/>
                </a:solidFill>
              </a:rPr>
              <a:t> vakcín</a:t>
            </a:r>
          </a:p>
          <a:p>
            <a:endParaRPr 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000" b="0" dirty="0" smtClean="0">
                <a:solidFill>
                  <a:srgbClr val="333333"/>
                </a:solidFill>
              </a:rPr>
              <a:t>Zajímavosti:</a:t>
            </a:r>
          </a:p>
          <a:p>
            <a:pPr marL="342900" indent="-342900" eaLnBrk="1" hangingPunct="1">
              <a:lnSpc>
                <a:spcPct val="100000"/>
              </a:lnSpc>
              <a:buFontTx/>
              <a:buChar char="-"/>
            </a:pPr>
            <a:r>
              <a:rPr lang="cs-CZ" altLang="cs-CZ" sz="2000" b="0" dirty="0" smtClean="0">
                <a:solidFill>
                  <a:srgbClr val="333333"/>
                </a:solidFill>
              </a:rPr>
              <a:t>první dávku má nyní naočkováno 125 728 mužů a 136 432 žen (rozdíly mezi celkem a skupinou jsou dány počtem cizinců, u kterých není možné prostřednictvím centrálních registrů z dostupných dat pohlaví identifikovat)</a:t>
            </a:r>
          </a:p>
          <a:p>
            <a:pPr marL="342900" indent="-342900" eaLnBrk="1" hangingPunct="1">
              <a:lnSpc>
                <a:spcPct val="100000"/>
              </a:lnSpc>
              <a:buFontTx/>
              <a:buChar char="-"/>
            </a:pPr>
            <a:r>
              <a:rPr lang="cs-CZ" altLang="cs-CZ" sz="2000" b="0" dirty="0">
                <a:solidFill>
                  <a:srgbClr val="333333"/>
                </a:solidFill>
              </a:rPr>
              <a:t>m</a:t>
            </a:r>
            <a:r>
              <a:rPr lang="cs-CZ" altLang="cs-CZ" sz="2000" b="0" dirty="0" smtClean="0">
                <a:solidFill>
                  <a:srgbClr val="333333"/>
                </a:solidFill>
              </a:rPr>
              <a:t>ezi </a:t>
            </a:r>
            <a:r>
              <a:rPr lang="cs-CZ" altLang="cs-CZ" sz="2000" b="0" dirty="0" err="1" smtClean="0">
                <a:solidFill>
                  <a:srgbClr val="333333"/>
                </a:solidFill>
              </a:rPr>
              <a:t>nejproočkovanější</a:t>
            </a:r>
            <a:r>
              <a:rPr lang="cs-CZ" altLang="cs-CZ" sz="2000" b="0" dirty="0" smtClean="0">
                <a:solidFill>
                  <a:srgbClr val="333333"/>
                </a:solidFill>
              </a:rPr>
              <a:t> sídla v regionu patří Lesní </a:t>
            </a:r>
            <a:r>
              <a:rPr lang="cs-CZ" altLang="cs-CZ" sz="2000" b="0" dirty="0" err="1" smtClean="0">
                <a:solidFill>
                  <a:srgbClr val="333333"/>
                </a:solidFill>
              </a:rPr>
              <a:t>Jakubov</a:t>
            </a:r>
            <a:r>
              <a:rPr lang="cs-CZ" altLang="cs-CZ" sz="2000" b="0" dirty="0" smtClean="0">
                <a:solidFill>
                  <a:srgbClr val="333333"/>
                </a:solidFill>
              </a:rPr>
              <a:t> se 100% naočkovanými obyvateli. Mezi obcemi do 2 000 obyvatel je na tom nejlépe Libice nad Doubravou se 74 % naočkovaných a mezi městy vede s 73,9% </a:t>
            </a:r>
            <a:r>
              <a:rPr lang="cs-CZ" altLang="cs-CZ" sz="2000" b="0" dirty="0" err="1" smtClean="0">
                <a:solidFill>
                  <a:srgbClr val="333333"/>
                </a:solidFill>
              </a:rPr>
              <a:t>proočkovaností</a:t>
            </a:r>
            <a:r>
              <a:rPr lang="cs-CZ" altLang="cs-CZ" sz="2000" b="0" dirty="0" smtClean="0">
                <a:solidFill>
                  <a:srgbClr val="333333"/>
                </a:solidFill>
              </a:rPr>
              <a:t> město </a:t>
            </a:r>
            <a:r>
              <a:rPr lang="cs-CZ" altLang="cs-CZ" sz="2000" b="0" dirty="0" smtClean="0">
                <a:solidFill>
                  <a:srgbClr val="333333"/>
                </a:solidFill>
              </a:rPr>
              <a:t>Pacov</a:t>
            </a:r>
            <a:endParaRPr lang="cs-CZ" altLang="cs-CZ" sz="2000" b="0" dirty="0" smtClean="0">
              <a:solidFill>
                <a:srgbClr val="333333"/>
              </a:solidFill>
            </a:endParaRPr>
          </a:p>
          <a:p>
            <a:pPr marL="342900" indent="-342900" eaLnBrk="1" hangingPunct="1">
              <a:lnSpc>
                <a:spcPct val="100000"/>
              </a:lnSpc>
              <a:buFontTx/>
              <a:buChar char="-"/>
            </a:pPr>
            <a:endParaRPr lang="cs-CZ" altLang="cs-CZ" sz="2000" b="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2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C1453-9633-4E08-9FFD-A480B883EF19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6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447DC0-F86A-4E9B-A66E-DCD43DA06839}" type="datetime1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17.08.2021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Mobilní očkování, Kraj Vysočina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156" y="972319"/>
            <a:ext cx="8984357" cy="5618981"/>
          </a:xfrm>
          <a:noFill/>
        </p:spPr>
        <p:txBody>
          <a:bodyPr/>
          <a:lstStyle/>
          <a:p>
            <a:endParaRPr lang="cs-CZ" b="0" dirty="0">
              <a:solidFill>
                <a:srgbClr val="00B0F0"/>
              </a:solidFill>
            </a:endParaRPr>
          </a:p>
          <a:p>
            <a:endParaRPr lang="cs-CZ" b="0" dirty="0" smtClean="0">
              <a:solidFill>
                <a:srgbClr val="00B0F0"/>
              </a:solidFill>
            </a:endParaRPr>
          </a:p>
          <a:p>
            <a:endParaRPr lang="cs-CZ" sz="2400" b="0" dirty="0" smtClean="0">
              <a:solidFill>
                <a:schemeClr val="tx1"/>
              </a:solidFill>
            </a:endParaRPr>
          </a:p>
          <a:p>
            <a:endParaRPr lang="cs-CZ" sz="2400" b="0" dirty="0">
              <a:solidFill>
                <a:schemeClr val="tx1"/>
              </a:solidFill>
            </a:endParaRPr>
          </a:p>
          <a:p>
            <a:endParaRPr lang="cs-CZ" sz="2400" b="0" dirty="0" smtClean="0">
              <a:solidFill>
                <a:schemeClr val="tx1"/>
              </a:solidFill>
            </a:endParaRPr>
          </a:p>
          <a:p>
            <a:r>
              <a:rPr lang="cs-CZ" sz="2400" b="0" dirty="0" smtClean="0">
                <a:solidFill>
                  <a:schemeClr val="tx1"/>
                </a:solidFill>
              </a:rPr>
              <a:t>Více informací:</a:t>
            </a:r>
          </a:p>
          <a:p>
            <a:r>
              <a:rPr lang="cs-CZ" sz="2400" b="0" dirty="0" smtClean="0">
                <a:solidFill>
                  <a:schemeClr val="tx1"/>
                </a:solidFill>
              </a:rPr>
              <a:t>Informační linka Kraje Vysočina </a:t>
            </a:r>
            <a:r>
              <a:rPr lang="cs-CZ" sz="2400" dirty="0" smtClean="0">
                <a:solidFill>
                  <a:schemeClr val="tx1"/>
                </a:solidFill>
              </a:rPr>
              <a:t>564 602 602</a:t>
            </a:r>
          </a:p>
          <a:p>
            <a:r>
              <a:rPr lang="cs-CZ" sz="2400" b="0" dirty="0" smtClean="0">
                <a:solidFill>
                  <a:schemeClr val="tx1"/>
                </a:solidFill>
              </a:rPr>
              <a:t>www.ockovanivysocina.cz</a:t>
            </a:r>
          </a:p>
          <a:p>
            <a:endParaRPr lang="cs-CZ" b="0" dirty="0">
              <a:solidFill>
                <a:srgbClr val="333333"/>
              </a:solidFill>
            </a:endParaRPr>
          </a:p>
          <a:p>
            <a:endParaRPr lang="cs-CZ" b="0" dirty="0">
              <a:solidFill>
                <a:srgbClr val="333333"/>
              </a:solidFill>
            </a:endParaRPr>
          </a:p>
          <a:p>
            <a:r>
              <a:rPr lang="cs-CZ" sz="2000" dirty="0"/>
              <a:t> </a:t>
            </a:r>
          </a:p>
          <a:p>
            <a:pPr eaLnBrk="1" hangingPunct="1">
              <a:lnSpc>
                <a:spcPct val="100000"/>
              </a:lnSpc>
            </a:pPr>
            <a:endParaRPr lang="cs-CZ" altLang="cs-CZ" sz="2000" b="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.pot [jen pro čtení] [režim kompatibility]" id="{AB398C20-443E-4756-AEE2-E05AFF8589ED}" vid="{405FA148-4849-4882-A7FD-F83E7C998B96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1A1A93D06E574C960A6D7E98135716" ma:contentTypeVersion="7" ma:contentTypeDescription="Vytvoří nový dokument" ma:contentTypeScope="" ma:versionID="0bb631a01b2456230b70190d4b2f9cac">
  <xsd:schema xmlns:xsd="http://www.w3.org/2001/XMLSchema" xmlns:xs="http://www.w3.org/2001/XMLSchema" xmlns:p="http://schemas.microsoft.com/office/2006/metadata/properties" xmlns:ns2="ad0a1802-d40a-4fae-a083-bd919e9592b2" xmlns:ns3="552c9eae-b457-430e-aa69-c3e45868fffa" targetNamespace="http://schemas.microsoft.com/office/2006/metadata/properties" ma:root="true" ma:fieldsID="019473a6dbac341c863c31ced28d54b0" ns2:_="" ns3:_="">
    <xsd:import namespace="ad0a1802-d40a-4fae-a083-bd919e9592b2"/>
    <xsd:import namespace="552c9eae-b457-430e-aa69-c3e45868fffa"/>
    <xsd:element name="properties">
      <xsd:complexType>
        <xsd:sequence>
          <xsd:element name="documentManagement">
            <xsd:complexType>
              <xsd:all>
                <xsd:element ref="ns2:Kategorie" minOccurs="0"/>
                <xsd:element ref="ns2:Popis_x0020_dokumentu" minOccurs="0"/>
                <xsd:element ref="ns2:Barva"/>
                <xsd:element ref="ns2:Vlastn_x00ed_k_x0020__x0161_ablony" minOccurs="0"/>
                <xsd:element ref="ns2:Datum_x0020_vyd_x00e1_n_x00ed__x0020_verze"/>
                <xsd:element ref="ns2:Vnit_x0159_n_x00ed__x0020_p_x0159_edpisy_x0020__x002d__x0020_p_x0159__x00ed_loha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a1802-d40a-4fae-a083-bd919e9592b2" elementFormDefault="qualified">
    <xsd:import namespace="http://schemas.microsoft.com/office/2006/documentManagement/types"/>
    <xsd:import namespace="http://schemas.microsoft.com/office/infopath/2007/PartnerControls"/>
    <xsd:element name="Kategorie" ma:index="2" nillable="true" ma:displayName="Kategorie" ma:default="Radní" ma:format="Dropdown" ma:internalName="Kategorie">
      <xsd:simpleType>
        <xsd:restriction base="dms:Choice">
          <xsd:enumeration value="Šablona odboru"/>
          <xsd:enumeration value="Zastupitelstvo"/>
          <xsd:enumeration value="Radní"/>
          <xsd:enumeration value="Prezentace"/>
          <xsd:enumeration value="Vysočina náš domov"/>
          <xsd:enumeration value="Personální záležitosti"/>
          <xsd:enumeration value="Pracovní týmy"/>
          <xsd:enumeration value="Legislativní návrh"/>
          <xsd:enumeration value="Archiv"/>
          <xsd:enumeration value="Speciální"/>
          <xsd:enumeration value="Kontrolní činnost"/>
          <xsd:enumeration value="Vnitřní předpisy - příloha"/>
          <xsd:enumeration value="Fond Vysočiny"/>
          <xsd:enumeration value="Formuláře ostatní"/>
          <xsd:enumeration value="Cedule"/>
          <xsd:enumeration value="Pokladní operace"/>
          <xsd:enumeration value="Majetková evidence"/>
        </xsd:restriction>
      </xsd:simpleType>
    </xsd:element>
    <xsd:element name="Popis_x0020_dokumentu" ma:index="3" nillable="true" ma:displayName="Popis dokumentu" ma:internalName="Popis_x0020_dokumentu">
      <xsd:simpleType>
        <xsd:restriction base="dms:Text">
          <xsd:maxLength value="200"/>
        </xsd:restriction>
      </xsd:simpleType>
    </xsd:element>
    <xsd:element name="Barva" ma:index="4" ma:displayName="Barva" ma:default="Černobílá" ma:format="Dropdown" ma:internalName="Barva">
      <xsd:simpleType>
        <xsd:restriction base="dms:Choice">
          <xsd:enumeration value="Černobílá"/>
          <xsd:enumeration value="Barevná"/>
        </xsd:restriction>
      </xsd:simpleType>
    </xsd:element>
    <xsd:element name="Vlastn_x00ed_k_x0020__x0161_ablony" ma:index="5" nillable="true" ma:displayName="Vlastník šablony" ma:default="OSV" ma:format="Dropdown" ma:internalName="Vlastn_x00ed_k_x0020__x0161_ablony">
      <xsd:simpleType>
        <xsd:restriction base="dms:Choice">
          <xsd:enumeration value="OddRLZ"/>
          <xsd:enumeration value="OAPR"/>
          <xsd:enumeration value="OddHS"/>
          <xsd:enumeration value="Reditel"/>
          <xsd:enumeration value="Sekční ředitelé"/>
          <xsd:enumeration value="OddPKZU"/>
          <xsd:enumeration value="OSH"/>
          <xsd:enumeration value="OM"/>
          <xsd:enumeration value="OE"/>
          <xsd:enumeration value="OK"/>
          <xsd:enumeration value="ODSH"/>
          <xsd:enumeration value="OKPPCR"/>
          <xsd:enumeration value="ORR"/>
          <xsd:enumeration value="OSV"/>
          <xsd:enumeration value="OSMS"/>
          <xsd:enumeration value="OUPSR"/>
          <xsd:enumeration value="OZ"/>
          <xsd:enumeration value="OŽPZ"/>
          <xsd:enumeration value="OddHS"/>
          <xsd:enumeration value="OddIA"/>
          <xsd:enumeration value="OddOSC"/>
          <xsd:enumeration value="OddVK"/>
          <xsd:enumeration value="OI"/>
        </xsd:restriction>
      </xsd:simpleType>
    </xsd:element>
    <xsd:element name="Datum_x0020_vyd_x00e1_n_x00ed__x0020_verze" ma:index="6" ma:displayName="Datum vydání verze" ma:default="2019-01-01T00:00:00Z" ma:format="DateOnly" ma:internalName="Datum_x0020_vyd_x00e1_n_x00ed__x0020_verze">
      <xsd:simpleType>
        <xsd:restriction base="dms:DateTime"/>
      </xsd:simpleType>
    </xsd:element>
    <xsd:element name="Vnit_x0159_n_x00ed__x0020_p_x0159_edpisy_x0020__x002d__x0020_p_x0159__x00ed_loha" ma:index="13" nillable="true" ma:displayName="Vnitřní předpisy - příloha" ma:default="0" ma:internalName="Vnit_x0159_n_x00ed__x0020_p_x0159_edpisy_x0020__x002d__x0020_p_x0159__x00ed_loh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c9eae-b457-430e-aa69-c3e45868fff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Typ obsahu"/>
        <xsd:element ref="dc:title" minOccurs="0" maxOccurs="1" ma:index="1" ma:displayName="Podkategori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E8077352-2455-4361-AC4A-48246A51B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0a1802-d40a-4fae-a083-bd919e9592b2"/>
    <ds:schemaRef ds:uri="552c9eae-b457-430e-aa69-c3e45868ff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09F114-33DC-4867-9947-685A543162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41F2C-2C86-4549-9D1C-F377B3D12CD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mediální skupina</Template>
  <TotalTime>885</TotalTime>
  <Words>307</Words>
  <Application>Microsoft Office PowerPoint</Application>
  <PresentationFormat>Vlastní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Wingdings</vt:lpstr>
      <vt:lpstr>Vlastní návrh</vt:lpstr>
      <vt:lpstr>Mobilní očkování  v Kraji Vysočina  </vt:lpstr>
      <vt:lpstr>Mobilní očkování, Kraj Vysočina</vt:lpstr>
      <vt:lpstr>Mobilní očkování, Kraj Vysočina</vt:lpstr>
      <vt:lpstr>Mobilní očkování, Kraj Vysočina</vt:lpstr>
      <vt:lpstr>Mobilní očkování, Kraj Vysočina</vt:lpstr>
      <vt:lpstr>Mobilní očkování, Kraj Vysočina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Mobilní očkování  v Kraji Vysočina</dc:title>
  <dc:creator>Svatošová Jitka Ing.</dc:creator>
  <cp:lastModifiedBy>Svatošová Jitka Ing.</cp:lastModifiedBy>
  <cp:revision>11</cp:revision>
  <dcterms:created xsi:type="dcterms:W3CDTF">2021-08-16T14:05:30Z</dcterms:created>
  <dcterms:modified xsi:type="dcterms:W3CDTF">2021-08-17T08:19:12Z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Prezentace</vt:lpwstr>
  </property>
  <property fmtid="{D5CDD505-2E9C-101B-9397-08002B2CF9AE}" pid="3" name="Popis dokumentu">
    <vt:lpwstr/>
  </property>
  <property fmtid="{D5CDD505-2E9C-101B-9397-08002B2CF9AE}" pid="4" name="Barva">
    <vt:lpwstr>Barevná</vt:lpwstr>
  </property>
  <property fmtid="{D5CDD505-2E9C-101B-9397-08002B2CF9AE}" pid="5" name="Datum vydání verze">
    <vt:lpwstr>2018-01-04T00:00:00Z</vt:lpwstr>
  </property>
  <property fmtid="{D5CDD505-2E9C-101B-9397-08002B2CF9AE}" pid="6" name="Vlastník šablony">
    <vt:lpwstr>OSH</vt:lpwstr>
  </property>
  <property fmtid="{D5CDD505-2E9C-101B-9397-08002B2CF9AE}" pid="7" name="Vnitřní předpisy - příloha">
    <vt:lpwstr>0</vt:lpwstr>
  </property>
</Properties>
</file>