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545" r:id="rId2"/>
    <p:sldId id="257" r:id="rId3"/>
    <p:sldId id="726" r:id="rId4"/>
    <p:sldId id="727" r:id="rId5"/>
    <p:sldId id="728" r:id="rId6"/>
    <p:sldId id="733" r:id="rId7"/>
    <p:sldId id="730" r:id="rId8"/>
    <p:sldId id="731" r:id="rId9"/>
    <p:sldId id="732" r:id="rId10"/>
    <p:sldId id="734" r:id="rId11"/>
    <p:sldId id="505" r:id="rId12"/>
    <p:sldId id="507" r:id="rId13"/>
    <p:sldId id="717" r:id="rId14"/>
    <p:sldId id="718" r:id="rId15"/>
    <p:sldId id="719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937"/>
    <p:restoredTop sz="94648"/>
  </p:normalViewPr>
  <p:slideViewPr>
    <p:cSldViewPr snapToGrid="0" snapToObjects="1">
      <p:cViewPr varScale="1">
        <p:scale>
          <a:sx n="99" d="100"/>
          <a:sy n="99" d="100"/>
        </p:scale>
        <p:origin x="184" y="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2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8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2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2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2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6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4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B987-A955-DE49-A606-95894A403E1E}" type="datetimeFigureOut">
              <a:rPr lang="en-US" smtClean="0"/>
              <a:t>9/21/22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CA4C-B218-4D43-9632-3B0ED3593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257175" y="2130425"/>
            <a:ext cx="871855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b="1" dirty="0">
                <a:latin typeface="Calibri" charset="0"/>
              </a:rPr>
              <a:t>JAK COVID – 19 změnil pracovní trh a přístup </a:t>
            </a:r>
            <a:br>
              <a:rPr lang="cs-CZ" sz="3600" b="1" dirty="0">
                <a:latin typeface="Calibri" charset="0"/>
              </a:rPr>
            </a:br>
            <a:r>
              <a:rPr lang="cs-CZ" sz="3600" b="1" dirty="0">
                <a:latin typeface="Calibri" charset="0"/>
              </a:rPr>
              <a:t>zaměstnavatelů v ČR?</a:t>
            </a:r>
            <a:br>
              <a:rPr lang="cs-CZ" sz="3600" b="1" dirty="0">
                <a:latin typeface="Calibri" charset="0"/>
              </a:rPr>
            </a:br>
            <a:br>
              <a:rPr lang="cs-CZ" sz="2400" b="1" dirty="0">
                <a:latin typeface="Calibri" charset="0"/>
              </a:rPr>
            </a:br>
            <a:r>
              <a:rPr lang="cs-CZ" sz="2400" i="1" dirty="0">
                <a:latin typeface="Calibri" charset="0"/>
              </a:rPr>
              <a:t>Jak se promítl do oblasti </a:t>
            </a:r>
            <a:r>
              <a:rPr lang="cs-CZ" sz="2400" i="1" dirty="0" err="1">
                <a:latin typeface="Calibri" charset="0"/>
              </a:rPr>
              <a:t>work-life</a:t>
            </a:r>
            <a:r>
              <a:rPr lang="cs-CZ" sz="2400" i="1" dirty="0">
                <a:latin typeface="Calibri" charset="0"/>
              </a:rPr>
              <a:t> balance, benefitů a vzdělávání?</a:t>
            </a:r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396875" y="5553449"/>
            <a:ext cx="7375525" cy="60565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cs-CZ" sz="1700" dirty="0">
                <a:solidFill>
                  <a:srgbClr val="898989"/>
                </a:solidFill>
                <a:latin typeface="Calibri" charset="0"/>
              </a:rPr>
              <a:t>Mgr. Kateřina Kaňoková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834FA4A-4B70-794B-9BBB-87C60FBD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17" y="146050"/>
            <a:ext cx="2887908" cy="107315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4D45200-4B66-7847-A1B1-74EA3DF1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75" y="5922542"/>
            <a:ext cx="2232025" cy="76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02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A94B-D7EB-5B40-A6ED-15C6A59B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800" b="1" dirty="0">
                <a:solidFill>
                  <a:srgbClr val="00B0F0"/>
                </a:solidFill>
                <a:latin typeface="Calibri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Svět čelí výzvám jako nikdy…</a:t>
            </a:r>
            <a:r>
              <a:rPr lang="cs-CZ" sz="2800" b="1" dirty="0" err="1">
                <a:solidFill>
                  <a:srgbClr val="00B0F0"/>
                </a:solidFill>
                <a:latin typeface="Calibri" charset="0"/>
              </a:rPr>
              <a:t>COVIDem</a:t>
            </a: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 to nekončí…</a:t>
            </a:r>
            <a:br>
              <a:rPr lang="cs-CZ" sz="3200" dirty="0">
                <a:latin typeface="Calibri" charset="0"/>
              </a:rPr>
            </a:br>
            <a:br>
              <a:rPr lang="cs-CZ" sz="3200" dirty="0">
                <a:latin typeface="Calibri" charset="0"/>
              </a:rPr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BB34D-210C-EF4D-9ACD-643B83AD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6230"/>
            <a:ext cx="8229600" cy="565177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60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7400" dirty="0" err="1"/>
              <a:t>Covid</a:t>
            </a:r>
            <a:r>
              <a:rPr lang="cs-CZ" sz="7400" dirty="0"/>
              <a:t>: únor 2020 – 2022…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7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7400" dirty="0"/>
              <a:t>Válka na Ukrajině: únor 2022 - 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7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7400" dirty="0"/>
              <a:t>Zvedání cen energií 2022 - 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7400" dirty="0"/>
          </a:p>
          <a:p>
            <a:pPr marL="0" indent="0">
              <a:buNone/>
            </a:pPr>
            <a:r>
              <a:rPr lang="cs-CZ" sz="7400" dirty="0"/>
              <a:t>= nejistota, obavy, strach, růst napětí, agrese…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51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7000" b="1" dirty="0">
                <a:solidFill>
                  <a:srgbClr val="00B050"/>
                </a:solidFill>
              </a:rPr>
              <a:t>= větší důraz na jistotu, bezpečí, stabilitu, vztahy…</a:t>
            </a:r>
          </a:p>
        </p:txBody>
      </p:sp>
    </p:spTree>
    <p:extLst>
      <p:ext uri="{BB962C8B-B14F-4D97-AF65-F5344CB8AC3E}">
        <p14:creationId xmlns:p14="http://schemas.microsoft.com/office/powerpoint/2010/main" val="190565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>
                <a:solidFill>
                  <a:srgbClr val="D60093"/>
                </a:solidFill>
                <a:latin typeface="Arial" charset="0"/>
                <a:cs typeface="+mj-cs"/>
              </a:rPr>
              <a:t>Life</a:t>
            </a:r>
            <a:r>
              <a:rPr lang="cs-CZ" sz="2800" dirty="0">
                <a:solidFill>
                  <a:srgbClr val="D60093"/>
                </a:solidFill>
                <a:latin typeface="Arial" charset="0"/>
                <a:cs typeface="+mj-cs"/>
              </a:rPr>
              <a:t>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cs-CZ" dirty="0">
              <a:latin typeface="Arial" charset="0"/>
              <a:cs typeface="+mn-cs"/>
            </a:endParaRPr>
          </a:p>
          <a:p>
            <a:pPr>
              <a:buFont typeface="Arial"/>
              <a:buChar char="•"/>
              <a:defRPr/>
            </a:pPr>
            <a:r>
              <a:rPr lang="cs-CZ" sz="2000" b="1" dirty="0" err="1">
                <a:latin typeface="Arial" charset="0"/>
                <a:cs typeface="+mn-cs"/>
              </a:rPr>
              <a:t>Life</a:t>
            </a:r>
            <a:r>
              <a:rPr lang="cs-CZ" sz="2000" b="1" dirty="0">
                <a:latin typeface="Arial" charset="0"/>
                <a:cs typeface="+mn-cs"/>
              </a:rPr>
              <a:t> management </a:t>
            </a:r>
            <a:r>
              <a:rPr lang="cs-CZ" sz="2000" dirty="0">
                <a:latin typeface="Arial" charset="0"/>
                <a:cs typeface="+mn-cs"/>
              </a:rPr>
              <a:t>= další krok ve vývoji </a:t>
            </a:r>
            <a:r>
              <a:rPr lang="cs-CZ" sz="2000" dirty="0" err="1">
                <a:latin typeface="Arial" charset="0"/>
                <a:cs typeface="+mn-cs"/>
              </a:rPr>
              <a:t>Time</a:t>
            </a:r>
            <a:r>
              <a:rPr lang="cs-CZ" sz="2000" dirty="0">
                <a:latin typeface="Arial" charset="0"/>
                <a:cs typeface="+mn-cs"/>
              </a:rPr>
              <a:t> managementu</a:t>
            </a:r>
          </a:p>
          <a:p>
            <a:pPr marL="457200" lvl="1" indent="0">
              <a:buFontTx/>
              <a:buNone/>
              <a:defRPr/>
            </a:pPr>
            <a:r>
              <a:rPr lang="cs-CZ" sz="1600" dirty="0">
                <a:latin typeface="Arial" charset="0"/>
                <a:cs typeface="+mn-cs"/>
              </a:rPr>
              <a:t>= </a:t>
            </a:r>
            <a:r>
              <a:rPr lang="cs-CZ" sz="1600" dirty="0" err="1">
                <a:latin typeface="Arial" charset="0"/>
                <a:cs typeface="+mn-cs"/>
              </a:rPr>
              <a:t>Time</a:t>
            </a:r>
            <a:r>
              <a:rPr lang="cs-CZ" sz="1600" dirty="0">
                <a:latin typeface="Arial" charset="0"/>
                <a:cs typeface="+mn-cs"/>
              </a:rPr>
              <a:t> management IV. generace</a:t>
            </a:r>
          </a:p>
          <a:p>
            <a:pPr>
              <a:buFont typeface="Arial"/>
              <a:buChar char="•"/>
              <a:defRPr/>
            </a:pPr>
            <a:r>
              <a:rPr lang="cs-CZ" sz="2000" b="1" dirty="0">
                <a:latin typeface="Arial" charset="0"/>
                <a:cs typeface="+mn-cs"/>
              </a:rPr>
              <a:t>Způsob organizace a plánování vlastního </a:t>
            </a:r>
            <a:r>
              <a:rPr lang="cs-CZ" sz="2000" dirty="0">
                <a:latin typeface="Arial" charset="0"/>
                <a:cs typeface="+mn-cs"/>
              </a:rPr>
              <a:t>(osobního, rodinného a pracovního) </a:t>
            </a:r>
            <a:r>
              <a:rPr lang="cs-CZ" sz="2000" b="1" dirty="0">
                <a:latin typeface="Arial" charset="0"/>
                <a:cs typeface="+mn-cs"/>
              </a:rPr>
              <a:t>života</a:t>
            </a:r>
          </a:p>
          <a:p>
            <a:pPr>
              <a:buFont typeface="Arial"/>
              <a:buChar char="•"/>
              <a:defRPr/>
            </a:pPr>
            <a:r>
              <a:rPr lang="cs-CZ" sz="2000" dirty="0">
                <a:latin typeface="Arial" charset="0"/>
                <a:cs typeface="+mn-cs"/>
              </a:rPr>
              <a:t>Problém řízení času posouvá do nové roviny =</a:t>
            </a:r>
            <a:r>
              <a:rPr lang="cs-CZ" sz="2000" b="1" dirty="0">
                <a:latin typeface="Arial" charset="0"/>
                <a:cs typeface="+mn-cs"/>
              </a:rPr>
              <a:t>&gt; jak řídit a organizovat svůj vlastní život komplexně</a:t>
            </a:r>
          </a:p>
          <a:p>
            <a:pPr>
              <a:buFont typeface="Arial"/>
              <a:buChar char="•"/>
              <a:defRPr/>
            </a:pPr>
            <a:r>
              <a:rPr lang="cs-CZ" sz="2000" dirty="0">
                <a:latin typeface="Arial" charset="0"/>
                <a:cs typeface="+mn-cs"/>
              </a:rPr>
              <a:t>Úspěšné zvládání </a:t>
            </a:r>
            <a:r>
              <a:rPr lang="cs-CZ" sz="2000" dirty="0" err="1">
                <a:latin typeface="Arial" charset="0"/>
                <a:cs typeface="+mn-cs"/>
              </a:rPr>
              <a:t>Life</a:t>
            </a:r>
            <a:r>
              <a:rPr lang="cs-CZ" sz="2000" dirty="0">
                <a:latin typeface="Arial" charset="0"/>
                <a:cs typeface="+mn-cs"/>
              </a:rPr>
              <a:t> managementu </a:t>
            </a:r>
          </a:p>
          <a:p>
            <a:pPr lvl="1">
              <a:buFont typeface="Arial"/>
              <a:buChar char="•"/>
              <a:defRPr/>
            </a:pPr>
            <a:r>
              <a:rPr lang="cs-CZ" sz="1600" dirty="0">
                <a:latin typeface="Arial" charset="0"/>
                <a:cs typeface="+mn-cs"/>
              </a:rPr>
              <a:t>= skutečná životní rovnováha ve všech oblastech našeho života</a:t>
            </a:r>
          </a:p>
          <a:p>
            <a:pPr lvl="1">
              <a:buFont typeface="Arial"/>
              <a:buChar char="•"/>
              <a:defRPr/>
            </a:pPr>
            <a:r>
              <a:rPr lang="cs-CZ" sz="1600" dirty="0">
                <a:latin typeface="Arial" charset="0"/>
                <a:cs typeface="+mn-cs"/>
              </a:rPr>
              <a:t>= naše tělo, duše, myšlení i konání je v harmonii</a:t>
            </a:r>
            <a:endParaRPr lang="cs-CZ" dirty="0">
              <a:latin typeface="Arial" charset="0"/>
              <a:cs typeface="+mn-cs"/>
            </a:endParaRPr>
          </a:p>
          <a:p>
            <a:pPr marL="0" indent="0">
              <a:defRPr/>
            </a:pPr>
            <a:endParaRPr lang="cs-CZ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19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>
                <a:solidFill>
                  <a:srgbClr val="D60093"/>
                </a:solidFill>
                <a:latin typeface="Arial" charset="0"/>
                <a:cs typeface="+mj-cs"/>
              </a:rPr>
              <a:t>Life</a:t>
            </a:r>
            <a:r>
              <a:rPr lang="cs-CZ" sz="2800" dirty="0">
                <a:solidFill>
                  <a:srgbClr val="D60093"/>
                </a:solidFill>
                <a:latin typeface="Arial" charset="0"/>
                <a:cs typeface="+mj-cs"/>
              </a:rPr>
              <a:t> management – 5 základních oblastí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cs-CZ">
              <a:latin typeface="Arial" charset="0"/>
            </a:endParaRPr>
          </a:p>
          <a:p>
            <a:pPr marL="914400" lvl="1" indent="-457200">
              <a:buFontTx/>
              <a:buAutoNum type="arabicPeriod"/>
              <a:defRPr/>
            </a:pPr>
            <a:r>
              <a:rPr lang="cs-CZ" sz="2000">
                <a:latin typeface="Arial" charset="0"/>
              </a:rPr>
              <a:t>ENERGIE	(Zdraví a fyzická kondice)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cs-CZ" sz="2000">
                <a:latin typeface="Arial" charset="0"/>
              </a:rPr>
              <a:t>PROSTOR	(Místo a prostor, kde žijeme)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cs-CZ" sz="2000">
                <a:latin typeface="Arial" charset="0"/>
              </a:rPr>
              <a:t>ČAS		(Time management)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cs-CZ" sz="2000">
                <a:latin typeface="Arial" charset="0"/>
              </a:rPr>
              <a:t>CÍLE		(Plánování, vize, priority)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cs-CZ" sz="2000">
                <a:latin typeface="Arial" charset="0"/>
              </a:rPr>
              <a:t>VZTAHY	(Mezilidské vztahy)</a:t>
            </a:r>
          </a:p>
          <a:p>
            <a:pPr marL="914400" lvl="1" indent="-457200">
              <a:buFont typeface="Arial" charset="0"/>
              <a:buChar char="•"/>
              <a:defRPr/>
            </a:pPr>
            <a:endParaRPr lang="cs-CZ" sz="2000">
              <a:latin typeface="Arial" charset="0"/>
            </a:endParaRPr>
          </a:p>
          <a:p>
            <a:pPr marL="914400" lvl="1" indent="-457200">
              <a:buFontTx/>
              <a:buNone/>
              <a:defRPr/>
            </a:pPr>
            <a:r>
              <a:rPr lang="cs-CZ" sz="2000" b="1">
                <a:latin typeface="Arial" charset="0"/>
              </a:rPr>
              <a:t>Cíl Life managementu</a:t>
            </a:r>
            <a:r>
              <a:rPr lang="cs-CZ" sz="2000">
                <a:latin typeface="Arial" charset="0"/>
              </a:rPr>
              <a:t>: </a:t>
            </a:r>
          </a:p>
          <a:p>
            <a:pPr marL="914400" lvl="1" indent="-457200">
              <a:buFontTx/>
              <a:buNone/>
              <a:defRPr/>
            </a:pPr>
            <a:r>
              <a:rPr lang="cs-CZ" sz="2000">
                <a:latin typeface="Arial" charset="0"/>
              </a:rPr>
              <a:t>	= HARMONIE ve všech oblastech</a:t>
            </a:r>
          </a:p>
          <a:p>
            <a:pPr marL="914400" lvl="1" indent="-457200">
              <a:buFontTx/>
              <a:buNone/>
              <a:defRPr/>
            </a:pPr>
            <a:r>
              <a:rPr lang="cs-CZ" sz="2000">
                <a:latin typeface="Arial" charset="0"/>
              </a:rPr>
              <a:t>	= Více energie, méně únavy</a:t>
            </a:r>
          </a:p>
          <a:p>
            <a:pPr marL="914400" lvl="1" indent="-457200">
              <a:buFontTx/>
              <a:buNone/>
              <a:defRPr/>
            </a:pPr>
            <a:r>
              <a:rPr lang="cs-CZ" sz="2000">
                <a:latin typeface="Arial" charset="0"/>
              </a:rPr>
              <a:t>	= Více času, méně stresu</a:t>
            </a:r>
          </a:p>
          <a:p>
            <a:pPr marL="914400" lvl="1" indent="-457200">
              <a:buFontTx/>
              <a:buNone/>
              <a:defRPr/>
            </a:pPr>
            <a:r>
              <a:rPr lang="cs-CZ" sz="2000">
                <a:latin typeface="Arial" charset="0"/>
              </a:rPr>
              <a:t>	= </a:t>
            </a:r>
            <a:r>
              <a:rPr lang="cs-CZ" sz="2000" b="1">
                <a:latin typeface="Arial" charset="0"/>
              </a:rPr>
              <a:t>NÁŠ ŽIVOT MÁME POD NAŠÍ KONTROLOU</a:t>
            </a:r>
          </a:p>
          <a:p>
            <a:pPr marL="914400" lvl="1" indent="-457200">
              <a:buFont typeface="Arial" charset="0"/>
              <a:buChar char="•"/>
              <a:defRPr/>
            </a:pPr>
            <a:endParaRPr lang="cs-CZ" sz="1600">
              <a:latin typeface="Arial" charset="0"/>
            </a:endParaRPr>
          </a:p>
          <a:p>
            <a:pPr marL="0" indent="0">
              <a:defRPr/>
            </a:pPr>
            <a:endParaRPr lang="cs-CZ">
              <a:latin typeface="Arial" charset="0"/>
            </a:endParaRPr>
          </a:p>
          <a:p>
            <a:pPr marL="0" indent="0">
              <a:defRPr/>
            </a:pPr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13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err="1">
                <a:solidFill>
                  <a:srgbClr val="D60093"/>
                </a:solidFill>
                <a:latin typeface="Arial" charset="0"/>
                <a:cs typeface="+mj-cs"/>
              </a:rPr>
              <a:t>Kolo</a:t>
            </a:r>
            <a:r>
              <a:rPr lang="en-US" sz="3600" dirty="0">
                <a:solidFill>
                  <a:srgbClr val="D60093"/>
                </a:solidFill>
                <a:latin typeface="Arial" charset="0"/>
                <a:cs typeface="+mj-cs"/>
              </a:rPr>
              <a:t> </a:t>
            </a:r>
            <a:r>
              <a:rPr lang="en-US" sz="3600" dirty="0" err="1">
                <a:solidFill>
                  <a:srgbClr val="D60093"/>
                </a:solidFill>
                <a:latin typeface="Arial" charset="0"/>
                <a:cs typeface="+mj-cs"/>
              </a:rPr>
              <a:t>rovnováhy</a:t>
            </a:r>
            <a:r>
              <a:rPr lang="en-US" sz="3600" dirty="0">
                <a:solidFill>
                  <a:srgbClr val="D60093"/>
                </a:solidFill>
                <a:latin typeface="Arial" charset="0"/>
                <a:cs typeface="+mj-cs"/>
              </a:rPr>
              <a:t> - </a:t>
            </a:r>
            <a:r>
              <a:rPr lang="en-US" sz="3600" dirty="0" err="1">
                <a:solidFill>
                  <a:srgbClr val="D60093"/>
                </a:solidFill>
                <a:latin typeface="Arial" charset="0"/>
                <a:cs typeface="+mj-cs"/>
              </a:rPr>
              <a:t>návod</a:t>
            </a:r>
            <a:endParaRPr lang="en-US" sz="3600" dirty="0">
              <a:solidFill>
                <a:srgbClr val="D60093"/>
              </a:solidFill>
              <a:latin typeface="Arial" charset="0"/>
              <a:cs typeface="+mj-cs"/>
            </a:endParaRPr>
          </a:p>
        </p:txBody>
      </p:sp>
      <p:sp>
        <p:nvSpPr>
          <p:cNvPr id="37891" name="Content Placeholder 13"/>
          <p:cNvSpPr>
            <a:spLocks noGrp="1"/>
          </p:cNvSpPr>
          <p:nvPr>
            <p:ph idx="1"/>
          </p:nvPr>
        </p:nvSpPr>
        <p:spPr>
          <a:xfrm>
            <a:off x="457200" y="1725613"/>
            <a:ext cx="8229600" cy="440055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  <a:defRPr/>
            </a:pPr>
            <a:endParaRPr lang="cs-CZ" sz="2000" b="1">
              <a:latin typeface="Arial" charset="0"/>
            </a:endParaRP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>
              <a:latin typeface="Arial" charset="0"/>
            </a:endParaRPr>
          </a:p>
          <a:p>
            <a:pPr>
              <a:defRPr/>
            </a:pPr>
            <a:endParaRPr lang="en-US" sz="2000">
              <a:latin typeface="Arial" charset="0"/>
              <a:cs typeface="+mn-cs"/>
            </a:endParaRPr>
          </a:p>
          <a:p>
            <a:pPr>
              <a:defRPr/>
            </a:pPr>
            <a:endParaRPr lang="en-US" sz="2000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0CE69A5-5F8F-A642-876D-C7C7CFEA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634" y="1377501"/>
            <a:ext cx="6476217" cy="54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4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z="3600" dirty="0">
              <a:solidFill>
                <a:srgbClr val="D60093"/>
              </a:solidFill>
              <a:latin typeface="Arial" charset="0"/>
              <a:cs typeface="+mj-cs"/>
            </a:endParaRPr>
          </a:p>
        </p:txBody>
      </p:sp>
      <p:sp>
        <p:nvSpPr>
          <p:cNvPr id="37891" name="Content Placeholder 13"/>
          <p:cNvSpPr>
            <a:spLocks noGrp="1"/>
          </p:cNvSpPr>
          <p:nvPr>
            <p:ph idx="1"/>
          </p:nvPr>
        </p:nvSpPr>
        <p:spPr>
          <a:xfrm>
            <a:off x="457200" y="1725613"/>
            <a:ext cx="8229600" cy="440055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  <a:defRPr/>
            </a:pPr>
            <a:endParaRPr lang="cs-CZ" sz="2000" b="1">
              <a:latin typeface="Arial" charset="0"/>
            </a:endParaRP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>
              <a:latin typeface="Arial" charset="0"/>
            </a:endParaRPr>
          </a:p>
          <a:p>
            <a:pPr>
              <a:defRPr/>
            </a:pPr>
            <a:endParaRPr lang="en-US" sz="2000">
              <a:latin typeface="Arial" charset="0"/>
              <a:cs typeface="+mn-cs"/>
            </a:endParaRPr>
          </a:p>
          <a:p>
            <a:pPr>
              <a:defRPr/>
            </a:pPr>
            <a:endParaRPr lang="en-US" sz="2000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A2DDF0-5FBA-844E-B1CB-1FF30F34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93800"/>
            <a:ext cx="66294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2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z="3600" dirty="0">
              <a:solidFill>
                <a:srgbClr val="D60093"/>
              </a:solidFill>
              <a:latin typeface="Arial" charset="0"/>
              <a:cs typeface="+mj-cs"/>
            </a:endParaRPr>
          </a:p>
        </p:txBody>
      </p:sp>
      <p:sp>
        <p:nvSpPr>
          <p:cNvPr id="37891" name="Content Placeholder 13"/>
          <p:cNvSpPr>
            <a:spLocks noGrp="1"/>
          </p:cNvSpPr>
          <p:nvPr>
            <p:ph idx="1"/>
          </p:nvPr>
        </p:nvSpPr>
        <p:spPr>
          <a:xfrm>
            <a:off x="457200" y="1725613"/>
            <a:ext cx="8229600" cy="440055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  <a:defRPr/>
            </a:pPr>
            <a:endParaRPr lang="cs-CZ" sz="2000" b="1">
              <a:latin typeface="Arial" charset="0"/>
            </a:endParaRP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>
              <a:latin typeface="Arial" charset="0"/>
            </a:endParaRPr>
          </a:p>
          <a:p>
            <a:pPr>
              <a:defRPr/>
            </a:pPr>
            <a:endParaRPr lang="en-US" sz="2000">
              <a:latin typeface="Arial" charset="0"/>
              <a:cs typeface="+mn-cs"/>
            </a:endParaRPr>
          </a:p>
          <a:p>
            <a:pPr>
              <a:defRPr/>
            </a:pPr>
            <a:endParaRPr lang="en-US" sz="2000">
              <a:latin typeface="Arial" charset="0"/>
              <a:cs typeface="+mn-cs"/>
            </a:endParaRPr>
          </a:p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7684E2-9AE7-1B43-9EC2-D419BCC5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225550"/>
            <a:ext cx="65024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1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923" y="2130425"/>
            <a:ext cx="8577385" cy="1470025"/>
          </a:xfrm>
        </p:spPr>
        <p:txBody>
          <a:bodyPr>
            <a:normAutofit/>
          </a:bodyPr>
          <a:lstStyle/>
          <a:p>
            <a:r>
              <a:rPr lang="en-US" sz="2800" b="1" dirty="0"/>
              <a:t>DĚKUJI ZA POZORNOST </a:t>
            </a:r>
            <a:br>
              <a:rPr lang="en-US" sz="2800" b="1" dirty="0"/>
            </a:br>
            <a:r>
              <a:rPr lang="en-US" sz="2800" b="1" dirty="0"/>
              <a:t>a </a:t>
            </a:r>
            <a:r>
              <a:rPr lang="en-US" sz="2800" b="1" dirty="0" err="1"/>
              <a:t>hodně</a:t>
            </a:r>
            <a:r>
              <a:rPr lang="en-US" sz="2800" b="1" dirty="0"/>
              <a:t> </a:t>
            </a:r>
            <a:r>
              <a:rPr lang="en-US" sz="2800" b="1" dirty="0" err="1"/>
              <a:t>štěstí</a:t>
            </a:r>
            <a:r>
              <a:rPr lang="en-US" sz="2800" b="1" dirty="0"/>
              <a:t> a </a:t>
            </a:r>
            <a:r>
              <a:rPr lang="en-US" sz="2800" b="1" dirty="0" err="1"/>
              <a:t>zdraví</a:t>
            </a:r>
            <a:r>
              <a:rPr lang="en-US" sz="2800" b="1" dirty="0"/>
              <a:t> </a:t>
            </a:r>
            <a:r>
              <a:rPr lang="en-US" sz="2800" b="1" dirty="0" err="1"/>
              <a:t>vám</a:t>
            </a:r>
            <a:r>
              <a:rPr lang="en-US" sz="2800" b="1" dirty="0"/>
              <a:t> </a:t>
            </a:r>
            <a:r>
              <a:rPr lang="en-US" sz="2800" b="1" dirty="0" err="1"/>
              <a:t>všem</a:t>
            </a:r>
            <a:r>
              <a:rPr lang="en-US" sz="2800" b="1" dirty="0"/>
              <a:t> </a:t>
            </a:r>
            <a:r>
              <a:rPr lang="en-US" sz="2800" b="1" dirty="0">
                <a:sym typeface="Wingdings" pitchFamily="2" charset="2"/>
              </a:rPr>
              <a:t>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     </a:t>
            </a:r>
            <a:r>
              <a:rPr lang="en-US" sz="2400" b="1" dirty="0" err="1">
                <a:solidFill>
                  <a:srgbClr val="000000"/>
                </a:solidFill>
              </a:rPr>
              <a:t>Kateřina</a:t>
            </a:r>
            <a:r>
              <a:rPr lang="en-US" sz="2400" b="1" dirty="0">
                <a:solidFill>
                  <a:srgbClr val="000000"/>
                </a:solidFill>
              </a:rPr>
              <a:t> Kaňoková</a:t>
            </a:r>
            <a:r>
              <a:rPr lang="en-US" sz="2400" dirty="0">
                <a:solidFill>
                  <a:srgbClr val="000000"/>
                </a:solidFill>
              </a:rPr>
              <a:t>		</a:t>
            </a:r>
          </a:p>
          <a:p>
            <a:r>
              <a:rPr lang="en-US" sz="2400" dirty="0" err="1">
                <a:solidFill>
                  <a:srgbClr val="000000"/>
                </a:solidFill>
              </a:rPr>
              <a:t>www.katerina-kanokova.cz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+420 602 52 43 02</a:t>
            </a:r>
          </a:p>
        </p:txBody>
      </p:sp>
    </p:spTree>
    <p:extLst>
      <p:ext uri="{BB962C8B-B14F-4D97-AF65-F5344CB8AC3E}">
        <p14:creationId xmlns:p14="http://schemas.microsoft.com/office/powerpoint/2010/main" val="337897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924"/>
            <a:ext cx="7772400" cy="1113692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Obsah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543" y="1658319"/>
            <a:ext cx="8191013" cy="3980481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endParaRPr lang="cs-CZ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Pracovní život před </a:t>
            </a:r>
            <a:r>
              <a:rPr lang="cs-CZ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Covidem</a:t>
            </a: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a po </a:t>
            </a:r>
            <a:r>
              <a:rPr lang="cs-CZ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Covidu</a:t>
            </a: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– co všechno </a:t>
            </a:r>
            <a:r>
              <a:rPr lang="cs-CZ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Covid</a:t>
            </a: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změnil a na co ukázal?</a:t>
            </a:r>
          </a:p>
          <a:p>
            <a:pPr algn="just"/>
            <a:endParaRPr lang="cs-CZ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JAK se </a:t>
            </a:r>
            <a:r>
              <a:rPr lang="cs-CZ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Covid</a:t>
            </a: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promítl do </a:t>
            </a:r>
            <a:r>
              <a:rPr lang="cs-CZ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work-life</a:t>
            </a: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balance?</a:t>
            </a:r>
          </a:p>
          <a:p>
            <a:pPr marL="457200" indent="-457200" algn="just">
              <a:buFont typeface="Arial"/>
              <a:buChar char="•"/>
            </a:pPr>
            <a:endParaRPr lang="cs-CZ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JAK se </a:t>
            </a:r>
            <a:r>
              <a:rPr lang="cs-CZ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Covid</a:t>
            </a: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promítl do benefitů?</a:t>
            </a:r>
          </a:p>
          <a:p>
            <a:pPr marL="457200" indent="-457200" algn="just">
              <a:buFont typeface="Arial"/>
              <a:buChar char="•"/>
            </a:pPr>
            <a:endParaRPr lang="cs-CZ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JAK se </a:t>
            </a:r>
            <a:r>
              <a:rPr lang="cs-CZ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Covid</a:t>
            </a:r>
            <a:r>
              <a:rPr lang="cs-CZ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promítl do vzdělávání?</a:t>
            </a:r>
          </a:p>
          <a:p>
            <a:pPr lvl="1" algn="just"/>
            <a:endParaRPr lang="cs-CZ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0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cs-CZ" sz="2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8649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A94B-D7EB-5B40-A6ED-15C6A59B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>
            <a:noAutofit/>
          </a:bodyPr>
          <a:lstStyle/>
          <a:p>
            <a:br>
              <a:rPr lang="cs-CZ" sz="2800" b="1" dirty="0">
                <a:solidFill>
                  <a:srgbClr val="00B0F0"/>
                </a:solidFill>
                <a:latin typeface="Calibri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Pracovní život před </a:t>
            </a:r>
            <a:r>
              <a:rPr lang="cs-CZ" sz="2800" b="1" dirty="0" err="1">
                <a:solidFill>
                  <a:srgbClr val="00B0F0"/>
                </a:solidFill>
                <a:latin typeface="Calibri" charset="0"/>
              </a:rPr>
              <a:t>Covidem</a:t>
            </a: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 a po </a:t>
            </a:r>
            <a:r>
              <a:rPr lang="cs-CZ" sz="2800" b="1" dirty="0" err="1">
                <a:solidFill>
                  <a:srgbClr val="00B0F0"/>
                </a:solidFill>
                <a:latin typeface="Calibri" charset="0"/>
              </a:rPr>
              <a:t>Covidu</a:t>
            </a: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 – co všechno </a:t>
            </a:r>
            <a:r>
              <a:rPr lang="cs-CZ" sz="2800" b="1" dirty="0" err="1">
                <a:solidFill>
                  <a:srgbClr val="00B0F0"/>
                </a:solidFill>
                <a:latin typeface="Calibri" charset="0"/>
              </a:rPr>
              <a:t>Covid</a:t>
            </a: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 změnil a na co ukázal?</a:t>
            </a:r>
            <a:br>
              <a:rPr lang="cs-CZ" sz="2800" b="1" dirty="0">
                <a:solidFill>
                  <a:srgbClr val="00B0F0"/>
                </a:solidFill>
                <a:latin typeface="Calibri" charset="0"/>
              </a:rPr>
            </a:b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BB34D-210C-EF4D-9ACD-643B83ADF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107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A94B-D7EB-5B40-A6ED-15C6A59B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800" b="1" dirty="0">
                <a:solidFill>
                  <a:srgbClr val="00B0F0"/>
                </a:solidFill>
                <a:latin typeface="Calibri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Co COVID-19 změnil?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BB34D-210C-EF4D-9ACD-643B83ADF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COVID – 19 změnil: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hodnoty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myšlení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priority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přístup náš i zaměstnavatelů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způsob, jakým pracujeme i podobu pracoviště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způsob vedení lidí</a:t>
            </a:r>
            <a:r>
              <a:rPr lang="cs-CZ" sz="2400" i="1" dirty="0"/>
              <a:t>..(role vedoucího se posouvá směrem k roli koordinátora, </a:t>
            </a:r>
            <a:r>
              <a:rPr lang="cs-CZ" sz="2400" i="1" dirty="0" err="1"/>
              <a:t>facilitátora</a:t>
            </a:r>
            <a:r>
              <a:rPr lang="cs-CZ" sz="2400" i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interní komunikaci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323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A94B-D7EB-5B40-A6ED-15C6A59B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800" b="1" dirty="0">
                <a:solidFill>
                  <a:srgbClr val="00B0F0"/>
                </a:solidFill>
                <a:latin typeface="Calibri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Na co COVID-19 ukázal?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BB34D-210C-EF4D-9ACD-643B83AD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6000" b="1" dirty="0"/>
              <a:t>COVID – 19 ukázal na</a:t>
            </a:r>
            <a:r>
              <a:rPr lang="cs-CZ" sz="6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000" dirty="0"/>
              <a:t>charaktery lidí - krizové situace odhalují ryzí charaktery (manažerů, zaměstnanců..)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000" b="1" dirty="0">
                <a:solidFill>
                  <a:srgbClr val="00B050"/>
                </a:solidFill>
              </a:rPr>
              <a:t>důležitost podpory zdraví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000" dirty="0"/>
              <a:t>důležitost podpory naší rovnováhy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000" b="1" dirty="0">
                <a:solidFill>
                  <a:srgbClr val="C00000"/>
                </a:solidFill>
              </a:rPr>
              <a:t>důležitost lidskosti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000" dirty="0"/>
              <a:t>nutnost větší komunikace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000" dirty="0"/>
              <a:t>důležitost firemní kultury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000" dirty="0"/>
              <a:t>nutnost umět řídit (virtuální) tým a vzájemně spolupracovat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000" b="1" dirty="0">
                <a:solidFill>
                  <a:srgbClr val="7030A0"/>
                </a:solidFill>
              </a:rPr>
              <a:t>nutnost být flexibilní, adaptabilní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000" dirty="0"/>
              <a:t>nutnost věnovat se ještě více péči o zaměstnance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6000" dirty="0"/>
              <a:t>rozšíření ohrožených skupin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055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A94B-D7EB-5B40-A6ED-15C6A59B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800" b="1" dirty="0">
                <a:solidFill>
                  <a:srgbClr val="00B0F0"/>
                </a:solidFill>
                <a:latin typeface="Calibri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Jak se COVID-19 promítl do myšlení/jednání zaměstnavatelů?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BB34D-210C-EF4D-9ACD-643B83AD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sz="74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9600" dirty="0"/>
              <a:t>Uvědomili si, že zaměstnanci/</a:t>
            </a:r>
            <a:r>
              <a:rPr lang="cs-CZ" sz="9600" dirty="0" err="1"/>
              <a:t>kyně</a:t>
            </a:r>
            <a:r>
              <a:rPr lang="cs-CZ" sz="9600" dirty="0"/>
              <a:t> nejsou pouze „součástky“, které musejí podávat výkon =  větší důraz na péči o zaměstnance/</a:t>
            </a:r>
            <a:r>
              <a:rPr lang="cs-CZ" sz="9600" dirty="0" err="1"/>
              <a:t>kyně</a:t>
            </a:r>
            <a:endParaRPr lang="cs-CZ" sz="96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9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9600" dirty="0"/>
              <a:t>Uvědomili, že je nutné zlepšit elektronizaci/digitalizaci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7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9600" dirty="0"/>
              <a:t>Větší tlak na vedoucí zaměstnance/</a:t>
            </a:r>
            <a:r>
              <a:rPr lang="cs-CZ" sz="9600" dirty="0" err="1"/>
              <a:t>kyně</a:t>
            </a:r>
            <a:r>
              <a:rPr lang="cs-CZ" sz="9600" dirty="0"/>
              <a:t>, kteří museli koordinovat práci podřízených – jejich posun do rolí </a:t>
            </a:r>
            <a:r>
              <a:rPr lang="cs-CZ" sz="9600" dirty="0" err="1"/>
              <a:t>facilitátorů</a:t>
            </a:r>
            <a:r>
              <a:rPr lang="cs-CZ" sz="9600" dirty="0"/>
              <a:t> a koordinátorů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9600" dirty="0"/>
          </a:p>
          <a:p>
            <a:pPr marL="0" indent="0" algn="just">
              <a:buNone/>
            </a:pPr>
            <a:endParaRPr lang="cs-CZ" sz="44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4400" dirty="0"/>
          </a:p>
          <a:p>
            <a:pPr algn="just">
              <a:buFont typeface="Arial" panose="020B0604020202020204" pitchFamily="34" charset="0"/>
              <a:buChar char="•"/>
            </a:pPr>
            <a:endParaRPr lang="cs-CZ" sz="4400" dirty="0"/>
          </a:p>
          <a:p>
            <a:pPr>
              <a:buFont typeface="Arial" panose="020B0604020202020204" pitchFamily="34" charset="0"/>
              <a:buChar char="•"/>
            </a:pPr>
            <a:endParaRPr lang="cs-CZ" sz="31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56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5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957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A94B-D7EB-5B40-A6ED-15C6A59B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800" b="1" dirty="0">
                <a:solidFill>
                  <a:srgbClr val="00B0F0"/>
                </a:solidFill>
                <a:latin typeface="Calibri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Jak se COVID-19 promítl do </a:t>
            </a:r>
            <a:r>
              <a:rPr lang="cs-CZ" sz="2800" b="1" dirty="0" err="1">
                <a:solidFill>
                  <a:srgbClr val="00B0F0"/>
                </a:solidFill>
                <a:latin typeface="Calibri" charset="0"/>
              </a:rPr>
              <a:t>work-life</a:t>
            </a: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 balance?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BB34D-210C-EF4D-9ACD-643B83AD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sz="6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b="1" dirty="0"/>
              <a:t>Změna způsobu práce</a:t>
            </a:r>
            <a:r>
              <a:rPr lang="cs-CZ" sz="7400" dirty="0"/>
              <a:t>: </a:t>
            </a:r>
            <a:r>
              <a:rPr lang="cs-CZ" sz="7400" dirty="0" err="1"/>
              <a:t>Home</a:t>
            </a:r>
            <a:r>
              <a:rPr lang="cs-CZ" sz="7400" dirty="0"/>
              <a:t> </a:t>
            </a:r>
            <a:r>
              <a:rPr lang="cs-CZ" sz="7400" dirty="0" err="1"/>
              <a:t>office</a:t>
            </a:r>
            <a:r>
              <a:rPr lang="cs-CZ" sz="7400" dirty="0"/>
              <a:t>, Hybridní způsob práce, Větší digitalizace/elektronizace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7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b="1" dirty="0"/>
              <a:t>Změna hodnot/myšlení/priorit</a:t>
            </a:r>
            <a:r>
              <a:rPr lang="cs-CZ" sz="7400" dirty="0"/>
              <a:t>: lidé si váží více osobního života a svého zdraví, možnost „slaďovat“ považují lidé za důležitý motivační faktor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4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b="1" dirty="0"/>
              <a:t>Zaměstnanci/</a:t>
            </a:r>
            <a:r>
              <a:rPr lang="cs-CZ" sz="7400" b="1" dirty="0" err="1"/>
              <a:t>kyně</a:t>
            </a:r>
            <a:r>
              <a:rPr lang="cs-CZ" sz="7400" b="1" dirty="0"/>
              <a:t> si všímají více přístupu svých šéfů a vedoucích</a:t>
            </a:r>
            <a:r>
              <a:rPr lang="cs-CZ" sz="6000" dirty="0"/>
              <a:t>. </a:t>
            </a:r>
            <a:r>
              <a:rPr lang="cs-CZ" sz="7400" dirty="0"/>
              <a:t>Lidé vyžadují větší zájem a ochotu skloubit pracovní život s osobním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6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56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56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3982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A94B-D7EB-5B40-A6ED-15C6A59B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800" b="1" dirty="0">
                <a:solidFill>
                  <a:srgbClr val="00B0F0"/>
                </a:solidFill>
                <a:latin typeface="Calibri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Jak se COVID-19 promítl do benefitů?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BB34D-210C-EF4D-9ACD-643B83AD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2221"/>
            <a:ext cx="8229600" cy="55911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6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002060"/>
                </a:solidFill>
              </a:rPr>
              <a:t>Benefity = výhody = motivační faktory = vyšší spokojenost a větší loajalita zaměstnanců/kyň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1" dirty="0"/>
              <a:t>Velký nárůst v oblasti podpory „</a:t>
            </a:r>
            <a:r>
              <a:rPr lang="cs-CZ" sz="2400" b="1" dirty="0" err="1"/>
              <a:t>well</a:t>
            </a:r>
            <a:r>
              <a:rPr lang="cs-CZ" sz="2400" b="1" dirty="0"/>
              <a:t> </a:t>
            </a:r>
            <a:r>
              <a:rPr lang="cs-CZ" sz="2400" b="1" dirty="0" err="1"/>
              <a:t>being</a:t>
            </a:r>
            <a:r>
              <a:rPr lang="cs-CZ" sz="2400" b="1" dirty="0"/>
              <a:t>“ benefitů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2400" b="1" dirty="0"/>
              <a:t>Benefity, více zaměřené na zdraví, jsou stále více žádány</a:t>
            </a:r>
            <a:r>
              <a:rPr lang="cs-CZ" sz="2400" dirty="0"/>
              <a:t>: fitness, rehabilitace, služby </a:t>
            </a:r>
            <a:r>
              <a:rPr lang="cs-CZ" sz="2400" dirty="0" err="1"/>
              <a:t>psychoterapetů</a:t>
            </a:r>
            <a:r>
              <a:rPr lang="cs-CZ" sz="2400" dirty="0"/>
              <a:t>, psychologů, právníků, sociálních pracovníků, koučů, flexibilní formy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521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9A94B-D7EB-5B40-A6ED-15C6A59B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cs-CZ" sz="2800" b="1" dirty="0">
                <a:solidFill>
                  <a:srgbClr val="00B0F0"/>
                </a:solidFill>
                <a:latin typeface="Calibri" charset="0"/>
              </a:rPr>
            </a:br>
            <a:r>
              <a:rPr lang="cs-CZ" sz="2800" b="1" dirty="0">
                <a:solidFill>
                  <a:srgbClr val="00B0F0"/>
                </a:solidFill>
                <a:latin typeface="Calibri" charset="0"/>
              </a:rPr>
              <a:t>Jak se COVID-19 promítl do vzdělávání?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BB34D-210C-EF4D-9ACD-643B83ADF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6230"/>
            <a:ext cx="8229600" cy="565177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6000" dirty="0">
              <a:solidFill>
                <a:srgbClr val="FF0000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/>
              <a:t>Mění se priority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b="1" dirty="0"/>
              <a:t>Přesunuje se částečně do on-line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/>
              <a:t>Větší zájem a podpora o témata: efektivní vedení času, sebeřízení, zvládání stresu, syndrom vyhoření, vedení virtuálního týmu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b="1" dirty="0"/>
              <a:t>Roste význam schopnosti udržet a rozvíjet mezilidské vztahy, soudržnost kolektivu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b="1" dirty="0">
                <a:solidFill>
                  <a:srgbClr val="00B050"/>
                </a:solidFill>
              </a:rPr>
              <a:t>Roste zájem o témata, podporující zdraví a imunitu, psychohygieny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/>
              <a:t>Nabízí se on-line kurzy např. na zvýšení digitální dovednosti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b="1" dirty="0">
                <a:solidFill>
                  <a:srgbClr val="002060"/>
                </a:solidFill>
              </a:rPr>
              <a:t>Větší poptávka po školení vedoucích zaměstnanců/kyň (témata vedení lidí, </a:t>
            </a:r>
            <a:r>
              <a:rPr lang="cs-CZ" sz="7400" b="1" dirty="0" err="1">
                <a:solidFill>
                  <a:srgbClr val="002060"/>
                </a:solidFill>
              </a:rPr>
              <a:t>leadership</a:t>
            </a:r>
            <a:r>
              <a:rPr lang="cs-CZ" sz="7400" b="1" dirty="0">
                <a:solidFill>
                  <a:srgbClr val="002060"/>
                </a:solidFill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7400" dirty="0"/>
              <a:t>Podpora prostřednictvím </a:t>
            </a:r>
            <a:r>
              <a:rPr lang="cs-CZ" sz="7400" dirty="0" err="1"/>
              <a:t>koučinku</a:t>
            </a:r>
            <a:r>
              <a:rPr lang="cs-CZ" sz="7400" dirty="0"/>
              <a:t> a </a:t>
            </a:r>
            <a:r>
              <a:rPr lang="cs-CZ" sz="7400" dirty="0" err="1"/>
              <a:t>mentoringu</a:t>
            </a:r>
            <a:endParaRPr lang="cs-CZ" sz="7400" dirty="0"/>
          </a:p>
          <a:p>
            <a:pPr>
              <a:buFont typeface="Arial" panose="020B0604020202020204" pitchFamily="34" charset="0"/>
              <a:buChar char="•"/>
            </a:pPr>
            <a:endParaRPr lang="cs-CZ" sz="51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55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6900</TotalTime>
  <Words>738</Words>
  <Application>Microsoft Macintosh PowerPoint</Application>
  <PresentationFormat>Předvádění na obrazovce (4:3)</PresentationFormat>
  <Paragraphs>141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JAK COVID – 19 změnil pracovní trh a přístup  zaměstnavatelů v ČR?  Jak se promítl do oblasti work-life balance, benefitů a vzdělávání?</vt:lpstr>
      <vt:lpstr>Obsah</vt:lpstr>
      <vt:lpstr> Pracovní život před Covidem a po Covidu – co všechno Covid změnil a na co ukázal? </vt:lpstr>
      <vt:lpstr> Co COVID-19 změnil?</vt:lpstr>
      <vt:lpstr> Na co COVID-19 ukázal?</vt:lpstr>
      <vt:lpstr> Jak se COVID-19 promítl do myšlení/jednání zaměstnavatelů?</vt:lpstr>
      <vt:lpstr> Jak se COVID-19 promítl do work-life balance?</vt:lpstr>
      <vt:lpstr> Jak se COVID-19 promítl do benefitů?</vt:lpstr>
      <vt:lpstr> Jak se COVID-19 promítl do vzdělávání?</vt:lpstr>
      <vt:lpstr> Svět čelí výzvám jako nikdy…COVIDem to nekončí…  </vt:lpstr>
      <vt:lpstr>Life management</vt:lpstr>
      <vt:lpstr>Life management – 5 základních oblastí</vt:lpstr>
      <vt:lpstr>Kolo rovnováhy - návod</vt:lpstr>
      <vt:lpstr>Prezentace aplikace PowerPoint</vt:lpstr>
      <vt:lpstr>Prezentace aplikace PowerPoint</vt:lpstr>
      <vt:lpstr>DĚKUJI ZA POZORNOST  a hodně štěstí a zdraví vám všem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ROVNÉ PŘÍLEŽITOSTI PRO ZAMĚSTNAVATELE</dc:title>
  <dc:creator>Kateřina Kaňoková</dc:creator>
  <cp:lastModifiedBy>Kateřina Kaňoková</cp:lastModifiedBy>
  <cp:revision>1109</cp:revision>
  <cp:lastPrinted>2014-11-11T05:49:30Z</cp:lastPrinted>
  <dcterms:created xsi:type="dcterms:W3CDTF">2013-05-27T02:41:07Z</dcterms:created>
  <dcterms:modified xsi:type="dcterms:W3CDTF">2022-09-21T17:00:32Z</dcterms:modified>
</cp:coreProperties>
</file>