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256" r:id="rId2"/>
    <p:sldId id="508" r:id="rId3"/>
    <p:sldId id="600" r:id="rId4"/>
    <p:sldId id="512" r:id="rId5"/>
    <p:sldId id="589" r:id="rId6"/>
    <p:sldId id="596" r:id="rId7"/>
    <p:sldId id="590" r:id="rId8"/>
    <p:sldId id="597" r:id="rId9"/>
    <p:sldId id="630" r:id="rId10"/>
    <p:sldId id="622" r:id="rId11"/>
    <p:sldId id="598" r:id="rId12"/>
    <p:sldId id="623" r:id="rId13"/>
    <p:sldId id="624" r:id="rId14"/>
    <p:sldId id="611" r:id="rId15"/>
    <p:sldId id="601" r:id="rId16"/>
    <p:sldId id="593" r:id="rId17"/>
    <p:sldId id="407" r:id="rId18"/>
    <p:sldId id="484" r:id="rId19"/>
    <p:sldId id="588" r:id="rId20"/>
    <p:sldId id="602" r:id="rId21"/>
    <p:sldId id="603" r:id="rId22"/>
    <p:sldId id="560" r:id="rId23"/>
    <p:sldId id="607" r:id="rId24"/>
    <p:sldId id="629" r:id="rId25"/>
    <p:sldId id="612" r:id="rId26"/>
    <p:sldId id="599" r:id="rId27"/>
    <p:sldId id="613" r:id="rId28"/>
    <p:sldId id="614" r:id="rId29"/>
    <p:sldId id="625" r:id="rId30"/>
    <p:sldId id="604" r:id="rId31"/>
    <p:sldId id="627" r:id="rId32"/>
    <p:sldId id="616" r:id="rId33"/>
    <p:sldId id="605" r:id="rId34"/>
    <p:sldId id="618" r:id="rId35"/>
    <p:sldId id="617" r:id="rId36"/>
    <p:sldId id="628" r:id="rId37"/>
    <p:sldId id="606" r:id="rId38"/>
    <p:sldId id="619" r:id="rId39"/>
    <p:sldId id="608" r:id="rId40"/>
    <p:sldId id="595" r:id="rId41"/>
    <p:sldId id="592" r:id="rId42"/>
    <p:sldId id="610" r:id="rId4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A100790-52D8-4619-A704-DACD325989B1}">
          <p14:sldIdLst>
            <p14:sldId id="256"/>
          </p14:sldIdLst>
        </p14:section>
        <p14:section name="Obsah" id="{DEE98AC8-E774-4417-BEFB-7B3044746844}">
          <p14:sldIdLst>
            <p14:sldId id="508"/>
            <p14:sldId id="600"/>
          </p14:sldIdLst>
        </p14:section>
        <p14:section name="Náhradní výživné" id="{80E42303-5F15-4A4C-B525-4BD16D397CB1}">
          <p14:sldIdLst>
            <p14:sldId id="512"/>
            <p14:sldId id="589"/>
            <p14:sldId id="596"/>
            <p14:sldId id="590"/>
            <p14:sldId id="597"/>
            <p14:sldId id="630"/>
            <p14:sldId id="622"/>
            <p14:sldId id="598"/>
            <p14:sldId id="623"/>
            <p14:sldId id="624"/>
            <p14:sldId id="611"/>
            <p14:sldId id="601"/>
          </p14:sldIdLst>
        </p14:section>
        <p14:section name="Dávky SSP" id="{95F37D05-69C3-4A3F-95FB-704DEC672995}">
          <p14:sldIdLst>
            <p14:sldId id="593"/>
            <p14:sldId id="407"/>
            <p14:sldId id="484"/>
            <p14:sldId id="588"/>
            <p14:sldId id="602"/>
            <p14:sldId id="603"/>
            <p14:sldId id="560"/>
            <p14:sldId id="607"/>
            <p14:sldId id="629"/>
            <p14:sldId id="612"/>
            <p14:sldId id="599"/>
            <p14:sldId id="613"/>
            <p14:sldId id="614"/>
            <p14:sldId id="625"/>
            <p14:sldId id="604"/>
            <p14:sldId id="627"/>
            <p14:sldId id="616"/>
            <p14:sldId id="605"/>
            <p14:sldId id="618"/>
            <p14:sldId id="617"/>
            <p14:sldId id="628"/>
            <p14:sldId id="606"/>
            <p14:sldId id="619"/>
            <p14:sldId id="608"/>
          </p14:sldIdLst>
        </p14:section>
        <p14:section name="Diskuse" id="{73173592-12E7-4CA5-9B78-5C96F7E25CB1}">
          <p14:sldIdLst>
            <p14:sldId id="595"/>
          </p14:sldIdLst>
        </p14:section>
        <p14:section name="Závěr" id="{B9B7CB03-954D-4CF9-AA6D-97CBA0312AFC}">
          <p14:sldIdLst>
            <p14:sldId id="592"/>
            <p14:sldId id="6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vecký Ondřej PhDr. Ing. (GUP-AAA)" initials="MOPI(" lastIdx="3" clrIdx="0"/>
  <p:cmAuthor id="2" name="Ferdová Jaroslava Mgr. (UPJ-KRP)" initials="FJM(" lastIdx="2" clrIdx="1">
    <p:extLst>
      <p:ext uri="{19B8F6BF-5375-455C-9EA6-DF929625EA0E}">
        <p15:presenceInfo xmlns:p15="http://schemas.microsoft.com/office/powerpoint/2012/main" userId="S::jaroslava.ferdova@uradprace.cz::9f683c4b-33f5-43a9-bed1-a83ce35c81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96"/>
    <a:srgbClr val="D9D9D9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3" autoAdjust="0"/>
    <p:restoredTop sz="94660" autoAdjust="0"/>
  </p:normalViewPr>
  <p:slideViewPr>
    <p:cSldViewPr>
      <p:cViewPr varScale="1">
        <p:scale>
          <a:sx n="150" d="100"/>
          <a:sy n="150" d="100"/>
        </p:scale>
        <p:origin x="348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BE6411CF-8B8B-44DC-971A-657D94B90639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69C0A838-8A3A-4587-95A6-2B50C0BCA3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953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1BA28-B534-4823-8985-F6C5026E61C9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C08-E465-42B8-BDD2-C31D9B9F6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383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842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13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635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943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250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358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365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1C08-E465-42B8-BDD2-C31D9B9F68E9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94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0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38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27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77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92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3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71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0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1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09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00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B25BB-B306-4EB2-8254-B2A655E28118}" type="datetimeFigureOut">
              <a:rPr lang="cs-CZ" smtClean="0"/>
              <a:t>25.06.2021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DC896-69C5-433D-A44D-2CF021AD28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94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ahradnivyzivne@uradprace.cz" TargetMode="External"/><Relationship Id="rId2" Type="http://schemas.openxmlformats.org/officeDocument/2006/relationships/hyperlink" Target="https://www.uradprace.cz/web/cz/nahradni-vyzivn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web/cz/formulare" TargetMode="External"/><Relationship Id="rId2" Type="http://schemas.openxmlformats.org/officeDocument/2006/relationships/hyperlink" Target="https://www.uradprace.cz/web/cz/socialni-temati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radprace.cz/web/cz/socialni-poradce" TargetMode="External"/><Relationship Id="rId5" Type="http://schemas.openxmlformats.org/officeDocument/2006/relationships/hyperlink" Target="https://www.uradprace.cz/web/cz/nepojistne-socialni-davky-letaky" TargetMode="External"/><Relationship Id="rId4" Type="http://schemas.openxmlformats.org/officeDocument/2006/relationships/hyperlink" Target="https://www.uradprace.cz/web/cz/nepojistne-socialni-davky-vide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4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z/url?sa=i&amp;rct=j&amp;q=&amp;esrc=s&amp;source=images&amp;cd=&amp;cad=rja&amp;uact=8&amp;ved=0ahUKEwj38ZuSxtnPAhVI2BoKHUl0D_EQjRwIBw&amp;url=http://www.souintegracao.com.br/v2/2014/09/04/reuniao-de-pais-bem-vindo-ao-6o-ano/&amp;bvm=bv.135475266,d.ZGg&amp;psig=AFQjCNFuv_A_fIy7PXXYI4_bCRB9gDXjaA&amp;ust=1476508815544216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a.ferdova@uradprace.cz" TargetMode="External"/><Relationship Id="rId2" Type="http://schemas.openxmlformats.org/officeDocument/2006/relationships/hyperlink" Target="mailto:sarka.kubatova@uradprace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7276"/>
            <a:ext cx="358775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20888"/>
            <a:ext cx="7772400" cy="11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179512" y="2859782"/>
            <a:ext cx="8784976" cy="821953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Náhradní výživné a další sociální dávky pro rodinu</a:t>
            </a:r>
            <a:endParaRPr lang="cs-CZ" sz="1800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>
          <a:xfrm>
            <a:off x="826920" y="3651870"/>
            <a:ext cx="7776864" cy="576064"/>
          </a:xfrm>
        </p:spPr>
        <p:txBody>
          <a:bodyPr>
            <a:normAutofit/>
          </a:bodyPr>
          <a:lstStyle/>
          <a:p>
            <a:r>
              <a:rPr lang="cs-CZ" sz="2400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28. 06. 2021</a:t>
            </a:r>
            <a:endParaRPr lang="cs-CZ" sz="24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935172" y="4289867"/>
            <a:ext cx="7560360" cy="317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Krajská pobočka v Jihlavě</a:t>
            </a:r>
          </a:p>
        </p:txBody>
      </p:sp>
    </p:spTree>
    <p:extLst>
      <p:ext uri="{BB962C8B-B14F-4D97-AF65-F5344CB8AC3E}">
        <p14:creationId xmlns:p14="http://schemas.microsoft.com/office/powerpoint/2010/main" val="266530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15091-4AD5-4470-8EB5-B631B07E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17384-2479-43DA-B85E-5C9342C13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Výplata</a:t>
            </a:r>
          </a:p>
          <a:p>
            <a:pPr marL="0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Výplata měsíčně (pokud není částka náhradního výživného nižší než 100 Kč)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Výplata nejdříve za měsíc, v němž byla podána žádost (a byly splněny všechny zákonné podmínky)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Lze poskytnout max 24 výplat náhradního výživného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14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98DB-5B4B-4C61-99DE-31C4539E7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27B6CA-D93B-46B6-BFCE-3B13FD2B3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Obecné principy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Řízení se zahajuje na základě písemné žádosti</a:t>
            </a:r>
          </a:p>
          <a:p>
            <a:pPr marL="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Součást žádosti: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údaje o exekuci nebo soudním výkonu rozhodnutí k vymožení pohledávky (doklad osvědčující podání návrhu)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exekuční titul (rozsudek soudu o výživném nebo soudně schválená dohoda) – vyznačení vykonatelnosti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doklad prokazující výši částečného plnění výživného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doklad o nezaopatřenosti dítěte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doklad o postoupení pohledávky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doklad osvědčující, že byl podán návrh na výkon soudního rozhodnutí nebo exekuce příslušnému orgánu v zahraničí nebo žádost o vymáhání výživného prostřednictvím Úřadu pro mezinárodněprávní ochranu dětí (ÚMPOD)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27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1F514-46A1-4FC1-B09E-F05725D2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 - žádost</a:t>
            </a:r>
            <a:endParaRPr lang="cs-CZ" sz="2800" dirty="0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BC528FBC-ADE0-4387-8F10-26FF66FF33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987573"/>
            <a:ext cx="2550531" cy="36063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0D2D1F7A-3528-4F8A-99E3-045801FFB3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76" y="987573"/>
            <a:ext cx="2550531" cy="36063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F07EE1B3-7A6E-4979-973E-DE23C891BD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618" y="987573"/>
            <a:ext cx="2539847" cy="35912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3478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71A20-BC25-486A-96AF-82B4F2664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 – prohlášení o přijatém výživném </a:t>
            </a:r>
            <a:endParaRPr lang="cs-CZ" sz="2800" dirty="0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5299F608-E278-4B3D-85AA-126565FD1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64" y="1025401"/>
            <a:ext cx="2717802" cy="38428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6817D24A-CA0B-4EAD-95CB-5C21F4E96A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025401"/>
            <a:ext cx="2717802" cy="38428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9695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DF541-1896-4794-A7E5-AE4AA3967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9C9EA-70FF-4BC3-BED8-7F1E01CB6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884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100" b="1" dirty="0">
                <a:latin typeface="Arial" panose="020B0604020202020204" pitchFamily="34" charset="0"/>
                <a:cs typeface="Arial" panose="020B0604020202020204" pitchFamily="34" charset="0"/>
              </a:rPr>
              <a:t>Zánik nároku</a:t>
            </a:r>
          </a:p>
          <a:p>
            <a:pPr marL="0" indent="0">
              <a:buNone/>
            </a:pPr>
            <a:endParaRPr lang="cs-CZ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24 výplatách náhradního výživného nebo po skončení nezaopatřenosti dítěte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pohledávka na výživné přechází na stát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Oprávněná osoba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 základě výzvy po rozhodnutí o přechodu pohledávky na stát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podá návrh na vstup státu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namísto dosavadního oprávněného do probíhajícího řízení o soudním výkonu rozhodnutí nebo exekučního řízení (pokud by tak neučinila, je povinna nahradit škodu).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81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F3030-9F55-491D-ABB7-1F1B9C5A2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9BB693-FFAD-449D-B497-8F14E87EA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web stránky ÚPČR: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Náhradní výživné (uradprace.cz)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Letáky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Orientační kalkulačka výpočtu náhradního výživného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Nejčastější dotazy a odpovědi</a:t>
            </a:r>
          </a:p>
          <a:p>
            <a:r>
              <a:rPr lang="cs-CZ" sz="2400" dirty="0"/>
              <a:t>e-mail </a:t>
            </a:r>
            <a:r>
              <a:rPr lang="cs-CZ" sz="2400" dirty="0">
                <a:hlinkClick r:id="rId3"/>
              </a:rPr>
              <a:t>nahradnivyzivne@uradprace.cz</a:t>
            </a:r>
            <a:endParaRPr lang="cs-CZ" sz="2400" dirty="0"/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Call centrum, bezplatná linka: </a:t>
            </a:r>
            <a:r>
              <a:rPr lang="cs-CZ" sz="2400" dirty="0"/>
              <a:t> 800 779 900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každé pracoviště ÚP ČR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2187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584569" cy="120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179512" y="3251003"/>
            <a:ext cx="813467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7000" b="0" kern="1200">
                <a:solidFill>
                  <a:srgbClr val="999999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Nepojistné sociální dávky</a:t>
            </a:r>
          </a:p>
        </p:txBody>
      </p:sp>
    </p:spTree>
    <p:extLst>
      <p:ext uri="{BB962C8B-B14F-4D97-AF65-F5344CB8AC3E}">
        <p14:creationId xmlns:p14="http://schemas.microsoft.com/office/powerpoint/2010/main" val="336638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endParaRPr lang="cs-CZ" sz="2400" dirty="0"/>
          </a:p>
        </p:txBody>
      </p:sp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1143001" y="-13849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1350"/>
          </a:p>
        </p:txBody>
      </p:sp>
      <p:sp>
        <p:nvSpPr>
          <p:cNvPr id="6" name="Rectangle 74"/>
          <p:cNvSpPr>
            <a:spLocks noChangeArrowheads="1"/>
          </p:cNvSpPr>
          <p:nvPr/>
        </p:nvSpPr>
        <p:spPr bwMode="auto">
          <a:xfrm>
            <a:off x="1143001" y="-13849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1350"/>
          </a:p>
        </p:txBody>
      </p:sp>
      <p:grpSp>
        <p:nvGrpSpPr>
          <p:cNvPr id="8" name="Organization Chart 51"/>
          <p:cNvGrpSpPr>
            <a:grpSpLocks/>
          </p:cNvGrpSpPr>
          <p:nvPr/>
        </p:nvGrpSpPr>
        <p:grpSpPr bwMode="auto">
          <a:xfrm>
            <a:off x="215516" y="205979"/>
            <a:ext cx="8712968" cy="4731541"/>
            <a:chOff x="1661" y="2298"/>
            <a:chExt cx="13205" cy="2865"/>
          </a:xfrm>
        </p:grpSpPr>
        <p:cxnSp>
          <p:nvCxnSpPr>
            <p:cNvPr id="2120" name="_s2120"/>
            <p:cNvCxnSpPr>
              <a:cxnSpLocks noChangeShapeType="1"/>
              <a:stCxn id="19" idx="0"/>
              <a:endCxn id="14" idx="2"/>
            </p:cNvCxnSpPr>
            <p:nvPr/>
          </p:nvCxnSpPr>
          <p:spPr bwMode="auto">
            <a:xfrm flipV="1">
              <a:off x="13786" y="3857"/>
              <a:ext cx="0" cy="29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9" name="_s2119"/>
            <p:cNvCxnSpPr>
              <a:cxnSpLocks noChangeShapeType="1"/>
              <a:stCxn id="18" idx="0"/>
              <a:endCxn id="13" idx="2"/>
            </p:cNvCxnSpPr>
            <p:nvPr/>
          </p:nvCxnSpPr>
          <p:spPr bwMode="auto">
            <a:xfrm rot="5400000" flipH="1" flipV="1">
              <a:off x="10994" y="4011"/>
              <a:ext cx="29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8" name="_s2118"/>
            <p:cNvCxnSpPr>
              <a:cxnSpLocks noChangeShapeType="1"/>
              <a:stCxn id="17" idx="0"/>
              <a:endCxn id="12" idx="2"/>
            </p:cNvCxnSpPr>
            <p:nvPr/>
          </p:nvCxnSpPr>
          <p:spPr bwMode="auto">
            <a:xfrm rot="16200000" flipV="1">
              <a:off x="5472" y="4011"/>
              <a:ext cx="289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7" name="_s2117"/>
            <p:cNvCxnSpPr>
              <a:cxnSpLocks noChangeShapeType="1"/>
              <a:stCxn id="16" idx="0"/>
              <a:endCxn id="10" idx="2"/>
            </p:cNvCxnSpPr>
            <p:nvPr/>
          </p:nvCxnSpPr>
          <p:spPr bwMode="auto">
            <a:xfrm flipH="1" flipV="1">
              <a:off x="2824" y="3949"/>
              <a:ext cx="20" cy="30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6" name="_s2116"/>
            <p:cNvCxnSpPr>
              <a:cxnSpLocks noChangeShapeType="1"/>
              <a:stCxn id="15" idx="0"/>
              <a:endCxn id="11" idx="2"/>
            </p:cNvCxnSpPr>
            <p:nvPr/>
          </p:nvCxnSpPr>
          <p:spPr bwMode="auto">
            <a:xfrm flipV="1">
              <a:off x="8365" y="3867"/>
              <a:ext cx="44" cy="28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5" name="_s2115"/>
            <p:cNvCxnSpPr>
              <a:cxnSpLocks noChangeShapeType="1"/>
              <a:stCxn id="14" idx="0"/>
              <a:endCxn id="9" idx="2"/>
            </p:cNvCxnSpPr>
            <p:nvPr/>
          </p:nvCxnSpPr>
          <p:spPr bwMode="auto">
            <a:xfrm rot="16200000" flipV="1">
              <a:off x="10868" y="182"/>
              <a:ext cx="296" cy="553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4" name="_s2114"/>
            <p:cNvCxnSpPr>
              <a:cxnSpLocks noChangeShapeType="1"/>
              <a:stCxn id="13" idx="0"/>
              <a:endCxn id="9" idx="2"/>
            </p:cNvCxnSpPr>
            <p:nvPr/>
          </p:nvCxnSpPr>
          <p:spPr bwMode="auto">
            <a:xfrm rot="16200000" flipV="1">
              <a:off x="9545" y="1506"/>
              <a:ext cx="296" cy="289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3" name="_s21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 flipV="1">
              <a:off x="8180" y="2871"/>
              <a:ext cx="296" cy="16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2" name="_s21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 flipV="1">
              <a:off x="6783" y="1637"/>
              <a:ext cx="296" cy="263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1" name="_s2111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5400000" flipH="1" flipV="1">
              <a:off x="5388" y="241"/>
              <a:ext cx="296" cy="542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_s2110"/>
            <p:cNvSpPr>
              <a:spLocks noChangeArrowheads="1"/>
            </p:cNvSpPr>
            <p:nvPr/>
          </p:nvSpPr>
          <p:spPr bwMode="auto">
            <a:xfrm>
              <a:off x="5946" y="2298"/>
              <a:ext cx="4602" cy="50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b="1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Nepojistné sociální dávky</a:t>
              </a:r>
              <a:endParaRPr lang="cs-CZ" alt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_s2109"/>
            <p:cNvSpPr>
              <a:spLocks noChangeArrowheads="1"/>
            </p:cNvSpPr>
            <p:nvPr/>
          </p:nvSpPr>
          <p:spPr bwMode="auto">
            <a:xfrm>
              <a:off x="1676" y="3100"/>
              <a:ext cx="2297" cy="849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600" b="1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státní sociální podpory</a:t>
              </a:r>
            </a:p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52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7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117/1995 Sb., o státní sociální podpoře)</a:t>
              </a:r>
              <a:endParaRPr lang="cs-CZ" altLang="cs-CZ"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_s2108"/>
            <p:cNvSpPr>
              <a:spLocks noChangeArrowheads="1"/>
            </p:cNvSpPr>
            <p:nvPr/>
          </p:nvSpPr>
          <p:spPr bwMode="auto">
            <a:xfrm>
              <a:off x="7201" y="3100"/>
              <a:ext cx="2416" cy="767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600" b="1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péči</a:t>
              </a:r>
            </a:p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525" dirty="0">
                <a:cs typeface="Arial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7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108/2006 Sb., o sociálních službách)</a:t>
              </a:r>
              <a:endParaRPr lang="cs-CZ" altLang="cs-CZ"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_s2107"/>
            <p:cNvSpPr>
              <a:spLocks noChangeArrowheads="1"/>
            </p:cNvSpPr>
            <p:nvPr/>
          </p:nvSpPr>
          <p:spPr bwMode="auto">
            <a:xfrm>
              <a:off x="4452" y="3100"/>
              <a:ext cx="2328" cy="767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600" b="1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pěstounské péče</a:t>
              </a:r>
            </a:p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525" dirty="0">
                <a:cs typeface="Arial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750" dirty="0">
                  <a:ea typeface="Calibri" pitchFamily="34" charset="0"/>
                  <a:cs typeface="Times New Roman" pitchFamily="18" charset="0"/>
                </a:rPr>
                <a:t>(</a:t>
              </a:r>
              <a:r>
                <a:rPr lang="cs-CZ" altLang="cs-CZ" sz="7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Zákon č. 359/1999 Sb., o sociálně-právní ochraně dětí)</a:t>
              </a:r>
              <a:endParaRPr lang="cs-CZ" altLang="cs-CZ"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_s2106"/>
            <p:cNvSpPr>
              <a:spLocks noChangeArrowheads="1"/>
            </p:cNvSpPr>
            <p:nvPr/>
          </p:nvSpPr>
          <p:spPr bwMode="auto">
            <a:xfrm>
              <a:off x="9931" y="3100"/>
              <a:ext cx="2417" cy="766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400" b="1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pro osoby se zdravotním postižením</a:t>
              </a:r>
            </a:p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525" dirty="0">
                <a:cs typeface="Arial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7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329/2011 Sb., o poskytování dávek osobám se zdravotním postižením)</a:t>
              </a:r>
              <a:endParaRPr lang="cs-CZ" altLang="cs-CZ"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_s2105"/>
            <p:cNvSpPr>
              <a:spLocks noChangeArrowheads="1"/>
            </p:cNvSpPr>
            <p:nvPr/>
          </p:nvSpPr>
          <p:spPr bwMode="auto">
            <a:xfrm>
              <a:off x="12706" y="3100"/>
              <a:ext cx="2160" cy="75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600" b="1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Dávky hmotné nouze</a:t>
              </a:r>
            </a:p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525" dirty="0">
                <a:cs typeface="Arial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7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(Zákon č. 111/2006 Sb., o pomoci v hmotné nouzi)</a:t>
              </a:r>
              <a:endParaRPr lang="cs-CZ" altLang="cs-CZ"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_s2104"/>
            <p:cNvSpPr>
              <a:spLocks noChangeArrowheads="1"/>
            </p:cNvSpPr>
            <p:nvPr/>
          </p:nvSpPr>
          <p:spPr bwMode="auto">
            <a:xfrm>
              <a:off x="7226" y="4156"/>
              <a:ext cx="2278" cy="342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péči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_s2103"/>
            <p:cNvSpPr>
              <a:spLocks noChangeArrowheads="1"/>
            </p:cNvSpPr>
            <p:nvPr/>
          </p:nvSpPr>
          <p:spPr bwMode="auto">
            <a:xfrm>
              <a:off x="1661" y="4255"/>
              <a:ext cx="2366" cy="556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přídavek na dítě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bydlení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porodné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rodičovský příspěvek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pohřebné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_s2102"/>
            <p:cNvSpPr>
              <a:spLocks noChangeArrowheads="1"/>
            </p:cNvSpPr>
            <p:nvPr/>
          </p:nvSpPr>
          <p:spPr bwMode="auto">
            <a:xfrm>
              <a:off x="4365" y="4156"/>
              <a:ext cx="2503" cy="1007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úhradu potřeb dítěte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odměna pěstouna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při převzetí dítěte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při ukončení pěstounské péče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zakoupení osobního motorového vozidla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_s2101"/>
            <p:cNvSpPr>
              <a:spLocks noChangeArrowheads="1"/>
            </p:cNvSpPr>
            <p:nvPr/>
          </p:nvSpPr>
          <p:spPr bwMode="auto">
            <a:xfrm>
              <a:off x="10000" y="4156"/>
              <a:ext cx="2278" cy="795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mobilitu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zvláštní pomůcku</a:t>
              </a: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i="1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průkaz osoby se zdravotním postižením</a:t>
              </a:r>
              <a:endParaRPr lang="cs-CZ" altLang="cs-CZ" sz="105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_s2100"/>
            <p:cNvSpPr>
              <a:spLocks noChangeArrowheads="1"/>
            </p:cNvSpPr>
            <p:nvPr/>
          </p:nvSpPr>
          <p:spPr bwMode="auto">
            <a:xfrm>
              <a:off x="12706" y="4156"/>
              <a:ext cx="2160" cy="59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příspěvek na živobytí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doplatek na bydlení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cs-CZ" altLang="cs-CZ" sz="1050" dirty="0"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mimořádná okamžitá pomoc</a:t>
              </a:r>
              <a:endParaRPr lang="cs-CZ" altLang="cs-CZ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188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 bwMode="auto">
          <a:xfrm>
            <a:off x="2267744" y="195486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Statistické údaje za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KrP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Struktura NSD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AC085D0-5E46-4DF3-988C-3080BFBD3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584569" cy="120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4D1A174-9943-4149-B82B-6A7A4302B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2187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FEE3F06-04B5-4765-89FF-65FB56E71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34605"/>
              </p:ext>
            </p:extLst>
          </p:nvPr>
        </p:nvGraphicFramePr>
        <p:xfrm>
          <a:off x="1043608" y="1491630"/>
          <a:ext cx="6531943" cy="30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041">
                  <a:extLst>
                    <a:ext uri="{9D8B030D-6E8A-4147-A177-3AD203B41FA5}">
                      <a16:colId xmlns:a16="http://schemas.microsoft.com/office/drawing/2014/main" val="2659781217"/>
                    </a:ext>
                  </a:extLst>
                </a:gridCol>
                <a:gridCol w="1308391">
                  <a:extLst>
                    <a:ext uri="{9D8B030D-6E8A-4147-A177-3AD203B41FA5}">
                      <a16:colId xmlns:a16="http://schemas.microsoft.com/office/drawing/2014/main" val="2456041643"/>
                    </a:ext>
                  </a:extLst>
                </a:gridCol>
                <a:gridCol w="1311728">
                  <a:extLst>
                    <a:ext uri="{9D8B030D-6E8A-4147-A177-3AD203B41FA5}">
                      <a16:colId xmlns:a16="http://schemas.microsoft.com/office/drawing/2014/main" val="1010113390"/>
                    </a:ext>
                  </a:extLst>
                </a:gridCol>
                <a:gridCol w="1308295">
                  <a:extLst>
                    <a:ext uri="{9D8B030D-6E8A-4147-A177-3AD203B41FA5}">
                      <a16:colId xmlns:a16="http://schemas.microsoft.com/office/drawing/2014/main" val="995701853"/>
                    </a:ext>
                  </a:extLst>
                </a:gridCol>
                <a:gridCol w="1308488">
                  <a:extLst>
                    <a:ext uri="{9D8B030D-6E8A-4147-A177-3AD203B41FA5}">
                      <a16:colId xmlns:a16="http://schemas.microsoft.com/office/drawing/2014/main" val="1204305103"/>
                    </a:ext>
                  </a:extLst>
                </a:gridCol>
              </a:tblGrid>
              <a:tr h="73564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</a:rPr>
                        <a:t>Agenda</a:t>
                      </a:r>
                      <a:endParaRPr lang="cs-CZ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</a:rPr>
                        <a:t>Počet vyplacených  dávek </a:t>
                      </a:r>
                      <a:endParaRPr lang="cs-CZ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</a:rPr>
                        <a:t>Objem  vyplacených dávek v tis. za </a:t>
                      </a:r>
                      <a:endParaRPr lang="cs-CZ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</a:rPr>
                        <a:t>Počet vyplacených dávek </a:t>
                      </a:r>
                      <a:endParaRPr lang="cs-CZ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</a:rPr>
                        <a:t>Objem vyplacených dávek  v tis. za </a:t>
                      </a:r>
                      <a:endParaRPr lang="cs-CZ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8494082"/>
                  </a:ext>
                </a:extLst>
              </a:tr>
              <a:tr h="2554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</a:rPr>
                        <a:t>(1- 5/2020)</a:t>
                      </a:r>
                      <a:endParaRPr lang="cs-CZ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</a:rPr>
                        <a:t>01.05.2020</a:t>
                      </a:r>
                      <a:endParaRPr lang="cs-CZ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</a:rPr>
                        <a:t>(1 – 5/2021)</a:t>
                      </a:r>
                      <a:endParaRPr lang="cs-CZ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</a:rPr>
                        <a:t>01.05.2021</a:t>
                      </a:r>
                      <a:endParaRPr lang="cs-CZ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543053"/>
                  </a:ext>
                </a:extLst>
              </a:tr>
              <a:tr h="26565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>
                          <a:effectLst/>
                        </a:rPr>
                        <a:t>SSP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 dirty="0">
                          <a:effectLst/>
                        </a:rPr>
                        <a:t>143 799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 dirty="0">
                          <a:effectLst/>
                        </a:rPr>
                        <a:t>874 830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141 610</a:t>
                      </a:r>
                      <a:endParaRPr lang="cs-CZ" sz="1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 dirty="0">
                          <a:effectLst/>
                        </a:rPr>
                        <a:t>827 552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8725922"/>
                  </a:ext>
                </a:extLst>
              </a:tr>
              <a:tr h="2554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>
                          <a:effectLst/>
                        </a:rPr>
                        <a:t>HN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10 096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38 520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11 342</a:t>
                      </a:r>
                      <a:endParaRPr lang="cs-CZ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 dirty="0">
                          <a:effectLst/>
                        </a:rPr>
                        <a:t>45 086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6410472"/>
                  </a:ext>
                </a:extLst>
              </a:tr>
              <a:tr h="50065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>
                          <a:effectLst/>
                        </a:rPr>
                        <a:t>Příspěvek na péči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95 687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721 652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91 891</a:t>
                      </a:r>
                      <a:endParaRPr lang="cs-CZ" sz="1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 dirty="0">
                          <a:effectLst/>
                        </a:rPr>
                        <a:t>715 504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92641"/>
                  </a:ext>
                </a:extLst>
              </a:tr>
              <a:tr h="50065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>
                          <a:effectLst/>
                        </a:rPr>
                        <a:t>Pěstounská péče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5 441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57 710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5 598</a:t>
                      </a:r>
                      <a:endParaRPr lang="cs-CZ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 dirty="0">
                          <a:effectLst/>
                        </a:rPr>
                        <a:t>59 583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967040"/>
                  </a:ext>
                </a:extLst>
              </a:tr>
              <a:tr h="2554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>
                          <a:effectLst/>
                        </a:rPr>
                        <a:t>DOZP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74 681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>
                          <a:effectLst/>
                        </a:rPr>
                        <a:t>57 020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72 207</a:t>
                      </a:r>
                      <a:endParaRPr lang="cs-CZ" sz="1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u="none" strike="noStrike" dirty="0">
                          <a:effectLst/>
                        </a:rPr>
                        <a:t>56 547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7912652"/>
                  </a:ext>
                </a:extLst>
              </a:tr>
              <a:tr h="2554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>
                          <a:effectLst/>
                        </a:rPr>
                        <a:t>Celkem NSD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600" b="1" u="none" strike="noStrike" dirty="0">
                          <a:effectLst/>
                        </a:rPr>
                        <a:t>329 704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600" b="1" u="none" strike="noStrike" dirty="0">
                          <a:effectLst/>
                        </a:rPr>
                        <a:t>1 749 732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600" b="1" u="none" strike="noStrike" dirty="0">
                          <a:effectLst/>
                        </a:rPr>
                        <a:t>322 648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600" b="1" u="none" strike="noStrike" dirty="0">
                          <a:effectLst/>
                        </a:rPr>
                        <a:t>1 704 272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5082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F1B8A-8CDF-4633-9CB6-6BD0BD22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Přehled dávek SSP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C3FDB0-D891-4AEE-B137-1293E0E39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75"/>
            <a:ext cx="8229600" cy="360704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Dávky určené rodinám -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systém dávek SSP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zákon č. 117/1995 Sb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., o státní sociální podpoře)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Přídavek na dítě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Rodičovský příspěvek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Porodné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Příspěvek na bydlení</a:t>
            </a:r>
          </a:p>
          <a:p>
            <a:pPr marL="914400" lvl="2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</p:txBody>
      </p:sp>
      <p:graphicFrame>
        <p:nvGraphicFramePr>
          <p:cNvPr id="42" name="Tabulka 42">
            <a:extLst>
              <a:ext uri="{FF2B5EF4-FFF2-40B4-BE49-F238E27FC236}">
                <a16:creationId xmlns:a16="http://schemas.microsoft.com/office/drawing/2014/main" id="{75A8A786-ADC0-45B7-99CC-A1199A264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464098"/>
              </p:ext>
            </p:extLst>
          </p:nvPr>
        </p:nvGraphicFramePr>
        <p:xfrm>
          <a:off x="4860032" y="1923678"/>
          <a:ext cx="389877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957">
                  <a:extLst>
                    <a:ext uri="{9D8B030D-6E8A-4147-A177-3AD203B41FA5}">
                      <a16:colId xmlns:a16="http://schemas.microsoft.com/office/drawing/2014/main" val="3601241406"/>
                    </a:ext>
                  </a:extLst>
                </a:gridCol>
                <a:gridCol w="829527">
                  <a:extLst>
                    <a:ext uri="{9D8B030D-6E8A-4147-A177-3AD203B41FA5}">
                      <a16:colId xmlns:a16="http://schemas.microsoft.com/office/drawing/2014/main" val="2550526615"/>
                    </a:ext>
                  </a:extLst>
                </a:gridCol>
                <a:gridCol w="1244293">
                  <a:extLst>
                    <a:ext uri="{9D8B030D-6E8A-4147-A177-3AD203B41FA5}">
                      <a16:colId xmlns:a16="http://schemas.microsoft.com/office/drawing/2014/main" val="79091355"/>
                    </a:ext>
                  </a:extLst>
                </a:gridCol>
              </a:tblGrid>
              <a:tr h="626098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Dávka (výplata za 5/2021)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dávek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výplaty (v tis.)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906104"/>
                  </a:ext>
                </a:extLst>
              </a:tr>
              <a:tr h="268327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Přídavek 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622156"/>
                  </a:ext>
                </a:extLst>
              </a:tr>
              <a:tr h="447213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Rodičovský příspěvek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143433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16373"/>
                  </a:ext>
                </a:extLst>
              </a:tr>
              <a:tr h="268327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Porodné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142119"/>
                  </a:ext>
                </a:extLst>
              </a:tr>
              <a:tr h="441698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Příspěvek na bydlení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84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46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2187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584569" cy="120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dnadpis 2">
            <a:extLst>
              <a:ext uri="{FF2B5EF4-FFF2-40B4-BE49-F238E27FC236}">
                <a16:creationId xmlns:a16="http://schemas.microsoft.com/office/drawing/2014/main" id="{42454E12-2FBA-4579-986E-15727E18BACB}"/>
              </a:ext>
            </a:extLst>
          </p:cNvPr>
          <p:cNvSpPr txBox="1">
            <a:spLocks/>
          </p:cNvSpPr>
          <p:nvPr/>
        </p:nvSpPr>
        <p:spPr>
          <a:xfrm>
            <a:off x="161062" y="1268278"/>
            <a:ext cx="8821875" cy="3391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nás – Úřad práce ČR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Náhradní výživné a další sociální dávky pro rodiny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0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0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Nepojistné sociální dávky</a:t>
            </a:r>
          </a:p>
          <a:p>
            <a:pPr marL="1257300" lvl="2" indent="-457200">
              <a:buFont typeface="+mj-lt"/>
              <a:buAutoNum type="romanLcPeriod"/>
            </a:pPr>
            <a:r>
              <a:rPr lang="cs-CZ" sz="16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Dávky státní sociální podpory (dále jen „SSP“)</a:t>
            </a:r>
          </a:p>
          <a:p>
            <a:pPr marL="1257300" lvl="2" indent="-457200">
              <a:buFont typeface="+mj-lt"/>
              <a:buAutoNum type="romanLcPeriod"/>
            </a:pPr>
            <a:r>
              <a:rPr lang="cs-CZ" sz="16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Dávky pomoci v hmotné nouzi (dále jen „HN“)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Diskuse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 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1E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46EA043C-8EC9-447B-ACC2-475430D8106E}"/>
              </a:ext>
            </a:extLst>
          </p:cNvPr>
          <p:cNvSpPr txBox="1">
            <a:spLocks/>
          </p:cNvSpPr>
          <p:nvPr/>
        </p:nvSpPr>
        <p:spPr>
          <a:xfrm>
            <a:off x="532881" y="123478"/>
            <a:ext cx="8229240" cy="1144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dirty="0">
                <a:solidFill>
                  <a:srgbClr val="00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8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6AC09-EAC2-4DE4-A8CC-1991384D6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SSP - Rodičovský příspěvek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20CCB-4871-455A-AEC3-72D0CA7FC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531394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Rodič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který po celý kalendářní měsíc osobně, celodenně a řádně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pečuje o dítě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a to až do vyčerpání celkové částky 300 000 Kč/450 000 Kč, nejdéle do 4 let věku dítěte</a:t>
            </a:r>
          </a:p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Možnost volby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jedenkrát za 3 měsíce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 10 000 Kč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lze-li stanovit alespoň 1 rodiči k datu narození nejmladšího dítěte v rodině 70 % 30násobku denního vyměřovacího základu v částce převyšující 10 000 Kč, může rodič volit měsíční výši čerpání rodičovského příspěvku až do této výše (1,5násobku u vícerčat)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Výdělečná činnost se nesleduje</a:t>
            </a:r>
          </a:p>
        </p:txBody>
      </p:sp>
    </p:spTree>
    <p:extLst>
      <p:ext uri="{BB962C8B-B14F-4D97-AF65-F5344CB8AC3E}">
        <p14:creationId xmlns:p14="http://schemas.microsoft.com/office/powerpoint/2010/main" val="230505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382F8-6D03-477C-BCF5-F2BDEACE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SSP - Přídavek na dítě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67F30C-5010-4746-B4BF-528ACAC9F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Nárok rodiny s příjmem 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do 2,7násobku životního minima</a:t>
            </a:r>
          </a:p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3 výše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podle věku nezaopatřeného</a:t>
            </a:r>
            <a:r>
              <a:rPr lang="cs-CZ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dítěte a ve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2 výměrách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podle druhu příjmu (zvýšená výměra - některá ze společně posuzovaných osob má příjem z výdělečné činnosti nebo z určitých dávek)</a:t>
            </a:r>
          </a:p>
          <a:p>
            <a:pPr marL="0" indent="0">
              <a:buNone/>
            </a:pPr>
            <a:endParaRPr lang="cs-CZ" sz="22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EA394E8-AB9C-4311-8889-B98DE2912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629583"/>
              </p:ext>
            </p:extLst>
          </p:nvPr>
        </p:nvGraphicFramePr>
        <p:xfrm>
          <a:off x="2339752" y="3058589"/>
          <a:ext cx="5868653" cy="1769520"/>
        </p:xfrm>
        <a:graphic>
          <a:graphicData uri="http://schemas.openxmlformats.org/drawingml/2006/table">
            <a:tbl>
              <a:tblPr/>
              <a:tblGrid>
                <a:gridCol w="1991105">
                  <a:extLst>
                    <a:ext uri="{9D8B030D-6E8A-4147-A177-3AD203B41FA5}">
                      <a16:colId xmlns:a16="http://schemas.microsoft.com/office/drawing/2014/main" val="164693537"/>
                    </a:ext>
                  </a:extLst>
                </a:gridCol>
                <a:gridCol w="1938774">
                  <a:extLst>
                    <a:ext uri="{9D8B030D-6E8A-4147-A177-3AD203B41FA5}">
                      <a16:colId xmlns:a16="http://schemas.microsoft.com/office/drawing/2014/main" val="2432731992"/>
                    </a:ext>
                  </a:extLst>
                </a:gridCol>
                <a:gridCol w="1938774">
                  <a:extLst>
                    <a:ext uri="{9D8B030D-6E8A-4147-A177-3AD203B41FA5}">
                      <a16:colId xmlns:a16="http://schemas.microsoft.com/office/drawing/2014/main" val="759520288"/>
                    </a:ext>
                  </a:extLst>
                </a:gridCol>
              </a:tblGrid>
              <a:tr h="324108"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Věk nezaopatřeného dítěte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Přídavek na dítě v Kč měsíčně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05001"/>
                  </a:ext>
                </a:extLst>
              </a:tr>
              <a:tr h="3241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základní výměra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zvýšená výměra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432114"/>
                  </a:ext>
                </a:extLst>
              </a:tr>
              <a:tr h="324108">
                <a:tc>
                  <a:txBody>
                    <a:bodyPr/>
                    <a:lstStyle/>
                    <a:p>
                      <a:pPr fontAlgn="t"/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6 let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12504"/>
                  </a:ext>
                </a:extLst>
              </a:tr>
              <a:tr h="324108">
                <a:tc>
                  <a:txBody>
                    <a:bodyPr/>
                    <a:lstStyle/>
                    <a:p>
                      <a:pPr fontAlgn="t"/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– 15 let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329689"/>
                  </a:ext>
                </a:extLst>
              </a:tr>
              <a:tr h="324108">
                <a:tc>
                  <a:txBody>
                    <a:bodyPr/>
                    <a:lstStyle/>
                    <a:p>
                      <a:pPr fontAlgn="t"/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– 26 let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70272" marR="70272" marT="70272" marB="7027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885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2187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584569" cy="120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195736" y="19844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DD66AF-2A73-4B71-887C-032EEBF34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75431"/>
            <a:ext cx="7488832" cy="857250"/>
          </a:xfrm>
        </p:spPr>
        <p:txBody>
          <a:bodyPr>
            <a:noAutofit/>
          </a:bodyPr>
          <a:lstStyle/>
          <a:p>
            <a:pPr algn="r"/>
            <a:r>
              <a:rPr lang="cs-CZ" sz="30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SSP - připravované změny </a:t>
            </a:r>
            <a:r>
              <a:rPr lang="cs-CZ" sz="3000" b="1" spc="-1" dirty="0" err="1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PnD</a:t>
            </a:r>
            <a:endParaRPr lang="cs-CZ" sz="30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7FBACA-EE81-4AE1-AF02-E1D22526D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85" y="1388268"/>
            <a:ext cx="8352830" cy="3116041"/>
          </a:xfrm>
        </p:spPr>
        <p:txBody>
          <a:bodyPr>
            <a:normAutofit/>
          </a:bodyPr>
          <a:lstStyle/>
          <a:p>
            <a:pPr marL="57150" indent="0" algn="just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 PS byl Senátem dne 12. 6. 2021 vrácen ST 1116, který obsahuje změny týkající se</a:t>
            </a:r>
          </a:p>
          <a:p>
            <a:pPr indent="-285750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Navýšení částky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PnD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Základní výměra 630 – 770 - 880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Zvýšená výměra 1130 – 1270 - 1380</a:t>
            </a:r>
          </a:p>
          <a:p>
            <a:pPr indent="-285750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Rozšíření okruhu příjemců o rodiny, jejichž příjem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nepřesahuje 3,4 násobek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životního minima rodiny</a:t>
            </a:r>
          </a:p>
          <a:p>
            <a:pPr indent="-285750" algn="just"/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Nezahrnování příjmu nezaopatřeného dítěte z brigád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 rozhodného příjmu pro dávky SSP!</a:t>
            </a:r>
          </a:p>
          <a:p>
            <a:pPr marL="57150" indent="0" algn="just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 algn="just">
              <a:buNone/>
            </a:pPr>
            <a:endParaRPr lang="cs-CZ" sz="1600" dirty="0">
              <a:solidFill>
                <a:srgbClr val="001E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36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C6737-5800-4AF3-925E-C13B600E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SSP - Příspěvek na bydlení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09C9F-2A33-4338-9DF4-99121F937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Nárok rodiny(i jednotlivce) s nízkými příjmy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Stát dávkou přispívá na úhradu nákladů s bydlením 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Nárok má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vlastník nebo nájemce bytu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jestliže 30 % (v Praze 35 %) příjmů rodiny nestačí k pokrytí nákladů na bydlení a zároveň těchto 30 % (v Praze 35 %) příjmů rodiny je nižší než příslušné normativní náklady stanovené zákonem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</a:t>
            </a:r>
            <a:r>
              <a:rPr lang="cs-CZ" sz="22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PnB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bydlení (normativní náklady) – (příjem x koeficient 0,3/ 0,35)  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7914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25183-217C-4AE4-99A6-1533EA8C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Příklad – příspěvek na bydlení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B04F9-564D-48FF-B499-CB10E2DE6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10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AutoNum type="arabicPeriod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F5C68C8-5EDA-4B98-A507-B30DD296A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19177"/>
              </p:ext>
            </p:extLst>
          </p:nvPr>
        </p:nvGraphicFramePr>
        <p:xfrm>
          <a:off x="683568" y="987573"/>
          <a:ext cx="7560841" cy="360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988">
                  <a:extLst>
                    <a:ext uri="{9D8B030D-6E8A-4147-A177-3AD203B41FA5}">
                      <a16:colId xmlns:a16="http://schemas.microsoft.com/office/drawing/2014/main" val="3889917970"/>
                    </a:ext>
                  </a:extLst>
                </a:gridCol>
                <a:gridCol w="3010736">
                  <a:extLst>
                    <a:ext uri="{9D8B030D-6E8A-4147-A177-3AD203B41FA5}">
                      <a16:colId xmlns:a16="http://schemas.microsoft.com/office/drawing/2014/main" val="50827932"/>
                    </a:ext>
                  </a:extLst>
                </a:gridCol>
                <a:gridCol w="1672109">
                  <a:extLst>
                    <a:ext uri="{9D8B030D-6E8A-4147-A177-3AD203B41FA5}">
                      <a16:colId xmlns:a16="http://schemas.microsoft.com/office/drawing/2014/main" val="3906764725"/>
                    </a:ext>
                  </a:extLst>
                </a:gridCol>
                <a:gridCol w="1454008">
                  <a:extLst>
                    <a:ext uri="{9D8B030D-6E8A-4147-A177-3AD203B41FA5}">
                      <a16:colId xmlns:a16="http://schemas.microsoft.com/office/drawing/2014/main" val="4180592160"/>
                    </a:ext>
                  </a:extLst>
                </a:gridCol>
              </a:tblGrid>
              <a:tr h="419426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 za předchozí čtvrtletí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Průměrný příjem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Životní minimum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31375"/>
                  </a:ext>
                </a:extLst>
              </a:tr>
              <a:tr h="33554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49662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16554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177398"/>
                  </a:ext>
                </a:extLst>
              </a:tr>
              <a:tr h="53261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První dítě 10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7500Kč výživné + 2430Kč přídavek 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22139"/>
                  </a:ext>
                </a:extLst>
              </a:tr>
              <a:tr h="557896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Druhé dítě 8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6000 Kč výživné + 2430Kč přídavek 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23327"/>
                  </a:ext>
                </a:extLst>
              </a:tr>
              <a:tr h="295499">
                <a:tc gridSpan="2"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22674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293013"/>
                  </a:ext>
                </a:extLst>
              </a:tr>
              <a:tr h="1466077">
                <a:tc gridSpan="4"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Rodina užívá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nájemní byt</a:t>
                      </a:r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bydlení za předchozí čtvrtletí celkem: Nájem 52510 Kč, plyn 4155 Kč, elektřina 2600 Kč, voda 1400 Kč (60665 : 3 = 20221,66)</a:t>
                      </a:r>
                    </a:p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 náklady: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20221,66 Kč</a:t>
                      </a:r>
                    </a:p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Normativní náklady: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12 511 Kč</a:t>
                      </a:r>
                      <a:r>
                        <a:rPr lang="cs-CZ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2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strop možných nákladů – porovnává se s průměrem skutečných nákladů)</a:t>
                      </a:r>
                    </a:p>
                    <a:p>
                      <a:endParaRPr lang="cs-CZ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Výpočet: </a:t>
                      </a:r>
                      <a:r>
                        <a:rPr lang="cs-CZ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 - (příjem x 0,3) = 12511 – (22674 x 0,3) = </a:t>
                      </a:r>
                      <a:r>
                        <a:rPr lang="cs-CZ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12511 – 6802,20 = 5708,80 =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5709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235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49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0298B-AB15-4960-8746-C0C2742B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Statistické údaje za </a:t>
            </a:r>
            <a:r>
              <a:rPr lang="cs-CZ" sz="2800" b="1" spc="-1" dirty="0" err="1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KrP</a:t>
            </a:r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- bydlení</a:t>
            </a:r>
            <a:endParaRPr lang="cs-CZ" sz="28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4BD3419-2E76-4D94-AA12-52FEC6EE6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079287"/>
              </p:ext>
            </p:extLst>
          </p:nvPr>
        </p:nvGraphicFramePr>
        <p:xfrm>
          <a:off x="354361" y="915566"/>
          <a:ext cx="8435276" cy="3858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556">
                  <a:extLst>
                    <a:ext uri="{9D8B030D-6E8A-4147-A177-3AD203B41FA5}">
                      <a16:colId xmlns:a16="http://schemas.microsoft.com/office/drawing/2014/main" val="1003012847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1971371527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3676356795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853572279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3384781453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2516436499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3176482088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1981423622"/>
                    </a:ext>
                  </a:extLst>
                </a:gridCol>
                <a:gridCol w="949840">
                  <a:extLst>
                    <a:ext uri="{9D8B030D-6E8A-4147-A177-3AD203B41FA5}">
                      <a16:colId xmlns:a16="http://schemas.microsoft.com/office/drawing/2014/main" val="69275901"/>
                    </a:ext>
                  </a:extLst>
                </a:gridCol>
              </a:tblGrid>
              <a:tr h="455165">
                <a:tc rowSpan="2"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Období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Příspěvek na bydlení (SSP)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Doplatek na bydlení (HN)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Doplatek na bydlení, z toho forma bydlení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bez dětí/ s dětmi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758085"/>
                  </a:ext>
                </a:extLst>
              </a:tr>
              <a:tr h="558313">
                <a:tc vMerge="1">
                  <a:txBody>
                    <a:bodyPr/>
                    <a:lstStyle/>
                    <a:p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v tis. Kč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v tis. Kč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Vlastník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Nájemce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Družstvo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85802"/>
                  </a:ext>
                </a:extLst>
              </a:tr>
              <a:tr h="463708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4120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12186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736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158/207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278/69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63163"/>
                  </a:ext>
                </a:extLst>
              </a:tr>
              <a:tr h="463708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10556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2829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168/224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294/69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873853"/>
                  </a:ext>
                </a:extLst>
              </a:tr>
              <a:tr h="463708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3969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12035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3046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186/213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319/73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8710"/>
                  </a:ext>
                </a:extLst>
              </a:tr>
              <a:tr h="463708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12463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188/221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297/70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00927"/>
                  </a:ext>
                </a:extLst>
              </a:tr>
              <a:tr h="463708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4169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12959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160/217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4/0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289/68*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692898"/>
                  </a:ext>
                </a:extLst>
              </a:tr>
              <a:tr h="463708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60199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14410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cs-C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cs-CZ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 Tabulka Statistické údaje </a:t>
                      </a:r>
                      <a:r>
                        <a:rPr lang="cs-CZ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KrP</a:t>
                      </a:r>
                      <a:r>
                        <a:rPr lang="cs-CZ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formy bydlení (dávky HN)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cs-CZ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50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63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DA63B-7ABC-4988-A34E-DFF3894F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Přehled dávek - HN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AE56B-1595-465E-8E9D-82B4130A1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679057"/>
          </a:xfrm>
        </p:spPr>
        <p:txBody>
          <a:bodyPr/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Dávky pomoci v hmotné nouzi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zákon č. 111/2006 Sb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., o pomoci v hmotné nouzi)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Příspěvek na živobytí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Doplatek na bydlení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Mimořádná okamžitá pomoc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6039FE9-7AE4-49F7-9D5D-B68D01658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382728"/>
              </p:ext>
            </p:extLst>
          </p:nvPr>
        </p:nvGraphicFramePr>
        <p:xfrm>
          <a:off x="4932040" y="3291830"/>
          <a:ext cx="3960441" cy="170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194">
                  <a:extLst>
                    <a:ext uri="{9D8B030D-6E8A-4147-A177-3AD203B41FA5}">
                      <a16:colId xmlns:a16="http://schemas.microsoft.com/office/drawing/2014/main" val="372361934"/>
                    </a:ext>
                  </a:extLst>
                </a:gridCol>
                <a:gridCol w="684565">
                  <a:extLst>
                    <a:ext uri="{9D8B030D-6E8A-4147-A177-3AD203B41FA5}">
                      <a16:colId xmlns:a16="http://schemas.microsoft.com/office/drawing/2014/main" val="3572113465"/>
                    </a:ext>
                  </a:extLst>
                </a:gridCol>
                <a:gridCol w="838682">
                  <a:extLst>
                    <a:ext uri="{9D8B030D-6E8A-4147-A177-3AD203B41FA5}">
                      <a16:colId xmlns:a16="http://schemas.microsoft.com/office/drawing/2014/main" val="4131204000"/>
                    </a:ext>
                  </a:extLst>
                </a:gridCol>
              </a:tblGrid>
              <a:tr h="757263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Dávka (výplata za 5/2021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dávek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výplaty (v tis.)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429168"/>
                  </a:ext>
                </a:extLst>
              </a:tr>
              <a:tr h="315526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Příspěvek na živobytí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678314"/>
                  </a:ext>
                </a:extLst>
              </a:tr>
              <a:tr h="315526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Doplatek na bydlení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40194"/>
                  </a:ext>
                </a:extLst>
              </a:tr>
              <a:tr h="315526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Mimořádná okamžitá pomoc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736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69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02916-3960-47BA-A8A8-49E81F5E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Dávky HN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A3470-85D8-45A6-B757-85BA5FFB6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8"/>
            <a:ext cx="8229600" cy="3740769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pomoci osobám s nedostatečnými příjmy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motivující tyto osoby k 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aktivní snaze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zajistit si prostředky k uspokojení životních potřeb (za předpokladu, že každá osoba, která pracuje, se musí mít lépe než ta, která nepracuje, popřípadě se práci vyhýbá)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Opatření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proti sociálnímu vyloučení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Sociální práce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 klienty – efektivní reakce na problémy klientů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39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02916-3960-47BA-A8A8-49E81F5E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Dávky HN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A3470-85D8-45A6-B757-85BA5FFB6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884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Osoba (rodina) v hmotné nouzi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Nemá dostatečné příjmy a její celkové sociální a majetkové poměry neumožňují uspokojení základních životních potřeb na úrovni ještě přijatelné pro společnost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Příjmy si nemůže z objektivních důvodů zvýšit vlastním přičiněním (vlastní prací, uplatněním nároků a pohledávek, prodejem nebo využitím majetku) a vyřešit tak svoji nelehkou situaci vlastním přičiněním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Zákonem stanoveno, kdo není osobou v HN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21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B9690-08A9-4A2C-B491-7FF354C6F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Dávky HN - životní a existenční minimum</a:t>
            </a:r>
            <a:endParaRPr lang="cs-CZ" sz="2800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B550E8A-023A-479A-87D0-3BFDD96D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520" y="915566"/>
            <a:ext cx="7966496" cy="36070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Zákon č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. 110/2006 Sb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., o životním a existenčním minimu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Životní minimum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= minimální hranice peněžních příjmů fyzických osob k zajištění výživy a ostatních základních osobních potřeb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Existenční minimum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= minimální hranice příjmů osoby, která se považuje za nezbytnou k zajištění výživy a ostatních základních potřeb na úrovni umožňující přežití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EC62740D-CE1B-43BE-99C6-BAA988C93EFF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76457650"/>
              </p:ext>
            </p:extLst>
          </p:nvPr>
        </p:nvGraphicFramePr>
        <p:xfrm>
          <a:off x="3100512" y="2499742"/>
          <a:ext cx="5616624" cy="2365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512">
                  <a:extLst>
                    <a:ext uri="{9D8B030D-6E8A-4147-A177-3AD203B41FA5}">
                      <a16:colId xmlns:a16="http://schemas.microsoft.com/office/drawing/2014/main" val="1560252716"/>
                    </a:ext>
                  </a:extLst>
                </a:gridCol>
                <a:gridCol w="1930112">
                  <a:extLst>
                    <a:ext uri="{9D8B030D-6E8A-4147-A177-3AD203B41FA5}">
                      <a16:colId xmlns:a16="http://schemas.microsoft.com/office/drawing/2014/main" val="989555273"/>
                    </a:ext>
                  </a:extLst>
                </a:gridCol>
              </a:tblGrid>
              <a:tr h="29572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Životní 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Částka od 1. 4.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856810"/>
                  </a:ext>
                </a:extLst>
              </a:tr>
              <a:tr h="29572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Jednotlivec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589059"/>
                  </a:ext>
                </a:extLst>
              </a:tr>
              <a:tr h="29572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První osoba v domácnosti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21089"/>
                  </a:ext>
                </a:extLst>
              </a:tr>
              <a:tr h="29572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Druhá osoba v domácnosti, která není nez. dítětem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99510"/>
                  </a:ext>
                </a:extLst>
              </a:tr>
              <a:tr h="29572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Dítě do 6 let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9878"/>
                  </a:ext>
                </a:extLst>
              </a:tr>
              <a:tr h="29572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Dítě od 6 do 15 let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005577"/>
                  </a:ext>
                </a:extLst>
              </a:tr>
              <a:tr h="29572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Dítě od 15 do 26 let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604901"/>
                  </a:ext>
                </a:extLst>
              </a:tr>
              <a:tr h="295721"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Existenční 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92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18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EFDF0-64F9-4146-8E7F-FDF7D8D2C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Úřad práce ČR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54BD71-3080-4EE3-9178-EB9461EE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Zaměstnanost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pomoc s návratem na trh práce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zprostředkování vhodného zaměstnání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Nepojistné sociální dávky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řešení nepříznivých sociálních a finančních situací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příspěvky na zajištění  služeb nebo pomoci pro osoby se zdravotním postižením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58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E479B-5066-4E2C-A883-92156828B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HN - Příspěvek na živobytí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655A97-69B9-4397-804C-7BDC6F76F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60039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základní dávkou pomoci v hmotné nouzi, která pomáhá osobě či rodině při nedostatečném příjmu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Nárok na příspěvek na živobytí vzniká osobě či rodině, pokud po odečtení přiměřených nákladů na bydlení nedosahuje příjem této osoby či rodiny částky živobytí.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 </a:t>
            </a:r>
            <a:r>
              <a:rPr lang="cs-CZ" sz="22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PnŽ</a:t>
            </a: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Částka živobytí  - (příjem – odůvodněné náklady na bydlení nejvýše však do přiměřených nákladů na bydlení)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91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D9AFD-3E97-43BA-BBED-735156BCE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Příklad - Příspěvek na živobytí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C83D0C-9FD4-4166-859A-1EAA7FB12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94994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Rodina bydlí v nájemním bytě: nájem a služby 6000 Kč, elektřina 1000 Kč, plyn 1000 Kč (celkem </a:t>
            </a: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náklady 8 000 Kč </a:t>
            </a: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(=odůvodněné náklady, „ONB“)</a:t>
            </a:r>
          </a:p>
          <a:p>
            <a:pPr marL="0" indent="0">
              <a:buNone/>
            </a:pPr>
            <a:endParaRPr lang="cs-CZ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Přiměřené náklady </a:t>
            </a: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na bydlení („PNB“) = 0,3 (0,35 v Praze) x příjem = 14600 x 0,3 =  </a:t>
            </a: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4380 Kč</a:t>
            </a:r>
          </a:p>
          <a:p>
            <a:pPr marL="0" indent="0">
              <a:buNone/>
            </a:pP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Výpočet příspěvku na živobytí:</a:t>
            </a:r>
          </a:p>
          <a:p>
            <a:pPr marL="0" indent="0">
              <a:buNone/>
            </a:pP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Částka živobytí - (příjem – odůvodněné náklady, max do přiměřených nákladů) = 11490 – (14600 – 4380) = </a:t>
            </a:r>
            <a:r>
              <a:rPr lang="cs-CZ" sz="4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11490 – 10200 = 1290 Kč </a:t>
            </a:r>
            <a:endParaRPr lang="cs-CZ" sz="4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4DF4378-A410-432A-9A59-CBC9B7BDC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25673"/>
              </p:ext>
            </p:extLst>
          </p:nvPr>
        </p:nvGraphicFramePr>
        <p:xfrm>
          <a:off x="611560" y="915566"/>
          <a:ext cx="753000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824">
                  <a:extLst>
                    <a:ext uri="{9D8B030D-6E8A-4147-A177-3AD203B41FA5}">
                      <a16:colId xmlns:a16="http://schemas.microsoft.com/office/drawing/2014/main" val="1776198880"/>
                    </a:ext>
                  </a:extLst>
                </a:gridCol>
                <a:gridCol w="4059711">
                  <a:extLst>
                    <a:ext uri="{9D8B030D-6E8A-4147-A177-3AD203B41FA5}">
                      <a16:colId xmlns:a16="http://schemas.microsoft.com/office/drawing/2014/main" val="1148474202"/>
                    </a:ext>
                  </a:extLst>
                </a:gridCol>
                <a:gridCol w="1863474">
                  <a:extLst>
                    <a:ext uri="{9D8B030D-6E8A-4147-A177-3AD203B41FA5}">
                      <a16:colId xmlns:a16="http://schemas.microsoft.com/office/drawing/2014/main" val="486409642"/>
                    </a:ext>
                  </a:extLst>
                </a:gridCol>
              </a:tblGrid>
              <a:tr h="220746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Životní minimum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228153"/>
                  </a:ext>
                </a:extLst>
              </a:tr>
              <a:tr h="254242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 Kč DPP (zápočet pouze 70%, tj. 7000 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82387"/>
                  </a:ext>
                </a:extLst>
              </a:tr>
              <a:tr h="254242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5800 Kč rodičovský příspěvek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366938"/>
                  </a:ext>
                </a:extLst>
              </a:tr>
              <a:tr h="254242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První dítě 15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 Kč přídavek 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581222"/>
                  </a:ext>
                </a:extLst>
              </a:tr>
              <a:tr h="254242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Druhé dítě 3 roky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 Kč přídavek 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747779"/>
                  </a:ext>
                </a:extLst>
              </a:tr>
              <a:tr h="254242">
                <a:tc gridSpan="2"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Živobytí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11490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524690"/>
                  </a:ext>
                </a:extLst>
              </a:tr>
              <a:tr h="254242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Započitatelný příjem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44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81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44C5A-F61E-4C89-99F7-77D502E4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HN - Příspěvek na živobytí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4BAB0-D7F6-43CF-8EC9-457950EF8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Částka živobytí je stanovena pro každou osobu individuálně, a to na základě hodnocení její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snahy a možností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Hodnotí se především možnost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zvýšení příjmu vlastní prací, řádným uplatněním nároků a pohledávek, prodejem nebo jiným využitím majetku.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 stanovení živobytí rodiny se jednotlivé částky živobytí osob sčítají. </a:t>
            </a:r>
          </a:p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Částka živobytí se odvíjí od částek existenčního a životního minima.</a:t>
            </a:r>
          </a:p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Částka živobytí může být zvýšena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(dietní stravování) nebo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zůstává na existenčním minimu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(dluh na výživném, hospitalizace, pobírání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PnŽ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déle než 6 měsíců, …)</a:t>
            </a:r>
          </a:p>
        </p:txBody>
      </p:sp>
    </p:spTree>
    <p:extLst>
      <p:ext uri="{BB962C8B-B14F-4D97-AF65-F5344CB8AC3E}">
        <p14:creationId xmlns:p14="http://schemas.microsoft.com/office/powerpoint/2010/main" val="131029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774A2-53AF-46F2-A30A-F2BF6ADC2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HN - Doplatek na bydlení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4D981-8D86-4D33-A0B9-38A55D3B0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5606"/>
            <a:ext cx="8229600" cy="3528391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Řeší nedostatek příjmu k uhrazení nákladů na bydlení tam, kde nestačí vlastní příjmy osoby či rodiny včetně příspěvku na bydlení ze systému SSP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Nárok –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vlastník nebo jiná osoba, která užívá byt na základě smlouvy, rozhodnutí, nebo jiného právního titulu </a:t>
            </a:r>
          </a:p>
          <a:p>
            <a:pPr marL="0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29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948A2-D65A-4104-9C32-200A82EA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Statistické údaje </a:t>
            </a:r>
            <a:r>
              <a:rPr lang="cs-CZ" sz="3200" b="1" spc="-1" dirty="0" err="1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KrP</a:t>
            </a:r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Formy bydlení</a:t>
            </a:r>
            <a:endParaRPr lang="cs-CZ" sz="3200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C0B9A73-8607-45B4-97A3-0150E069E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915566"/>
            <a:ext cx="4040188" cy="671141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Výplata za 5/2021 – nestandardní formy bydlení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FC605BC8-A528-4C84-A0B6-5459B90B133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33959335"/>
              </p:ext>
            </p:extLst>
          </p:nvPr>
        </p:nvGraphicFramePr>
        <p:xfrm>
          <a:off x="457200" y="1640522"/>
          <a:ext cx="8147250" cy="150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75">
                  <a:extLst>
                    <a:ext uri="{9D8B030D-6E8A-4147-A177-3AD203B41FA5}">
                      <a16:colId xmlns:a16="http://schemas.microsoft.com/office/drawing/2014/main" val="95892422"/>
                    </a:ext>
                  </a:extLst>
                </a:gridCol>
                <a:gridCol w="1357875">
                  <a:extLst>
                    <a:ext uri="{9D8B030D-6E8A-4147-A177-3AD203B41FA5}">
                      <a16:colId xmlns:a16="http://schemas.microsoft.com/office/drawing/2014/main" val="2714980141"/>
                    </a:ext>
                  </a:extLst>
                </a:gridCol>
                <a:gridCol w="1357875">
                  <a:extLst>
                    <a:ext uri="{9D8B030D-6E8A-4147-A177-3AD203B41FA5}">
                      <a16:colId xmlns:a16="http://schemas.microsoft.com/office/drawing/2014/main" val="2655398460"/>
                    </a:ext>
                  </a:extLst>
                </a:gridCol>
                <a:gridCol w="1357875">
                  <a:extLst>
                    <a:ext uri="{9D8B030D-6E8A-4147-A177-3AD203B41FA5}">
                      <a16:colId xmlns:a16="http://schemas.microsoft.com/office/drawing/2014/main" val="2698151748"/>
                    </a:ext>
                  </a:extLst>
                </a:gridCol>
                <a:gridCol w="1357875">
                  <a:extLst>
                    <a:ext uri="{9D8B030D-6E8A-4147-A177-3AD203B41FA5}">
                      <a16:colId xmlns:a16="http://schemas.microsoft.com/office/drawing/2014/main" val="278085098"/>
                    </a:ext>
                  </a:extLst>
                </a:gridCol>
                <a:gridCol w="1357875">
                  <a:extLst>
                    <a:ext uri="{9D8B030D-6E8A-4147-A177-3AD203B41FA5}">
                      <a16:colId xmlns:a16="http://schemas.microsoft.com/office/drawing/2014/main" val="572188347"/>
                    </a:ext>
                  </a:extLst>
                </a:gridCol>
              </a:tblGrid>
              <a:tr h="753646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Ubytovací zařízení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Podnájem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Věcné břemeno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Azylový dům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Chráněné bydlení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Dům na půli cesty</a:t>
                      </a:r>
                    </a:p>
                  </a:txBody>
                  <a:tcPr marL="44891" marR="44891"/>
                </a:tc>
                <a:extLst>
                  <a:ext uri="{0D108BD9-81ED-4DB2-BD59-A6C34878D82A}">
                    <a16:rowId xmlns:a16="http://schemas.microsoft.com/office/drawing/2014/main" val="4165202756"/>
                  </a:ext>
                </a:extLst>
              </a:tr>
              <a:tr h="376823"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4891" marR="44891"/>
                </a:tc>
                <a:extLst>
                  <a:ext uri="{0D108BD9-81ED-4DB2-BD59-A6C34878D82A}">
                    <a16:rowId xmlns:a16="http://schemas.microsoft.com/office/drawing/2014/main" val="2594158768"/>
                  </a:ext>
                </a:extLst>
              </a:tr>
              <a:tr h="376823"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974507 Kč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67749 Kč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6226 Kč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238340 Kč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21854 Kč</a:t>
                      </a:r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1717 Kč</a:t>
                      </a:r>
                    </a:p>
                  </a:txBody>
                  <a:tcPr marL="44891" marR="44891"/>
                </a:tc>
                <a:extLst>
                  <a:ext uri="{0D108BD9-81ED-4DB2-BD59-A6C34878D82A}">
                    <a16:rowId xmlns:a16="http://schemas.microsoft.com/office/drawing/2014/main" val="2109156976"/>
                  </a:ext>
                </a:extLst>
              </a:tr>
            </a:tbl>
          </a:graphicData>
        </a:graphic>
      </p:graphicFrame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635DA995-0C42-4B6C-8245-ABDC966CF312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77778942"/>
              </p:ext>
            </p:extLst>
          </p:nvPr>
        </p:nvGraphicFramePr>
        <p:xfrm>
          <a:off x="457198" y="3435845"/>
          <a:ext cx="8147249" cy="149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924">
                  <a:extLst>
                    <a:ext uri="{9D8B030D-6E8A-4147-A177-3AD203B41FA5}">
                      <a16:colId xmlns:a16="http://schemas.microsoft.com/office/drawing/2014/main" val="120502209"/>
                    </a:ext>
                  </a:extLst>
                </a:gridCol>
                <a:gridCol w="1372665">
                  <a:extLst>
                    <a:ext uri="{9D8B030D-6E8A-4147-A177-3AD203B41FA5}">
                      <a16:colId xmlns:a16="http://schemas.microsoft.com/office/drawing/2014/main" val="3677833065"/>
                    </a:ext>
                  </a:extLst>
                </a:gridCol>
                <a:gridCol w="1372665">
                  <a:extLst>
                    <a:ext uri="{9D8B030D-6E8A-4147-A177-3AD203B41FA5}">
                      <a16:colId xmlns:a16="http://schemas.microsoft.com/office/drawing/2014/main" val="816077004"/>
                    </a:ext>
                  </a:extLst>
                </a:gridCol>
                <a:gridCol w="1372665">
                  <a:extLst>
                    <a:ext uri="{9D8B030D-6E8A-4147-A177-3AD203B41FA5}">
                      <a16:colId xmlns:a16="http://schemas.microsoft.com/office/drawing/2014/main" val="115199531"/>
                    </a:ext>
                  </a:extLst>
                </a:gridCol>
                <a:gridCol w="1372665">
                  <a:extLst>
                    <a:ext uri="{9D8B030D-6E8A-4147-A177-3AD203B41FA5}">
                      <a16:colId xmlns:a16="http://schemas.microsoft.com/office/drawing/2014/main" val="3895387111"/>
                    </a:ext>
                  </a:extLst>
                </a:gridCol>
                <a:gridCol w="1372665">
                  <a:extLst>
                    <a:ext uri="{9D8B030D-6E8A-4147-A177-3AD203B41FA5}">
                      <a16:colId xmlns:a16="http://schemas.microsoft.com/office/drawing/2014/main" val="4205722234"/>
                    </a:ext>
                  </a:extLst>
                </a:gridCol>
              </a:tblGrid>
              <a:tr h="561361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Domov pro osoby se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Domov pro seniory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Domov se zvláštním režimem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Hotel, motel, penzion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Internát, kolej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Terapeutická komunita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939674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195710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32247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30645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42049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5759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3565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16783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551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16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D57DB-C130-43D5-8D88-A96BDA5C8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HN - Doplatek na bydlení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F921E-7F73-49D1-883D-1E9BC87D7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597"/>
            <a:ext cx="8229600" cy="3600401"/>
          </a:xfrm>
        </p:spPr>
        <p:txBody>
          <a:bodyPr>
            <a:normAutofit fontScale="85000" lnSpcReduction="10000"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Podmínka –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nárok na příspěvek na živobytí (nebo příjem rodiny přesáhl částku živobytí, ale nepřesáhl 1,3násobek částky živobytí rodiny)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Výše je stanovena tak, aby po zaplacení odůvodněných nákladů na bydlení (tj. nájmu, služeb s bydlením spojených a nákladů za dodávky energií) zůstala osobě či rodině částka živobytí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doplatku na bydlení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Odůvodněné náklady na bydlení – příspěvek na bydlení – (příjem + příspěvek na živobytí – živobytí)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0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AD370-6198-4669-A680-93550BD7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Příklad - doplatek na bydlení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D1D32-CCB0-42FE-A80D-F2AB13BFB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39" y="809292"/>
            <a:ext cx="8229600" cy="421072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Rodina bydlí v nájemním bytě: nájem a služby 6000 Kč, elektřina 1000 Kč, plyn 1000 Kč (celkem </a:t>
            </a: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náklady 8 000 Kč </a:t>
            </a: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(=odůvodněné náklady, „ONB“)</a:t>
            </a:r>
          </a:p>
          <a:p>
            <a:pPr marL="0" indent="0">
              <a:buNone/>
            </a:pPr>
            <a:endParaRPr lang="cs-CZ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Příspěvek na živobytí </a:t>
            </a: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1 290 Kč</a:t>
            </a:r>
          </a:p>
          <a:p>
            <a:pPr marL="0" indent="0">
              <a:buNone/>
            </a:pPr>
            <a:endParaRPr lang="cs-CZ" sz="4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4300" b="1" dirty="0">
                <a:latin typeface="Arial" panose="020B0604020202020204" pitchFamily="34" charset="0"/>
                <a:cs typeface="Arial" panose="020B0604020202020204" pitchFamily="34" charset="0"/>
              </a:rPr>
              <a:t>Výpočet doplatku na bydlení:</a:t>
            </a:r>
          </a:p>
          <a:p>
            <a:pPr marL="0" indent="0">
              <a:buNone/>
            </a:pP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Odůvodněné náklady na bydlení – příspěvek na bydlení – (příjem + příspěvek na živobytí – živobytí) = 8000 – 0 – (14600 + 1290 – 11490) = </a:t>
            </a:r>
            <a:r>
              <a:rPr lang="cs-CZ" sz="4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8000 – 4400 = 3600 Kč</a:t>
            </a:r>
          </a:p>
          <a:p>
            <a:pPr marL="0" indent="0">
              <a:buNone/>
            </a:pPr>
            <a:r>
              <a:rPr lang="cs-CZ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B34D637-C66E-49DF-AF4C-5E943C3EA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154752"/>
              </p:ext>
            </p:extLst>
          </p:nvPr>
        </p:nvGraphicFramePr>
        <p:xfrm>
          <a:off x="457200" y="884704"/>
          <a:ext cx="787980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467">
                  <a:extLst>
                    <a:ext uri="{9D8B030D-6E8A-4147-A177-3AD203B41FA5}">
                      <a16:colId xmlns:a16="http://schemas.microsoft.com/office/drawing/2014/main" val="1776198880"/>
                    </a:ext>
                  </a:extLst>
                </a:gridCol>
                <a:gridCol w="4248299">
                  <a:extLst>
                    <a:ext uri="{9D8B030D-6E8A-4147-A177-3AD203B41FA5}">
                      <a16:colId xmlns:a16="http://schemas.microsoft.com/office/drawing/2014/main" val="1148474202"/>
                    </a:ext>
                  </a:extLst>
                </a:gridCol>
                <a:gridCol w="1950039">
                  <a:extLst>
                    <a:ext uri="{9D8B030D-6E8A-4147-A177-3AD203B41FA5}">
                      <a16:colId xmlns:a16="http://schemas.microsoft.com/office/drawing/2014/main" val="486409642"/>
                    </a:ext>
                  </a:extLst>
                </a:gridCol>
              </a:tblGrid>
              <a:tr h="180755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Životní minimum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228153"/>
                  </a:ext>
                </a:extLst>
              </a:tr>
              <a:tr h="180755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 Kč DPP (zápočet pouze 70%, tj. 7000 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82387"/>
                  </a:ext>
                </a:extLst>
              </a:tr>
              <a:tr h="180755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5800 Kč rodičovský příspěvek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366938"/>
                  </a:ext>
                </a:extLst>
              </a:tr>
              <a:tr h="180755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První dítě 15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 Kč přídavek 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581222"/>
                  </a:ext>
                </a:extLst>
              </a:tr>
              <a:tr h="180755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Druhé dítě 3 roky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 Kč přídavek na 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747779"/>
                  </a:ext>
                </a:extLst>
              </a:tr>
              <a:tr h="180755">
                <a:tc gridSpan="2"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Živobytí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11490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524690"/>
                  </a:ext>
                </a:extLst>
              </a:tr>
              <a:tr h="180755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Započitatelný příjem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44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15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4FE0C-3774-4005-A3FA-E0A4DDC6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HN - Mimořádná okamžitá pomoc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743829-532C-4CBC-9895-A4FE493F3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Situace, které je nutno bezodkladně řešit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Újma zdraví 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- částka, která doplní příjem osoby do výše existenčního minima, u dítěte do životního minima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Mimořádná událost 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(živelná pohroma, požár, COVID 19, …) - až do výše 15násobku částky ŽM (57 900 Kč)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Jednorázový výdaj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(zaplacení poplatku za vystavení osob. dokladu, …)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Nákup nebo oprava předmětů dlouhodobé potřeby 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- max do výše 10násobku částky ŽM (38 600 Kč)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Náklady související se vzděláváním nebo zájmovou činností dítěte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- max do výše 10násobku částky ŽM (38 600 Kč)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Ohrožení sociálním vyloučením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– až do výše 1 000 Kč, lze přiznat opakované max však do 4násobku částky ŽM (15 360 Kč)</a:t>
            </a:r>
          </a:p>
          <a:p>
            <a:pPr lvl="1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00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B019D-6F5A-4168-9A06-8B720081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HN - Mimořádná okamžitá pomoc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D505FC-6701-4857-9333-B9A2E2101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 některých MOP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probíhá šetření (např. nákup předmětů dlouhodobé potřeby)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se posuzuje okruh osob společně posuzovaných (např. mimořádná událost, nákup předmětů dlouhodobé potřeby)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doporučuje se prověřit možnosti využití služeb charity, potravinových bank, neziskových organizací (např. újma na zdraví, MOP v souvislosti s COVIDEM 19)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spolupráce s obcí (např. úhrada na vzdělávání dětí, zájmové kroužky a nezbytné zajištění sociálně-právní ochrany dětí)</a:t>
            </a:r>
          </a:p>
        </p:txBody>
      </p:sp>
    </p:spTree>
    <p:extLst>
      <p:ext uri="{BB962C8B-B14F-4D97-AF65-F5344CB8AC3E}">
        <p14:creationId xmlns:p14="http://schemas.microsoft.com/office/powerpoint/2010/main" val="400150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F5223-4F47-4B20-9C40-055D6416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Informace k dávkám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470448-E77C-45C3-B14A-79527954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10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Web ÚP ČR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Sociální tematika (uradprace.cz)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informace o všech dávkách, které zajišťuje ÚP ČR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https://www.mpsv.cz/web/cz/formulare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dostupnost k formulářům, včetně možnosti vyplnění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Spoty videa -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Nepojistné sociální dávky - Videa (uradprace.cz)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Letáky, praktické rady -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Nepojistné sociální dávky - letáky (uradprace.cz)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Sociální poradce -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Sociální poradce (uradprace.cz)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test, o jaké dávky se s ohledem na svou situaci může klient zajímat</a:t>
            </a:r>
            <a:endParaRPr lang="cs-CZ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61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2187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584569" cy="120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179512" y="3147814"/>
            <a:ext cx="813467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7000" b="0" kern="1200">
                <a:solidFill>
                  <a:srgbClr val="999999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</a:p>
        </p:txBody>
      </p:sp>
    </p:spTree>
    <p:extLst>
      <p:ext uri="{BB962C8B-B14F-4D97-AF65-F5344CB8AC3E}">
        <p14:creationId xmlns:p14="http://schemas.microsoft.com/office/powerpoint/2010/main" val="202973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2187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584569" cy="120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179512" y="3363838"/>
            <a:ext cx="813467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7000" b="0" kern="1200">
                <a:solidFill>
                  <a:srgbClr val="999999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Diskuse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316471-5AC6-4116-B948-1B75AD80CA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829468"/>
            <a:ext cx="2532336" cy="253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2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Výsledek obrázku pro přednáška kreslená">
            <a:hlinkClick r:id="rId2"/>
            <a:extLst>
              <a:ext uri="{FF2B5EF4-FFF2-40B4-BE49-F238E27FC236}">
                <a16:creationId xmlns:a16="http://schemas.microsoft.com/office/drawing/2014/main" id="{FDB66AFB-C1F9-46CD-BA64-1E8B78BCE1B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771550"/>
            <a:ext cx="482453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37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F5223-4F47-4B20-9C40-055D64169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093963"/>
          </a:xfrm>
        </p:spPr>
        <p:txBody>
          <a:bodyPr>
            <a:normAutofit/>
          </a:bodyPr>
          <a:lstStyle/>
          <a:p>
            <a:r>
              <a:rPr lang="cs-CZ" sz="32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Děkujeme za pozornost</a:t>
            </a:r>
            <a:br>
              <a:rPr lang="cs-CZ" sz="32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Mgr. Šárka Kubátová, email: </a:t>
            </a:r>
            <a:r>
              <a:rPr lang="cs-CZ" sz="20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sarka.kubatova@uradprace.cz</a:t>
            </a:r>
            <a:br>
              <a:rPr lang="cs-CZ" sz="20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Mgr. Jaroslava Ferdová, email: </a:t>
            </a:r>
            <a:r>
              <a:rPr lang="cs-CZ" sz="20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jaroslava.ferdova@uradprace.cz</a:t>
            </a:r>
            <a:r>
              <a:rPr lang="cs-CZ" sz="2000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1713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D5029-7C11-4C34-8E65-5E9AAEEDC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4F76A-49D0-4A84-ABBF-F3F4661FF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Zákon č.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588/2020 Sb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., o náhradním výživném pro nezaopatřené dítě a o změně některých souvisejících zákonů (zákon o náhradním výživném)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Účinnost od 1. 7. 2021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Podpora rodičů s dětmi v případech, kdy fyzická osoba (zpravidla druhý rodič), která má k nezaopatřeným dětem vyživovací povinnost, tuto svou povinnost neplní  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55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E10E1-AD36-47E3-B40B-5B59FA54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BE9AD5-D340-4E5E-B7D2-C5B112304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5313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Nárok (oprávněná osoba)</a:t>
            </a:r>
          </a:p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Nezaopatřené dítě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které má na území ČR </a:t>
            </a:r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trvalý pobyt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Výjimky: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Nezaopatřené dítě v plném přímém zaopatření zařízení pro péči o děti nebo mládež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Nezaopatřené dítě, kterému náleží příspěvek na úhradu potřeb dítěte podle zákona č. 359/1999 Sb., o sociálně právní ochraně dětí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39D5AC-D247-420A-A70B-012629A60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A1535-7405-45F0-AD34-DB897CA74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3558"/>
            <a:ext cx="8363272" cy="39604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Podmínky</a:t>
            </a: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Vyživovací povinnost je stanovena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exekučním titulem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základě rozhodnutí soudu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Výživné není placeno nebo je hrazeno v nižší částce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Nezaopatřené dítě má trvalý pobyt a bydliště na území ČR</a:t>
            </a:r>
          </a:p>
          <a:p>
            <a:pPr marL="0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Byl zahájen proces vymáhání -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probíhá exekuční řízení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o soudním výkonu rozhodnutí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probíhá = byl podán návrh na zahájení exekuce nebo řízení o soudním výkonu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- to neplatí, pokud soudní výkon rozhodnutí nebo exekuce byly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zastaveny pro nemajetnost povinné osoby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 to v posledních 4 měsících před podáním žádosti, popř. v průběhu řízení o náhradní výživné nebo po přiznání nároku na náhradní výživné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91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F1441-9BB9-4C87-BC8F-755BD44E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41396F-D19D-4DA3-9B86-37810C79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3558"/>
            <a:ext cx="8291264" cy="403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Výše</a:t>
            </a: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Rozdíl výše měsíční dávky výživného určené v exekučním titulu a částečného plnění výživného v příslušném měsíci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určení výše (a jeho případné změny) je relevantní jen výrok o běžném (zpravidla měsíčně hrazeném) výživném a vykonatelnost výroku o běžném výživném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Nejvýše 3 000 Kč měsíčně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Stanoveno na 4 kalendářní měsíce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Postoupená pohledávka na výživné = zcela splněná bez ohledu na výši přijaté úplaty (zahraničí) </a:t>
            </a:r>
          </a:p>
        </p:txBody>
      </p:sp>
    </p:spTree>
    <p:extLst>
      <p:ext uri="{BB962C8B-B14F-4D97-AF65-F5344CB8AC3E}">
        <p14:creationId xmlns:p14="http://schemas.microsoft.com/office/powerpoint/2010/main" val="387450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5BB43-721E-48D1-9828-059AF3BE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305" y="190642"/>
            <a:ext cx="8229600" cy="857250"/>
          </a:xfrm>
        </p:spPr>
        <p:txBody>
          <a:bodyPr>
            <a:normAutofit/>
          </a:bodyPr>
          <a:lstStyle/>
          <a:p>
            <a:pPr algn="r"/>
            <a:r>
              <a:rPr lang="cs-CZ" sz="3200" b="1" spc="-1" dirty="0">
                <a:solidFill>
                  <a:srgbClr val="001E96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Náhradní výživné</a:t>
            </a:r>
            <a:endParaRPr lang="cs-CZ" sz="3200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044F994-65E8-4484-832D-9F812EF92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960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Exekuční titul – soudně přiznáno výživné na dítě ve výši 4000 Kč měsíčně, probíhá exekuce, pohledávka na výživné nebyla postoupena.</a:t>
            </a: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Výpočet:  </a:t>
            </a:r>
          </a:p>
          <a:p>
            <a:pPr marL="0" indent="0">
              <a:buNone/>
            </a:pPr>
            <a:r>
              <a:rPr lang="cs-CZ" sz="1600" dirty="0"/>
              <a:t>Náhradní výživné na červenec, srpen září a říjen činí průměr z částky zohledněné výživné pro stanovení nároku =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7000 : 4 =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1750 Kč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(měsíčně)</a:t>
            </a:r>
            <a:endParaRPr lang="cs-CZ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ulka 4">
            <a:extLst>
              <a:ext uri="{FF2B5EF4-FFF2-40B4-BE49-F238E27FC236}">
                <a16:creationId xmlns:a16="http://schemas.microsoft.com/office/drawing/2014/main" id="{2101DDBF-3E03-459A-AC8A-1B92605125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241308"/>
              </p:ext>
            </p:extLst>
          </p:nvPr>
        </p:nvGraphicFramePr>
        <p:xfrm>
          <a:off x="457323" y="1491630"/>
          <a:ext cx="7643069" cy="215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968">
                  <a:extLst>
                    <a:ext uri="{9D8B030D-6E8A-4147-A177-3AD203B41FA5}">
                      <a16:colId xmlns:a16="http://schemas.microsoft.com/office/drawing/2014/main" val="2743851711"/>
                    </a:ext>
                  </a:extLst>
                </a:gridCol>
                <a:gridCol w="1545025">
                  <a:extLst>
                    <a:ext uri="{9D8B030D-6E8A-4147-A177-3AD203B41FA5}">
                      <a16:colId xmlns:a16="http://schemas.microsoft.com/office/drawing/2014/main" val="3926857074"/>
                    </a:ext>
                  </a:extLst>
                </a:gridCol>
                <a:gridCol w="1094847">
                  <a:extLst>
                    <a:ext uri="{9D8B030D-6E8A-4147-A177-3AD203B41FA5}">
                      <a16:colId xmlns:a16="http://schemas.microsoft.com/office/drawing/2014/main" val="823446882"/>
                    </a:ext>
                  </a:extLst>
                </a:gridCol>
                <a:gridCol w="1641136">
                  <a:extLst>
                    <a:ext uri="{9D8B030D-6E8A-4147-A177-3AD203B41FA5}">
                      <a16:colId xmlns:a16="http://schemas.microsoft.com/office/drawing/2014/main" val="3046521956"/>
                    </a:ext>
                  </a:extLst>
                </a:gridCol>
                <a:gridCol w="1899093">
                  <a:extLst>
                    <a:ext uri="{9D8B030D-6E8A-4147-A177-3AD203B41FA5}">
                      <a16:colId xmlns:a16="http://schemas.microsoft.com/office/drawing/2014/main" val="3762849631"/>
                    </a:ext>
                  </a:extLst>
                </a:gridCol>
              </a:tblGrid>
              <a:tr h="787640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Období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Soudem stanovené výživné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Přijaté výživné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Rozdíl mezi stan. a přijatým výživným 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Zohledněné výživné pro stanovení dávky (max 3 000)  </a:t>
                      </a:r>
                    </a:p>
                  </a:txBody>
                  <a:tcPr marL="112195" marR="112195"/>
                </a:tc>
                <a:extLst>
                  <a:ext uri="{0D108BD9-81ED-4DB2-BD59-A6C34878D82A}">
                    <a16:rowId xmlns:a16="http://schemas.microsoft.com/office/drawing/2014/main" val="3899674788"/>
                  </a:ext>
                </a:extLst>
              </a:tr>
              <a:tr h="245717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Březen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4000Kč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112195" marR="112195"/>
                </a:tc>
                <a:extLst>
                  <a:ext uri="{0D108BD9-81ED-4DB2-BD59-A6C34878D82A}">
                    <a16:rowId xmlns:a16="http://schemas.microsoft.com/office/drawing/2014/main" val="1700631165"/>
                  </a:ext>
                </a:extLst>
              </a:tr>
              <a:tr h="245717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Duben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4000Kč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marL="112195" marR="112195"/>
                </a:tc>
                <a:extLst>
                  <a:ext uri="{0D108BD9-81ED-4DB2-BD59-A6C34878D82A}">
                    <a16:rowId xmlns:a16="http://schemas.microsoft.com/office/drawing/2014/main" val="443844928"/>
                  </a:ext>
                </a:extLst>
              </a:tr>
              <a:tr h="245717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Květen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4000Kč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marL="112195" marR="112195"/>
                </a:tc>
                <a:extLst>
                  <a:ext uri="{0D108BD9-81ED-4DB2-BD59-A6C34878D82A}">
                    <a16:rowId xmlns:a16="http://schemas.microsoft.com/office/drawing/2014/main" val="2145696333"/>
                  </a:ext>
                </a:extLst>
              </a:tr>
              <a:tr h="245717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Červen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4000Kč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12195" marR="112195"/>
                </a:tc>
                <a:extLst>
                  <a:ext uri="{0D108BD9-81ED-4DB2-BD59-A6C34878D82A}">
                    <a16:rowId xmlns:a16="http://schemas.microsoft.com/office/drawing/2014/main" val="3688941480"/>
                  </a:ext>
                </a:extLst>
              </a:tr>
              <a:tr h="245717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16000Kč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8000</a:t>
                      </a:r>
                    </a:p>
                  </a:txBody>
                  <a:tcPr marL="112195" marR="112195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7000</a:t>
                      </a:r>
                    </a:p>
                  </a:txBody>
                  <a:tcPr marL="112195" marR="112195"/>
                </a:tc>
                <a:extLst>
                  <a:ext uri="{0D108BD9-81ED-4DB2-BD59-A6C34878D82A}">
                    <a16:rowId xmlns:a16="http://schemas.microsoft.com/office/drawing/2014/main" val="186699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26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pt MOTIV 16-4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5522</TotalTime>
  <Words>2944</Words>
  <Application>Microsoft Office PowerPoint</Application>
  <PresentationFormat>Předvádění na obrazovce (16:9)</PresentationFormat>
  <Paragraphs>594</Paragraphs>
  <Slides>42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ppt MOTIV 16-4</vt:lpstr>
      <vt:lpstr>Náhradní výživné a další sociální dávky pro rodinu</vt:lpstr>
      <vt:lpstr>Prezentace aplikace PowerPoint</vt:lpstr>
      <vt:lpstr>Úřad práce ČR</vt:lpstr>
      <vt:lpstr>Prezentace aplikace PowerPoint</vt:lpstr>
      <vt:lpstr>Náhradní výživné</vt:lpstr>
      <vt:lpstr>Náhradní výživné</vt:lpstr>
      <vt:lpstr>Náhradní výživné</vt:lpstr>
      <vt:lpstr>Náhradní výživné</vt:lpstr>
      <vt:lpstr>Náhradní výživné</vt:lpstr>
      <vt:lpstr>Náhradní výživné</vt:lpstr>
      <vt:lpstr>Náhradní výživné</vt:lpstr>
      <vt:lpstr>Náhradní výživné - žádost</vt:lpstr>
      <vt:lpstr>Náhradní výživné – prohlášení o přijatém výživném </vt:lpstr>
      <vt:lpstr>Náhradní výživné</vt:lpstr>
      <vt:lpstr>Náhradní výživné</vt:lpstr>
      <vt:lpstr>Prezentace aplikace PowerPoint</vt:lpstr>
      <vt:lpstr> </vt:lpstr>
      <vt:lpstr>Prezentace aplikace PowerPoint</vt:lpstr>
      <vt:lpstr>Přehled dávek SSP </vt:lpstr>
      <vt:lpstr>SSP - Rodičovský příspěvek</vt:lpstr>
      <vt:lpstr>SSP - Přídavek na dítě</vt:lpstr>
      <vt:lpstr>SSP - připravované změny PnD</vt:lpstr>
      <vt:lpstr>SSP - Příspěvek na bydlení </vt:lpstr>
      <vt:lpstr>Příklad – příspěvek na bydlení</vt:lpstr>
      <vt:lpstr>Statistické údaje za KrP - bydlení</vt:lpstr>
      <vt:lpstr>Přehled dávek - HN</vt:lpstr>
      <vt:lpstr>Dávky HN</vt:lpstr>
      <vt:lpstr>Dávky HN</vt:lpstr>
      <vt:lpstr>Dávky HN - životní a existenční minimum</vt:lpstr>
      <vt:lpstr>HN - Příspěvek na živobytí</vt:lpstr>
      <vt:lpstr>Příklad - Příspěvek na živobytí</vt:lpstr>
      <vt:lpstr>HN - Příspěvek na živobytí</vt:lpstr>
      <vt:lpstr>HN - Doplatek na bydlení</vt:lpstr>
      <vt:lpstr>Statistické údaje KrP  Formy bydlení</vt:lpstr>
      <vt:lpstr>HN - Doplatek na bydlení</vt:lpstr>
      <vt:lpstr>Příklad - doplatek na bydlení</vt:lpstr>
      <vt:lpstr>HN - Mimořádná okamžitá pomoc</vt:lpstr>
      <vt:lpstr>HN - Mimořádná okamžitá pomoc</vt:lpstr>
      <vt:lpstr>Informace k dávkám </vt:lpstr>
      <vt:lpstr>Prezentace aplikace PowerPoint</vt:lpstr>
      <vt:lpstr>Prezentace aplikace PowerPoint</vt:lpstr>
      <vt:lpstr>Děkujeme za pozornost  Mgr. Šárka Kubátová, email: sarka.kubatova@uradprace.cz Mgr. Jaroslava Ferdová, email: jaroslava.ferdova@uradprace.cz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den HN</dc:title>
  <dc:creator>Vodrážková Jitka Bc. (GUP-AAA)</dc:creator>
  <cp:lastModifiedBy>Kubátová Šárka Mgr. (UPJ-KRP)</cp:lastModifiedBy>
  <cp:revision>364</cp:revision>
  <cp:lastPrinted>2021-05-05T09:52:12Z</cp:lastPrinted>
  <dcterms:created xsi:type="dcterms:W3CDTF">2021-03-11T08:34:46Z</dcterms:created>
  <dcterms:modified xsi:type="dcterms:W3CDTF">2021-06-25T07:40:07Z</dcterms:modified>
</cp:coreProperties>
</file>