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9" r:id="rId11"/>
    <p:sldId id="270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5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9D6-E6E2-47F1-9A27-308E6525DF21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1430-8CDE-4BEE-A260-4EDF495124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11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9D6-E6E2-47F1-9A27-308E6525DF21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1430-8CDE-4BEE-A260-4EDF495124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55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9D6-E6E2-47F1-9A27-308E6525DF21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1430-8CDE-4BEE-A260-4EDF495124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824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9D6-E6E2-47F1-9A27-308E6525DF21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1430-8CDE-4BEE-A260-4EDF495124C0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5246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9D6-E6E2-47F1-9A27-308E6525DF21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1430-8CDE-4BEE-A260-4EDF495124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371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9D6-E6E2-47F1-9A27-308E6525DF21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1430-8CDE-4BEE-A260-4EDF495124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148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9D6-E6E2-47F1-9A27-308E6525DF21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1430-8CDE-4BEE-A260-4EDF495124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352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9D6-E6E2-47F1-9A27-308E6525DF21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1430-8CDE-4BEE-A260-4EDF495124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684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9D6-E6E2-47F1-9A27-308E6525DF21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1430-8CDE-4BEE-A260-4EDF495124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8400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9D6-E6E2-47F1-9A27-308E6525DF21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1430-8CDE-4BEE-A260-4EDF495124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32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9D6-E6E2-47F1-9A27-308E6525DF21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1430-8CDE-4BEE-A260-4EDF495124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4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9D6-E6E2-47F1-9A27-308E6525DF21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1430-8CDE-4BEE-A260-4EDF495124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169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9D6-E6E2-47F1-9A27-308E6525DF21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1430-8CDE-4BEE-A260-4EDF495124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128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9D6-E6E2-47F1-9A27-308E6525DF21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1430-8CDE-4BEE-A260-4EDF495124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89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9D6-E6E2-47F1-9A27-308E6525DF21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1430-8CDE-4BEE-A260-4EDF495124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640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9D6-E6E2-47F1-9A27-308E6525DF21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1430-8CDE-4BEE-A260-4EDF495124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72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9D6-E6E2-47F1-9A27-308E6525DF21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1430-8CDE-4BEE-A260-4EDF495124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29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9D6-E6E2-47F1-9A27-308E6525DF21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1430-8CDE-4BEE-A260-4EDF495124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20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5339D6-E6E2-47F1-9A27-308E6525DF21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1891430-8CDE-4BEE-A260-4EDF495124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8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3" r:id="rId1"/>
    <p:sldLayoutId id="2147484184" r:id="rId2"/>
    <p:sldLayoutId id="2147484185" r:id="rId3"/>
    <p:sldLayoutId id="2147484186" r:id="rId4"/>
    <p:sldLayoutId id="2147484187" r:id="rId5"/>
    <p:sldLayoutId id="2147484188" r:id="rId6"/>
    <p:sldLayoutId id="2147484189" r:id="rId7"/>
    <p:sldLayoutId id="2147484190" r:id="rId8"/>
    <p:sldLayoutId id="2147484191" r:id="rId9"/>
    <p:sldLayoutId id="2147484192" r:id="rId10"/>
    <p:sldLayoutId id="2147484193" r:id="rId11"/>
    <p:sldLayoutId id="2147484194" r:id="rId12"/>
    <p:sldLayoutId id="2147484195" r:id="rId13"/>
    <p:sldLayoutId id="2147484196" r:id="rId14"/>
    <p:sldLayoutId id="2147484197" r:id="rId15"/>
    <p:sldLayoutId id="2147484198" r:id="rId16"/>
    <p:sldLayoutId id="2147484199" r:id="rId17"/>
    <p:sldLayoutId id="2147484200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36FEBC-B521-4F8B-854E-C09A71E90A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ZŠ Seifertova, Jihlava</a:t>
            </a:r>
            <a:br>
              <a:rPr lang="cs-CZ" dirty="0"/>
            </a:br>
            <a:r>
              <a:rPr lang="cs-CZ" dirty="0"/>
              <a:t>a doba (po)lockdownová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588A30F-4236-43D4-ACD5-1FE8678C85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Marie Vyhnanovská</a:t>
            </a:r>
          </a:p>
          <a:p>
            <a:r>
              <a:rPr lang="cs-CZ" dirty="0"/>
              <a:t>Školní psycholog</a:t>
            </a:r>
          </a:p>
        </p:txBody>
      </p:sp>
    </p:spTree>
    <p:extLst>
      <p:ext uri="{BB962C8B-B14F-4D97-AF65-F5344CB8AC3E}">
        <p14:creationId xmlns:p14="http://schemas.microsoft.com/office/powerpoint/2010/main" val="633636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69AED8-B95B-490B-89BA-EE102E605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Doba </a:t>
            </a:r>
            <a:r>
              <a:rPr lang="cs-CZ" dirty="0" err="1"/>
              <a:t>polockdownová</a:t>
            </a:r>
            <a:br>
              <a:rPr lang="cs-CZ" dirty="0"/>
            </a:br>
            <a:r>
              <a:rPr lang="cs-CZ" dirty="0"/>
              <a:t>učitelé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A44EE4-C721-4AD2-94E9-81B201DC1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Vyčerpání, doléhá únava </a:t>
            </a:r>
            <a:r>
              <a:rPr lang="cs-CZ" dirty="0"/>
              <a:t>po dlouhém zápřahu</a:t>
            </a:r>
          </a:p>
          <a:p>
            <a:r>
              <a:rPr lang="cs-CZ" dirty="0"/>
              <a:t>Vyšší nároky – nejen učit, ale tmelit děti, dávat jim psychickou podporu</a:t>
            </a:r>
          </a:p>
          <a:p>
            <a:r>
              <a:rPr lang="cs-CZ" dirty="0"/>
              <a:t>Zvládat přísná hygienická opatření</a:t>
            </a:r>
          </a:p>
          <a:p>
            <a:r>
              <a:rPr lang="cs-CZ" dirty="0"/>
              <a:t>Normalizovat a uklidňovat, zároveň však pracovat se svými pocity, obavami…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Spokojený učitel = spokojený žák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743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9EA0E-3C86-46A9-9954-8D50586DF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Doba </a:t>
            </a:r>
            <a:r>
              <a:rPr lang="cs-CZ" dirty="0" err="1"/>
              <a:t>polockdownová</a:t>
            </a:r>
            <a:r>
              <a:rPr lang="cs-CZ" dirty="0"/>
              <a:t>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B47124-ED20-479A-9C34-CC60AFC64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782" indent="-3429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zvýšený zájem o péči psychologa obecně, v současné době nedostatek dětských klinických psychologů, psychiatrů, psychiatrické léčebny přeplněné</a:t>
            </a:r>
          </a:p>
          <a:p>
            <a:pPr marL="685782" indent="-3429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školy odkázané samy na sebe, potřebovaly by posílit školské poradenské pracoviště o dalšího pracovníka (psychologa, speciálního pedagoga, sociálního pedagoga…)</a:t>
            </a:r>
          </a:p>
          <a:p>
            <a:pPr marL="685782" indent="-3429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podpořit prevenci neboť následná péče často nedosažitelná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7166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5BCF7E-B5CD-45EC-AF57-D5A2714F0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je na škole nejen při lockdownu školní psycholog?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FD75E0-FC80-4AC2-8071-245494979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782" indent="-3429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Pro všechny pracovníky, děti i rodiče.</a:t>
            </a:r>
          </a:p>
          <a:p>
            <a:pPr marL="685782" indent="-3429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Může být teď a tady. </a:t>
            </a:r>
          </a:p>
          <a:p>
            <a:pPr marL="685782" indent="-3429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Nabízí jiný pohled, neutrální prostředí, bezpečí.</a:t>
            </a:r>
          </a:p>
          <a:p>
            <a:pPr marL="685782" indent="-3429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Pomáhá školským poradenským zařízením, snižuje jejich klientelu.</a:t>
            </a:r>
          </a:p>
          <a:p>
            <a:pPr marL="685782" indent="-3429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Může působit preventivně, starat se o duševní zdraví dětí i dospělých, což může snížit přetíženost psychiatrů, terapeutů...</a:t>
            </a:r>
          </a:p>
          <a:p>
            <a:pPr marL="685782" indent="-3429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Není „cizí“.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580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6CC0B5-B4E4-42CE-931E-EFFB222A4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Spoléhat se na založit Vedoucí prodejny spongebob v kalhotách postavy -  bmlta.org">
            <a:extLst>
              <a:ext uri="{FF2B5EF4-FFF2-40B4-BE49-F238E27FC236}">
                <a16:creationId xmlns:a16="http://schemas.microsoft.com/office/drawing/2014/main" id="{9518F312-F492-4A6A-AD5A-F037400973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636" y="1810315"/>
            <a:ext cx="2775768" cy="346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A8A69B5-A0F6-4240-A4BD-EA9327329C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128" y="1669617"/>
            <a:ext cx="4559254" cy="341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228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85BF8E-4689-4A91-82FB-A1EF0189C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Představení ZŠ Seifertova, Jihlava</a:t>
            </a:r>
            <a:br>
              <a:rPr lang="cs-CZ" sz="36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D9C194-A00A-4613-9066-9BB423CE5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782" indent="-3429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kapacitně jednou z největších škol v Jihlavě</a:t>
            </a:r>
          </a:p>
          <a:p>
            <a:pPr marL="685782" indent="-3429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necelých 900 žáků</a:t>
            </a:r>
          </a:p>
          <a:p>
            <a:pPr marL="685782" indent="-3429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4 třídy v každém ročníku</a:t>
            </a:r>
          </a:p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jedna třída v ročníku sportovní (hokej, gymnastika, krasobruslení)</a:t>
            </a:r>
          </a:p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školní parlament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680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2FEE7C-383A-457B-ADD0-6A75F63D3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Děti se speciálními vzdělávacími potřebami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B99EC3-473D-4052-952C-D8139DC88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2. stupeň PO: 48 žáků</a:t>
            </a:r>
          </a:p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3. stupeň PO: 6 žáků</a:t>
            </a:r>
          </a:p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asistenti pedagoga: 6 </a:t>
            </a:r>
          </a:p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cizinci: 23 (Vietnamci, Makedonci, Ukrajinci, Rusové...)</a:t>
            </a:r>
          </a:p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diagnózy: poruchy chování, tělesné postižení, poruchy učení, autismus, sluchové a oční vady, hraniční děti, řečové vady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920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3B4D79-A7D4-40DB-818E-D31C83D53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Školní poradenské pracoviště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5225D7-FAD8-4738-B2BB-69DD136FC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výchovný poradce</a:t>
            </a:r>
          </a:p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metodik prevence</a:t>
            </a:r>
          </a:p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školní psycholog</a:t>
            </a:r>
          </a:p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pravidelné schůzky 1x/týden</a:t>
            </a:r>
          </a:p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další pracovníci: logopedické asistentky, dyslektická    asistentka, kariérní poradkyně</a:t>
            </a:r>
          </a:p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spolupráce, důvěra a velká podpora od vedení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7428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F56A4-032C-485C-B3C3-BF17FEC0A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Školní psycholog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C566D7-8A70-4854-9C07-F294245E8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9091" y="2133600"/>
            <a:ext cx="9195521" cy="4100290"/>
          </a:xfrm>
        </p:spPr>
        <p:txBody>
          <a:bodyPr>
            <a:normAutofit/>
          </a:bodyPr>
          <a:lstStyle/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celý úvazek, ze šablon – od 9/2019</a:t>
            </a:r>
          </a:p>
          <a:p>
            <a:pPr marL="685782" indent="-3429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Diagnostika (SPU, pozornost, deficity dílčích funkcí…)</a:t>
            </a:r>
          </a:p>
          <a:p>
            <a:pPr marL="685782" indent="-3429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Profesní orientace (diagnostika, poradenství…)</a:t>
            </a:r>
          </a:p>
          <a:p>
            <a:pPr marL="685782" indent="-3429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Edukace: učební styly, psychohygiena, příprava na přijímačky</a:t>
            </a:r>
          </a:p>
          <a:p>
            <a:pPr marL="685782" indent="-3429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Relaxační bloky: pro učitele, pro žáky</a:t>
            </a:r>
          </a:p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Reedukace (zácvik s rodičem, individuální práce s dítětem)</a:t>
            </a:r>
          </a:p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Adaptační programy</a:t>
            </a:r>
          </a:p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Příprava materiálů pro pedagogy a metodická spolupráce při nastavení podpory dětem se SVP</a:t>
            </a:r>
          </a:p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Spolupráce s dalšími organizacemi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5885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A475E-3F50-4414-9385-B8332CE7D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Stěžejní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E13DB0-2468-45DB-AF42-5C777EF2F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782" indent="-3429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Krizová intervence (žákům, pedagogickým pracovníkům, rodičům)</a:t>
            </a:r>
          </a:p>
          <a:p>
            <a:pPr marL="685782" indent="-3429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Individuální vedení dítěte (osobností, výukové, rodinné potíže…)</a:t>
            </a:r>
          </a:p>
          <a:p>
            <a:pPr marL="685782" indent="-3429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Práce s rodinným systémem</a:t>
            </a:r>
          </a:p>
          <a:p>
            <a:pPr marL="685782" indent="-3429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Práce se třídou (diagnostika vztahů, intervence, tematické bloky, prevence)</a:t>
            </a:r>
          </a:p>
          <a:p>
            <a:pPr marL="685782" indent="-3429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Spolupráce – síťování</a:t>
            </a:r>
          </a:p>
          <a:p>
            <a:pPr marL="685782" indent="-34290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Péče o duševní pohodu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272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FDE76-E803-40EB-A926-AAA3246B3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Doba lockdownová…</a:t>
            </a:r>
          </a:p>
        </p:txBody>
      </p:sp>
      <p:pic>
        <p:nvPicPr>
          <p:cNvPr id="4" name="Zástupný obsah 4">
            <a:extLst>
              <a:ext uri="{FF2B5EF4-FFF2-40B4-BE49-F238E27FC236}">
                <a16:creationId xmlns:a16="http://schemas.microsoft.com/office/drawing/2014/main" id="{35E50574-1497-4FB6-8499-75BBB9BF3E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946" y="1488072"/>
            <a:ext cx="5292436" cy="528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382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EF11E1-13D6-4590-8DD8-C753D74BC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Doba lockdownová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4015B3-2EE1-47D6-B665-919D8E657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Práce s rodiči: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- pravidelný kontakt s rodiči dětí s SVP, mapování potřeb dětí a rodičů</a:t>
            </a:r>
          </a:p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Práce s dětmi: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- reedukace, vedení, „motivační koučování“</a:t>
            </a:r>
          </a:p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Práce s pedagogy: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- jak při online pracovat s dětmi s SVP, psychohygiena</a:t>
            </a:r>
          </a:p>
          <a:p>
            <a:pPr marL="685782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Především pak krizová intervence: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- sebevražedné myšlenky, sebepoškozování, závislostní chování, úzkosti…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125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EE57B7-060E-4A10-BBB2-20D701F42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Doba </a:t>
            </a:r>
            <a:r>
              <a:rPr lang="cs-CZ" dirty="0" err="1"/>
              <a:t>polockdownová</a:t>
            </a:r>
            <a:br>
              <a:rPr lang="cs-CZ" dirty="0"/>
            </a:br>
            <a:r>
              <a:rPr lang="cs-CZ" dirty="0"/>
              <a:t>děti, rodiče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8F6C97-FFB5-450E-ABD3-0BE6364D8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782" indent="-3429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nárůst klientely (ze všech sfér – děti, rodiče, učitelé)</a:t>
            </a:r>
          </a:p>
          <a:p>
            <a:pPr marL="685782" indent="-3429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především  z řad žáků druhého stupně</a:t>
            </a:r>
          </a:p>
          <a:p>
            <a:pPr marL="342882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u="sng" dirty="0"/>
              <a:t>Témata:</a:t>
            </a:r>
          </a:p>
          <a:p>
            <a:pPr marL="342882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1) Obavy </a:t>
            </a:r>
            <a:r>
              <a:rPr lang="cs-CZ" sz="2000" b="1" dirty="0"/>
              <a:t>z návratu do školy </a:t>
            </a:r>
            <a:r>
              <a:rPr lang="cs-CZ" sz="2000" dirty="0"/>
              <a:t>(nesplněné úkoly, </a:t>
            </a:r>
            <a:r>
              <a:rPr lang="cs-CZ" dirty="0"/>
              <a:t>stres z výkonu, </a:t>
            </a:r>
            <a:r>
              <a:rPr lang="cs-CZ" sz="2000" dirty="0"/>
              <a:t>narušená vztahovost ve třídách, úzkost z většího počtu lidí)</a:t>
            </a:r>
          </a:p>
          <a:p>
            <a:pPr marL="342882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2) </a:t>
            </a:r>
            <a:r>
              <a:rPr lang="cs-CZ" sz="2000" b="1" dirty="0"/>
              <a:t>rodinné problémy </a:t>
            </a:r>
            <a:r>
              <a:rPr lang="cs-CZ" sz="2000" dirty="0"/>
              <a:t>(finanční, úmrtí v souvislosti s COVIDEM…)</a:t>
            </a:r>
          </a:p>
          <a:p>
            <a:pPr marL="342882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3) </a:t>
            </a:r>
            <a:r>
              <a:rPr lang="cs-CZ" sz="2000" b="1" dirty="0"/>
              <a:t>Osobnostní problémy </a:t>
            </a:r>
            <a:r>
              <a:rPr lang="cs-CZ" sz="2000" dirty="0"/>
              <a:t>(úzkosti, panické ataky, závislosti, sebepoškozování…)</a:t>
            </a:r>
          </a:p>
          <a:p>
            <a:pPr marL="342882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4) </a:t>
            </a:r>
            <a:r>
              <a:rPr lang="cs-CZ" b="1" dirty="0"/>
              <a:t>Poruchy spánku, příjmu potravy</a:t>
            </a:r>
            <a:endParaRPr lang="cs-CZ" sz="20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031762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34</TotalTime>
  <Words>586</Words>
  <Application>Microsoft Office PowerPoint</Application>
  <PresentationFormat>Širokoúhlá obrazovka</PresentationFormat>
  <Paragraphs>75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Tw Cen MT</vt:lpstr>
      <vt:lpstr>Kapka</vt:lpstr>
      <vt:lpstr>ZŠ Seifertova, Jihlava a doba (po)lockdownová</vt:lpstr>
      <vt:lpstr>Představení ZŠ Seifertova, Jihlava </vt:lpstr>
      <vt:lpstr>Děti se speciálními vzdělávacími potřebami</vt:lpstr>
      <vt:lpstr>Školní poradenské pracoviště</vt:lpstr>
      <vt:lpstr>Školní psycholog</vt:lpstr>
      <vt:lpstr>Stěžejní</vt:lpstr>
      <vt:lpstr>Doba lockdownová…</vt:lpstr>
      <vt:lpstr>Doba lockdownová</vt:lpstr>
      <vt:lpstr>Doba polockdownová děti, rodiče</vt:lpstr>
      <vt:lpstr>Doba polockdownová učitelé</vt:lpstr>
      <vt:lpstr>Doba polockdownová…</vt:lpstr>
      <vt:lpstr>K čemu je na škole nejen při lockdownu školní psycholog?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ZŠ Seifertova, Jihlava a doba (po)lockdownová</dc:title>
  <dc:creator>V</dc:creator>
  <cp:lastModifiedBy>V</cp:lastModifiedBy>
  <cp:revision>2</cp:revision>
  <dcterms:created xsi:type="dcterms:W3CDTF">2021-09-24T20:15:40Z</dcterms:created>
  <dcterms:modified xsi:type="dcterms:W3CDTF">2021-09-30T09:38:24Z</dcterms:modified>
</cp:coreProperties>
</file>