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321" r:id="rId4"/>
    <p:sldId id="332" r:id="rId5"/>
    <p:sldId id="333" r:id="rId6"/>
    <p:sldId id="334" r:id="rId7"/>
    <p:sldId id="335" r:id="rId8"/>
    <p:sldId id="336" r:id="rId9"/>
    <p:sldId id="328" r:id="rId10"/>
    <p:sldId id="338" r:id="rId11"/>
    <p:sldId id="340" r:id="rId12"/>
    <p:sldId id="341" r:id="rId13"/>
    <p:sldId id="282" r:id="rId14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50BF25"/>
    <a:srgbClr val="41801E"/>
    <a:srgbClr val="86CA42"/>
    <a:srgbClr val="659634"/>
    <a:srgbClr val="3E7A1C"/>
    <a:srgbClr val="50A125"/>
    <a:srgbClr val="7BD32B"/>
    <a:srgbClr val="3263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2993" autoAdjust="0"/>
  </p:normalViewPr>
  <p:slideViewPr>
    <p:cSldViewPr>
      <p:cViewPr varScale="1">
        <p:scale>
          <a:sx n="80" d="100"/>
          <a:sy n="80" d="100"/>
        </p:scale>
        <p:origin x="-137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163" y="-8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10ewfile\data\_Provoz\ro&#269;n&#237;%20zpr&#225;va\2019\Tereza%20tabulky\v&#253;sledky%202019%20po%20kraj&#237;ch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0ewfile\data\_Provoz\ro&#269;n&#237;%20zpr&#225;va\2020\Tereza\zp&#283;tn&#253;%20odb&#283;r%20po%20kan&#225;lech%202020(automaticky%20obnoveno)(automaticky%20obnoven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pivotSource>
    <c:name>[výsledky 2019 po krajích.xlsx]zdroje sběru!Kontingenční tabulka 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pivotSource>
    <c:name>[zpětný odběr po kanálech 2020(automaticky obnoveno)(automaticky obnoveno).xlsx]List1!Kontingenční tabulka2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3724428331350713E-2"/>
              <c:y val="-9.238290207128709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2.7093865065428064E-2"/>
              <c:y val="-1.65751357112007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4532827281481905E-2"/>
              <c:y val="-1.998811353713491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2751260408995632E-2"/>
              <c:y val="-0.1121357337276577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2.7093865065428064E-2"/>
              <c:y val="-1.65751357112007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2751260408995632E-2"/>
              <c:y val="-0.1121357337276577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3724428331350713E-2"/>
              <c:y val="-9.238290207128709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4532827281481905E-2"/>
              <c:y val="-1.998811353713491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2.7093865065428064E-2"/>
              <c:y val="-1.65751357112007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2751260408995632E-2"/>
              <c:y val="-0.1121357337276577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3724428331350713E-2"/>
              <c:y val="-9.2382902071287097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4532827281481905E-2"/>
              <c:y val="-1.998811353713491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Percent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List1!$B$3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A7-423D-A259-A027559B0BD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A7-423D-A259-A027559B0BD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A7-423D-A259-A027559B0BD3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A7-423D-A259-A027559B0BD3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A7-423D-A259-A027559B0BD3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A7-423D-A259-A027559B0BD3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FA7-423D-A259-A027559B0BD3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FA7-423D-A259-A027559B0BD3}"/>
              </c:ext>
            </c:extLst>
          </c:dPt>
          <c:dLbls>
            <c:dLbl>
              <c:idx val="0"/>
              <c:layout>
                <c:manualLayout>
                  <c:x val="2.7093865065428064E-2"/>
                  <c:y val="-1.657513571120070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7-423D-A259-A027559B0BD3}"/>
                </c:ext>
              </c:extLst>
            </c:dLbl>
            <c:dLbl>
              <c:idx val="2"/>
              <c:layout>
                <c:manualLayout>
                  <c:x val="6.2751260408995632E-2"/>
                  <c:y val="-0.11213573372765775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A7-423D-A259-A027559B0BD3}"/>
                </c:ext>
              </c:extLst>
            </c:dLbl>
            <c:dLbl>
              <c:idx val="3"/>
              <c:layout>
                <c:manualLayout>
                  <c:x val="-1.3724428331350713E-2"/>
                  <c:y val="-9.2382902071287097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A7-423D-A259-A027559B0BD3}"/>
                </c:ext>
              </c:extLst>
            </c:dLbl>
            <c:dLbl>
              <c:idx val="4"/>
              <c:layout>
                <c:manualLayout>
                  <c:x val="-1.4532827281481905E-2"/>
                  <c:y val="-1.998811353713491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A7-423D-A259-A027559B0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List1!$A$4:$A$12</c:f>
              <c:strCache>
                <c:ptCount val="8"/>
                <c:pt idx="0">
                  <c:v>hasiči</c:v>
                </c:pt>
                <c:pt idx="1">
                  <c:v>mobilní svozy</c:v>
                </c:pt>
                <c:pt idx="2">
                  <c:v>obce</c:v>
                </c:pt>
                <c:pt idx="3">
                  <c:v>oddělený sběr</c:v>
                </c:pt>
                <c:pt idx="4">
                  <c:v>prodejci</c:v>
                </c:pt>
                <c:pt idx="5">
                  <c:v>servisy</c:v>
                </c:pt>
                <c:pt idx="6">
                  <c:v>školy</c:v>
                </c:pt>
                <c:pt idx="7">
                  <c:v>veřejná sběrná síť mimo obce</c:v>
                </c:pt>
              </c:strCache>
            </c:strRef>
          </c:cat>
          <c:val>
            <c:numRef>
              <c:f>List1!$B$4:$B$12</c:f>
              <c:numCache>
                <c:formatCode>General</c:formatCode>
                <c:ptCount val="8"/>
                <c:pt idx="0">
                  <c:v>4679.384</c:v>
                </c:pt>
                <c:pt idx="1">
                  <c:v>1165.0969999999993</c:v>
                </c:pt>
                <c:pt idx="2">
                  <c:v>30281.413000000033</c:v>
                </c:pt>
                <c:pt idx="3">
                  <c:v>1592.9149999999993</c:v>
                </c:pt>
                <c:pt idx="4">
                  <c:v>10234.205000000029</c:v>
                </c:pt>
                <c:pt idx="5">
                  <c:v>368.55299999999983</c:v>
                </c:pt>
                <c:pt idx="6">
                  <c:v>122.36599999999999</c:v>
                </c:pt>
                <c:pt idx="7">
                  <c:v>752.60599999999943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FA7-423D-A259-A027559B0BD3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cs-CZ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6BCC8A2C-3CF2-46EE-84D2-F6056C7D51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EA3EC647-2538-4890-BE5C-E9DBA3EEBE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406BB-57A9-4B2D-9582-B4C80FDB5B3B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="" xmlns:a16="http://schemas.microsoft.com/office/drawing/2014/main" id="{3EC41EF7-4D6D-4CB0-8C9C-94EF2AFC21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="" xmlns:a16="http://schemas.microsoft.com/office/drawing/2014/main" id="{BFBB319A-ADDE-4668-ADC5-FC20450EF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AF2C4B33-90F5-488D-8B54-E44E24421D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E40DC69-E2AB-49A5-A52F-D711C00CF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673B53-12EB-459D-AFC1-3E1F8B1229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6650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 rok 2020 jsme dosáhli historicky nejvyššího množství zpětně odebraných elektrozařízení. Za hlavní důvod však nepovažujeme vyšší uvědomění spoluobčanů, ale skutečnost, že se prudce snížila cena zejména železa a hliníku. V ten okamžik se tok zpětně odebraných elektrozařízení přesměroval k nám do systému. </a:t>
            </a:r>
          </a:p>
          <a:p>
            <a:pPr algn="l"/>
            <a:endParaRPr lang="cs-CZ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A jak vypadal průměrný pracovní den v roce 2020?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- přijali jsme 209 objednávek.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- zajistili jsme 85 svozů.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- svezli jsme 195 000 kg odpadních elektrozařízení, což představuje mimo jiné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	- 1389 kusů lednic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	- 1905 kusů velkých spotřebičů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	- 24 kusů velkoobjemových kontejnerů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	- 41 kusů klecových kontejnerů.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- Zpracovali jsme 190 000 kg elektroodpadů.</a:t>
            </a:r>
          </a:p>
          <a:p>
            <a:pPr algn="l"/>
            <a:endParaRPr lang="cs-CZ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Měsíčně jsme vystavili průměrně 800 podkladů pro fakturaci sběrným místům - nejvíce obcím, dále dopravcům a zpracovatelům.</a:t>
            </a:r>
          </a:p>
          <a:p>
            <a:pPr algn="l"/>
            <a:r>
              <a:rPr lang="cs-CZ" b="0" i="0" dirty="0">
                <a:solidFill>
                  <a:srgbClr val="050505"/>
                </a:solidFill>
                <a:effectLst/>
                <a:latin typeface="inherit"/>
              </a:rPr>
              <a:t>Průměrná doba svozu od data objednání do data odvozu byla 5,67 pracovních dní.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73B53-12EB-459D-AFC1-3E1F8B122994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8070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73B53-12EB-459D-AFC1-3E1F8B122994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8070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73B53-12EB-459D-AFC1-3E1F8B122994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8070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73B53-12EB-459D-AFC1-3E1F8B122994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8070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73B53-12EB-459D-AFC1-3E1F8B122994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807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="" xmlns:a16="http://schemas.microsoft.com/office/drawing/2014/main" id="{38FD4C74-581F-41BD-8D6F-A7604187D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3960440" cy="76653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1528F12-B9B8-4316-BFA2-8660DAF6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95C5-89E1-4229-B6E7-4C413305D716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63E9ACB-EE39-4194-8A0C-FD83C19A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15CDDF0-BC9B-4F1A-945B-60C4BD8A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3B31-A340-429A-9802-1FD88B6CA2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0298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0332C833-BAF3-422D-995A-BAC3C964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E3DA-AE46-4845-9F3A-A05F2A5B5048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6AFD76F6-9095-45AC-815B-A8077B8E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AEA177C8-018F-4F7E-89C5-397E9892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1DF4-C29A-4A00-8C6D-54B7DE5F72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69850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6D76678-D7C5-4FB8-9AB5-FAC65CE3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1946-1424-4347-8178-EFCA02B1B504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048BCCE-F714-43F7-A03C-1451F90E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BC4CC2C-8DDC-47BB-A610-7FD07EFA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E361-5BB1-4A62-A5D7-70248A9CD8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23203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7C0BBDB-1363-4F64-9634-CE5CCC9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0049-D572-44AF-9869-80C0BA7C491F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102811B-F232-41F8-90B0-C039B11E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7EAAFEB-5266-4881-804D-06DDAFC0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3D71-C5AA-4949-90CE-F8E92FE1C5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65715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="" xmlns:a16="http://schemas.microsoft.com/office/drawing/2014/main" id="{71F5176A-3540-4C89-A6F1-66E71B9FB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3">
            <a:extLst>
              <a:ext uri="{FF2B5EF4-FFF2-40B4-BE49-F238E27FC236}">
                <a16:creationId xmlns="" xmlns:a16="http://schemas.microsoft.com/office/drawing/2014/main" id="{C4BB8E5D-D069-4C19-B1D5-A255499CE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="" xmlns:a16="http://schemas.microsoft.com/office/drawing/2014/main" id="{788BBFEE-7F80-43A8-95C5-1410196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780D-636E-4B77-8AD1-F1230C571A15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="" xmlns:a16="http://schemas.microsoft.com/office/drawing/2014/main" id="{E6629292-FCFA-4E89-971B-0C30CD5C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="" xmlns:a16="http://schemas.microsoft.com/office/drawing/2014/main" id="{32E29628-118D-4D92-A5EA-5F60363A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3B50-860A-4B06-BE26-BEC483F0A2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54744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="" xmlns:a16="http://schemas.microsoft.com/office/drawing/2014/main" id="{D4E8A063-4CA8-4956-BC0D-C5FB8302A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3">
            <a:extLst>
              <a:ext uri="{FF2B5EF4-FFF2-40B4-BE49-F238E27FC236}">
                <a16:creationId xmlns="" xmlns:a16="http://schemas.microsoft.com/office/drawing/2014/main" id="{8CB2DA2B-8DBA-42B6-9E3F-C44F13025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3903EAB-BC9D-4C68-B116-087563A8C4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063" y="3933825"/>
            <a:ext cx="107267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="" xmlns:a16="http://schemas.microsoft.com/office/drawing/2014/main" id="{5055F8D9-9DAE-4A71-A8F8-B44FCE1F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AF37-ACF9-42E1-B4B6-73E8DA2D8EAC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6007CDC4-43F3-47D8-A57B-4B5CB5F4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255FF51E-E572-45C3-931B-8FB1A870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7EAE-7AEA-44E6-99B7-4FD9E6B4D0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736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638BB47-F3D5-49A7-A2B1-F47F5D31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04CB-7311-4ACD-87B9-EAE5206FECCB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0740EE0-43CA-4745-BEAB-45B40733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E30D084-379E-4A56-A31C-EF773B48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7091-5F21-483E-8EBE-4F53B4AAE2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4341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33D62DF9-2483-49E5-9BBC-800864D0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9AED-0A29-47F6-9ADB-F36E732A9885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D3DB42FD-CB61-4CB3-9C20-3CAE1E2E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78ECA764-C9A8-4602-B443-A978DDC8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7C8F-E0A8-40DA-BB75-C9A507FAC1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68570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="" xmlns:a16="http://schemas.microsoft.com/office/drawing/2014/main" id="{10C70DF8-BBC0-4036-A3EE-923A816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758C-7972-460C-8146-693854B57042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FDF346E3-C303-47FA-B760-85BF90B4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97196925-3CF2-422F-96D1-114779A4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CA5D-857C-4906-B336-21049FCABE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56865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="" xmlns:a16="http://schemas.microsoft.com/office/drawing/2014/main" id="{A567E6CE-6E7A-4571-AB75-DEE05BB9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F76E-E859-48C1-9EC2-F28A326E4207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="" xmlns:a16="http://schemas.microsoft.com/office/drawing/2014/main" id="{BC3FFCBE-4FC5-42AD-A1DC-F5EA319A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17B8DE41-6F99-460E-83C6-2A2387E2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535D-3B1E-4ACF-B5FD-B0F68EE5DE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9274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="" xmlns:a16="http://schemas.microsoft.com/office/drawing/2014/main" id="{47DD3074-7A91-4072-9792-B22624E3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6C86-0380-43B4-9539-B3196A317A7A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="" xmlns:a16="http://schemas.microsoft.com/office/drawing/2014/main" id="{24FE9027-60A5-4AFE-B810-2A913065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="" xmlns:a16="http://schemas.microsoft.com/office/drawing/2014/main" id="{EA5AB707-B603-4B7D-9C90-B5650002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641E-D99E-4250-8474-AB2AD5FC35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43289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09D9C959-CE7A-41A6-844C-BF88880F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BDBB-62FD-49C2-81A7-23250838F211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53A9664E-1CA4-4FE7-9E96-5991EDB0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A2ECE922-7907-4899-829E-4E4FB6E2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7E03-4154-4616-BDBA-DD544DF1CA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7414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="" xmlns:a16="http://schemas.microsoft.com/office/drawing/2014/main" id="{A7DFCF58-D9D4-421B-93E8-21C1070BD6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="" xmlns:a16="http://schemas.microsoft.com/office/drawing/2014/main" id="{4FEAA132-2340-4050-B955-153F11E1F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9F79701B-5E36-4C84-92DB-2362C4CE7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F1D12-662A-46FB-94FE-014D44A5962F}" type="datetimeFigureOut">
              <a:rPr lang="cs-CZ"/>
              <a:pPr>
                <a:defRPr/>
              </a:pPr>
              <a:t>8.9.2021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6F62095-8016-40A4-9ADF-462A8388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FA626E-1BCD-4855-AC41-532F06459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DB75CD-B6B4-4412-9117-DD8AFBF85B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semzpet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-vysocina.cz/jsem-zpet/ds-303334/p1=811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cyklujteshasici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klujteshasici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emzpet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0F8DE59-9E91-4AEA-B7A1-FEA7644EBBD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miter lim="800000"/>
            <a:headEnd/>
            <a:tailEnd/>
          </a:ln>
          <a:effectLst>
            <a:glow rad="203200">
              <a:schemeClr val="accent3">
                <a:lumMod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55600"/>
          </a:effectLst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800" dirty="0"/>
              <a:t>ELEKTROWIN a.s.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9C88D13E-3992-49B2-A422-512A4A790237}"/>
              </a:ext>
            </a:extLst>
          </p:cNvPr>
          <p:cNvSpPr txBox="1">
            <a:spLocks/>
          </p:cNvSpPr>
          <p:nvPr/>
        </p:nvSpPr>
        <p:spPr>
          <a:xfrm>
            <a:off x="467544" y="5661248"/>
            <a:ext cx="4752528" cy="766531"/>
          </a:xfrm>
          <a:prstGeom prst="rect">
            <a:avLst/>
          </a:prstGeom>
          <a:effectLst>
            <a:glow rad="203200">
              <a:schemeClr val="accent3">
                <a:lumMod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556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cs-CZ" sz="2200" dirty="0"/>
              <a:t>KOLEKTIVNÍ SYSTÉM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cs-CZ" sz="2200" b="0" dirty="0"/>
              <a:t>PRO</a:t>
            </a:r>
            <a:r>
              <a:rPr lang="cs-CZ" sz="2200" dirty="0"/>
              <a:t> ZPĚTNÝ ODBĚR ELEKTROZAŘÍZENÍ</a:t>
            </a:r>
          </a:p>
        </p:txBody>
      </p:sp>
      <p:pic>
        <p:nvPicPr>
          <p:cNvPr id="6152" name="Obrázek 4" descr="prezentace-titulka.gif">
            <a:extLst>
              <a:ext uri="{FF2B5EF4-FFF2-40B4-BE49-F238E27FC236}">
                <a16:creationId xmlns="" xmlns:a16="http://schemas.microsoft.com/office/drawing/2014/main" id="{D278DDA6-CFCB-43A6-8F26-4FF517264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Příklady dobré praxe</a:t>
            </a:r>
            <a:endParaRPr lang="cs-CZ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="" xmlns:a16="http://schemas.microsoft.com/office/drawing/2014/main" id="{1EBD168F-F4F3-4380-A1BD-5F9275D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altLang="cs-CZ" dirty="0" smtClean="0"/>
              <a:t>Jsem zpět – opětovné použití</a:t>
            </a:r>
            <a:endParaRPr lang="cs-CZ" alt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26876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dirty="0" smtClean="0"/>
              <a:t> Vyplněním krátkého dotazníku na stránkách </a:t>
            </a:r>
            <a:r>
              <a:rPr lang="cs-CZ" i="1" u="sng" dirty="0" smtClean="0">
                <a:hlinkClick r:id="rId2"/>
              </a:rPr>
              <a:t>www.</a:t>
            </a:r>
            <a:r>
              <a:rPr lang="cs-CZ" i="1" u="sng" dirty="0" err="1" smtClean="0">
                <a:hlinkClick r:id="rId2"/>
              </a:rPr>
              <a:t>jsemzpet.cz</a:t>
            </a:r>
            <a:r>
              <a:rPr lang="cs-CZ" dirty="0" smtClean="0"/>
              <a:t>  lze jednoduše ověřit, zda je spotřebič vhodný pro projekt (typ spotřebiče, rok výroby, značka, kosmetická vada apod.).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Pokud je spotřebič vhodný – kontaktujeme dárce a domlouváme vše potřebné.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Jestliže  se jedná o velký spotřebič, tak po ověření zadaných informací zajistíme v blízkém okruhu působnosti příslušného servisního místa ODVOZ ZDARMA, kontrolu a předání potřebným.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V případě, že neodpovídá bezpečnostním podmínkám, je ekologicky recyklován.</a:t>
            </a:r>
          </a:p>
        </p:txBody>
      </p:sp>
      <p:pic>
        <p:nvPicPr>
          <p:cNvPr id="11" name="Obrázek 10"/>
          <p:cNvPicPr/>
          <p:nvPr/>
        </p:nvPicPr>
        <p:blipFill>
          <a:blip r:embed="rId3" cstate="print"/>
          <a:srcRect l="47229" t="26372" r="28921" b="35213"/>
          <a:stretch>
            <a:fillRect/>
          </a:stretch>
        </p:blipFill>
        <p:spPr bwMode="auto">
          <a:xfrm>
            <a:off x="5004048" y="4437112"/>
            <a:ext cx="1690122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="" xmlns:a16="http://schemas.microsoft.com/office/drawing/2014/main" id="{1EBD168F-F4F3-4380-A1BD-5F9275D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altLang="cs-CZ" dirty="0" smtClean="0"/>
              <a:t>Jsem zpět – opětovné použití</a:t>
            </a: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134076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Ve spolupráci s Krajem Vysočina byl spuštěn projekt podpory neziskových občanských a charitativních organizací na území kraje. Spotřebiče z projektu Jsem zpět se tak zapojují do života aktivním i potřebným lidem.</a:t>
            </a:r>
            <a:endParaRPr lang="cs-CZ" dirty="0"/>
          </a:p>
        </p:txBody>
      </p:sp>
      <p:pic>
        <p:nvPicPr>
          <p:cNvPr id="45058" name="Picture 2" descr="http://www.jsemzpet.cz/data/images/photo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143375" cy="2733676"/>
          </a:xfrm>
          <a:prstGeom prst="rect">
            <a:avLst/>
          </a:prstGeom>
          <a:noFill/>
        </p:spPr>
      </p:pic>
      <p:pic>
        <p:nvPicPr>
          <p:cNvPr id="45060" name="Picture 4" descr="http://www.jsemzpet.cz/data/images/photo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095750" cy="2733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="" xmlns:a16="http://schemas.microsoft.com/office/drawing/2014/main" id="{1EBD168F-F4F3-4380-A1BD-5F9275D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altLang="cs-CZ" dirty="0" smtClean="0"/>
              <a:t>Jsem zpět – opětovné použití</a:t>
            </a: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134076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dirty="0" smtClean="0"/>
              <a:t> Za období společné spolupráce s Krajem Vysočina, tj. 2015 – současnost,  bylo předáno celkem 204 elektrospotřebičů, typu:</a:t>
            </a:r>
          </a:p>
          <a:p>
            <a:pPr algn="ctr"/>
            <a:r>
              <a:rPr lang="cs-CZ" dirty="0" smtClean="0"/>
              <a:t>Chladničky, mrazničky, sušičky prádla, varné desky, sporáky, mikrovlnné trouby.</a:t>
            </a:r>
          </a:p>
          <a:p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Příjemci např.: Vrátka o.s., OS Kadet , Mateřské centrum Ledňáček , Chaloupky o.p.s., školská zařízení pro zájmové a další vzdělávání, Sportovní klub Moravské Budějovice , Stanice </a:t>
            </a:r>
            <a:r>
              <a:rPr lang="cs-CZ" dirty="0" err="1" smtClean="0"/>
              <a:t>Pavlov</a:t>
            </a:r>
            <a:r>
              <a:rPr lang="cs-CZ" dirty="0" smtClean="0"/>
              <a:t>, o.p.s., Nadační fond SEDMIČKA , Potravinová banka Vysočina z.s. apod.</a:t>
            </a:r>
          </a:p>
          <a:p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Přehled všech přihlášených organizací v kraji a přehled podpořených organizací uveden:</a:t>
            </a:r>
          </a:p>
          <a:p>
            <a:endParaRPr lang="cs-CZ" dirty="0" smtClean="0"/>
          </a:p>
          <a:p>
            <a:pPr algn="ctr"/>
            <a:r>
              <a:rPr lang="cs-CZ" u="sng" dirty="0" smtClean="0">
                <a:hlinkClick r:id="rId2"/>
              </a:rPr>
              <a:t>https://www.kr-vysocina.cz/jsem-zpet/ds-303334/p1=81108</a:t>
            </a:r>
            <a:endParaRPr lang="cs-CZ" dirty="0" smtClean="0"/>
          </a:p>
          <a:p>
            <a:pPr algn="ctr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A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2B2DF33E-82BA-4996-94DC-0F30C397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149725"/>
            <a:ext cx="25923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cs-CZ" sz="1800" b="1" dirty="0">
                <a:solidFill>
                  <a:srgbClr val="FFFFFF"/>
                </a:solidFill>
              </a:rPr>
              <a:t>ELEKTROWIN a.s.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cs-CZ" sz="1800" b="1" dirty="0">
                <a:solidFill>
                  <a:srgbClr val="FFFFFF"/>
                </a:solidFill>
              </a:rPr>
              <a:t>Michelská 300/60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cs-CZ" sz="1800" b="1" dirty="0">
                <a:solidFill>
                  <a:srgbClr val="FFFFFF"/>
                </a:solidFill>
              </a:rPr>
              <a:t>140 00 Praha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cs-CZ" sz="1800" b="1" dirty="0">
                <a:solidFill>
                  <a:srgbClr val="FFFFFF"/>
                </a:solidFill>
              </a:rPr>
              <a:t>T: +420 241 091 835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cs-CZ" sz="1800" b="1" dirty="0">
                <a:solidFill>
                  <a:srgbClr val="FFFFFF"/>
                </a:solidFill>
              </a:rPr>
              <a:t>F: +420 241 091 834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cs-CZ" sz="1800" b="1" dirty="0">
                <a:solidFill>
                  <a:srgbClr val="FFFFFF"/>
                </a:solidFill>
              </a:rPr>
              <a:t>E: info@elektrowin.cz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cs-CZ" sz="1800" b="1" dirty="0">
                <a:solidFill>
                  <a:srgbClr val="FFFFFF"/>
                </a:solidFill>
              </a:rPr>
              <a:t>www.elektrowin.cz</a:t>
            </a:r>
            <a:endParaRPr lang="cs-CZ" altLang="cs-CZ" sz="1800" b="1" dirty="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E5C4B68F-17EA-449B-978B-EC0A14E75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4538"/>
            <a:ext cx="7937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25736" y="1611759"/>
            <a:ext cx="689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5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Děkujeme za pozornost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="" xmlns:a16="http://schemas.microsoft.com/office/drawing/2014/main" id="{1EBD168F-F4F3-4380-A1BD-5F9275D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altLang="cs-CZ" dirty="0" smtClean="0"/>
              <a:t>Obsah</a:t>
            </a:r>
            <a:endParaRPr lang="cs-CZ" altLang="cs-CZ" dirty="0"/>
          </a:p>
        </p:txBody>
      </p:sp>
      <p:sp>
        <p:nvSpPr>
          <p:cNvPr id="7171" name="Zástupný symbol pro obsah 1">
            <a:extLst>
              <a:ext uri="{FF2B5EF4-FFF2-40B4-BE49-F238E27FC236}">
                <a16:creationId xmlns="" xmlns:a16="http://schemas.microsoft.com/office/drawing/2014/main" id="{F6598D1C-4BE0-4DCB-8716-683291C0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7643192" cy="485740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altLang="cs-CZ" sz="2400" b="1" dirty="0" smtClean="0"/>
              <a:t>Krátké seznámení se společností ELEKTROWIN a.s.</a:t>
            </a:r>
            <a:r>
              <a:rPr lang="cs-CZ" altLang="cs-CZ" sz="2400" b="1" dirty="0"/>
              <a:t>         </a:t>
            </a:r>
          </a:p>
          <a:p>
            <a:r>
              <a:rPr lang="cs-CZ" altLang="cs-CZ" sz="2400" b="1" dirty="0" smtClean="0"/>
              <a:t>Ohlednutí za rokem 2020</a:t>
            </a:r>
            <a:endParaRPr lang="cs-CZ" altLang="cs-CZ" sz="2400" b="1" dirty="0"/>
          </a:p>
          <a:p>
            <a:r>
              <a:rPr lang="cs-CZ" altLang="cs-CZ" sz="2400" b="1" dirty="0" smtClean="0"/>
              <a:t>Projekt „Recyklujte s hasiči“</a:t>
            </a:r>
          </a:p>
          <a:p>
            <a:r>
              <a:rPr lang="cs-CZ" altLang="cs-CZ" sz="2400" b="1" dirty="0" smtClean="0"/>
              <a:t>Projekt „Jsem zpět“</a:t>
            </a:r>
            <a:endParaRPr lang="cs-CZ" altLang="cs-CZ" sz="2400" b="1" dirty="0"/>
          </a:p>
          <a:p>
            <a:pPr>
              <a:buNone/>
            </a:pPr>
            <a:endParaRPr lang="cs-CZ" altLang="cs-CZ" sz="2400" b="1" dirty="0" smtClean="0"/>
          </a:p>
          <a:p>
            <a:pPr>
              <a:buNone/>
            </a:pPr>
            <a:endParaRPr lang="cs-CZ" altLang="cs-CZ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="" xmlns:a16="http://schemas.microsoft.com/office/drawing/2014/main" id="{1EBD168F-F4F3-4380-A1BD-5F9275D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altLang="cs-CZ" sz="2800" dirty="0" smtClean="0"/>
              <a:t>Krátké seznámení se společností ELEKTROWIN a.s. </a:t>
            </a:r>
            <a:endParaRPr lang="cs-CZ" altLang="cs-CZ" dirty="0"/>
          </a:p>
        </p:txBody>
      </p:sp>
      <p:sp>
        <p:nvSpPr>
          <p:cNvPr id="7171" name="Zástupný symbol pro obsah 1">
            <a:extLst>
              <a:ext uri="{FF2B5EF4-FFF2-40B4-BE49-F238E27FC236}">
                <a16:creationId xmlns="" xmlns:a16="http://schemas.microsoft.com/office/drawing/2014/main" id="{F6598D1C-4BE0-4DCB-8716-683291C0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73427"/>
          </a:xfrm>
        </p:spPr>
        <p:txBody>
          <a:bodyPr/>
          <a:lstStyle/>
          <a:p>
            <a:pPr>
              <a:buNone/>
            </a:pPr>
            <a:endParaRPr lang="cs-CZ" sz="2400" dirty="0" smtClean="0"/>
          </a:p>
          <a:p>
            <a:pPr marL="0" indent="0" algn="ctr">
              <a:spcBef>
                <a:spcPts val="1100"/>
              </a:spcBef>
              <a:buNone/>
            </a:pPr>
            <a:r>
              <a:rPr lang="cs-CZ" sz="2400" b="1" dirty="0" smtClean="0"/>
              <a:t>ELEKTROWIN a.s.</a:t>
            </a:r>
            <a:r>
              <a:rPr lang="cs-CZ" sz="2400" dirty="0" smtClean="0"/>
              <a:t> </a:t>
            </a:r>
          </a:p>
          <a:p>
            <a:pPr marL="0" indent="0" algn="ctr">
              <a:spcBef>
                <a:spcPts val="1100"/>
              </a:spcBef>
              <a:buNone/>
            </a:pPr>
            <a:r>
              <a:rPr lang="cs-CZ" sz="2400" dirty="0" smtClean="0"/>
              <a:t>je kolektivním systémem zaměřeným na zpětný</a:t>
            </a:r>
            <a:br>
              <a:rPr lang="cs-CZ" sz="2400" dirty="0" smtClean="0"/>
            </a:br>
            <a:r>
              <a:rPr lang="cs-CZ" sz="2400" dirty="0" smtClean="0"/>
              <a:t>odběr vysloužilých elektrospotřebičů v České republice.</a:t>
            </a:r>
          </a:p>
          <a:p>
            <a:pPr marL="0" indent="0" algn="ctr">
              <a:spcBef>
                <a:spcPts val="1100"/>
              </a:spcBef>
              <a:buNone/>
            </a:pPr>
            <a:r>
              <a:rPr lang="cs-CZ" sz="2400" dirty="0" smtClean="0"/>
              <a:t> Společnost zajišťuje sběr, zpracování, využití a odstranění elektrozařízení a elektroodpadu. </a:t>
            </a:r>
          </a:p>
          <a:p>
            <a:pPr marL="0" indent="0" algn="ctr">
              <a:spcBef>
                <a:spcPts val="1100"/>
              </a:spcBef>
              <a:buNone/>
            </a:pPr>
            <a:r>
              <a:rPr lang="cs-CZ" sz="2400" dirty="0" smtClean="0"/>
              <a:t>Od svého založení v roce 2005 již zrecykloval více než </a:t>
            </a:r>
            <a:br>
              <a:rPr lang="cs-CZ" sz="2400" dirty="0" smtClean="0"/>
            </a:br>
            <a:r>
              <a:rPr lang="cs-CZ" sz="2400" dirty="0" smtClean="0"/>
              <a:t>30</a:t>
            </a:r>
            <a:r>
              <a:rPr lang="cs-CZ" sz="2400" dirty="0" smtClean="0"/>
              <a:t> </a:t>
            </a:r>
            <a:r>
              <a:rPr lang="cs-CZ" sz="2400" dirty="0" smtClean="0"/>
              <a:t>000 000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vyřazených elektrospotřebičů o celkové hmotnosti </a:t>
            </a:r>
            <a:br>
              <a:rPr lang="cs-CZ" sz="2400" dirty="0" smtClean="0"/>
            </a:br>
            <a:r>
              <a:rPr lang="cs-CZ" sz="2400" dirty="0" smtClean="0"/>
              <a:t>více než </a:t>
            </a:r>
            <a:r>
              <a:rPr lang="cs-CZ" sz="2400" dirty="0" smtClean="0"/>
              <a:t>470 </a:t>
            </a:r>
            <a:r>
              <a:rPr lang="cs-CZ" sz="2400" dirty="0" smtClean="0"/>
              <a:t>000 tun.</a:t>
            </a:r>
          </a:p>
          <a:p>
            <a:pPr marL="0" indent="0" algn="ctr">
              <a:spcBef>
                <a:spcPts val="1100"/>
              </a:spcBef>
              <a:buNone/>
            </a:pPr>
            <a:r>
              <a:rPr lang="cs-CZ" sz="2400" dirty="0" smtClean="0"/>
              <a:t>Společnost je nezisková, jejími akcionáři jsou přední výrobci </a:t>
            </a:r>
            <a:br>
              <a:rPr lang="cs-CZ" sz="2400" dirty="0" smtClean="0"/>
            </a:br>
            <a:r>
              <a:rPr lang="cs-CZ" sz="2400" dirty="0" smtClean="0"/>
              <a:t>velkých a malých domácích spotřebičů.</a:t>
            </a:r>
          </a:p>
          <a:p>
            <a:endParaRPr lang="cs-CZ" altLang="cs-CZ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xmlns="" id="{7C118CA4-8FC2-4C2C-9977-E92A418B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altLang="cs-CZ" dirty="0"/>
              <a:t>Ohlédnutí za rokem 2020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A6C76FF3-5A5D-40A6-A68C-0A58AA52F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6914091"/>
              </p:ext>
            </p:extLst>
          </p:nvPr>
        </p:nvGraphicFramePr>
        <p:xfrm>
          <a:off x="-41655" y="1412776"/>
          <a:ext cx="850208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CBF3D4AE-C91B-4EF5-ADC1-AE835A0F6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8599142"/>
              </p:ext>
            </p:extLst>
          </p:nvPr>
        </p:nvGraphicFramePr>
        <p:xfrm>
          <a:off x="827584" y="1052736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C53D5737-9828-4390-ACCC-E48ED2FDDA97}"/>
              </a:ext>
            </a:extLst>
          </p:cNvPr>
          <p:cNvSpPr/>
          <p:nvPr/>
        </p:nvSpPr>
        <p:spPr>
          <a:xfrm>
            <a:off x="7164288" y="4293096"/>
            <a:ext cx="154175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49 202 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48691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Díky našemu kolektivnímu systému je po celé České republice k dispozici </a:t>
            </a:r>
            <a:r>
              <a:rPr lang="cs-CZ" b="1" dirty="0" smtClean="0"/>
              <a:t>cca 14 631 sběrných míst</a:t>
            </a:r>
            <a:r>
              <a:rPr lang="cs-CZ" dirty="0" smtClean="0"/>
              <a:t>, na kterých lze odevzdat </a:t>
            </a:r>
            <a:r>
              <a:rPr lang="cs-CZ" b="1" dirty="0" smtClean="0"/>
              <a:t>elektrospotřebiče k ekologické recyklaci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xmlns="" id="{7C118CA4-8FC2-4C2C-9977-E92A418B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altLang="cs-CZ" dirty="0" smtClean="0"/>
              <a:t>Recyklujte s hasiči </a:t>
            </a:r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>
          <a:xfrm>
            <a:off x="0" y="11967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Do zpětného odběru pomocí projektu „</a:t>
            </a:r>
            <a:r>
              <a:rPr lang="cs-CZ" b="1" dirty="0" smtClean="0"/>
              <a:t>Recyklujte s hasiči“ zapojeno 1658 sborů, </a:t>
            </a:r>
            <a:r>
              <a:rPr lang="cs-CZ" dirty="0" smtClean="0"/>
              <a:t>za rok 2020 odevzdáno </a:t>
            </a:r>
            <a:r>
              <a:rPr lang="cs-CZ" b="1" dirty="0" smtClean="0"/>
              <a:t>4 692,6 t </a:t>
            </a:r>
            <a:r>
              <a:rPr lang="cs-CZ" dirty="0" smtClean="0"/>
              <a:t>elektrospotřebičů (nárůst cca o 18 % oproti předchozímu roku). </a:t>
            </a:r>
          </a:p>
        </p:txBody>
      </p:sp>
      <p:pic>
        <p:nvPicPr>
          <p:cNvPr id="4098" name="Picture 2" descr="https://www.elektrowin.cz/cs/images/resize/2020-ewin-newsletter/rsh_650x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6191250" cy="2162176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0" y="47971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Kraj </a:t>
            </a:r>
            <a:r>
              <a:rPr lang="cs-CZ" b="1" dirty="0" smtClean="0"/>
              <a:t>Vysočina</a:t>
            </a:r>
            <a:r>
              <a:rPr lang="cs-CZ" dirty="0" smtClean="0"/>
              <a:t> zapojeno </a:t>
            </a:r>
            <a:r>
              <a:rPr lang="cs-CZ" b="1" dirty="0" smtClean="0"/>
              <a:t>204 </a:t>
            </a:r>
            <a:r>
              <a:rPr lang="cs-CZ" dirty="0" smtClean="0"/>
              <a:t>sborů ( z toho 125 aktivních) = odevzdáno </a:t>
            </a:r>
            <a:r>
              <a:rPr lang="cs-CZ" b="1" dirty="0" smtClean="0"/>
              <a:t>346, 24 t </a:t>
            </a:r>
            <a:r>
              <a:rPr lang="cs-CZ" b="1" dirty="0" err="1" smtClean="0"/>
              <a:t>eez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47864" y="5301208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u="sng" dirty="0" smtClean="0">
                <a:hlinkClick r:id="rId4"/>
              </a:rPr>
              <a:t>www.</a:t>
            </a:r>
            <a:r>
              <a:rPr lang="cs-CZ" i="1" u="sng" dirty="0" err="1" smtClean="0">
                <a:hlinkClick r:id="rId4"/>
              </a:rPr>
              <a:t>recyklujteshasici.cz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xmlns="" id="{7C118CA4-8FC2-4C2C-9977-E92A418B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altLang="cs-CZ" dirty="0" smtClean="0"/>
              <a:t>Recyklujte s hasiči  </a:t>
            </a:r>
            <a:endParaRPr lang="cs-CZ" altLang="cs-CZ" dirty="0"/>
          </a:p>
        </p:txBody>
      </p:sp>
      <p:sp>
        <p:nvSpPr>
          <p:cNvPr id="13" name="Obdélník 12"/>
          <p:cNvSpPr/>
          <p:nvPr/>
        </p:nvSpPr>
        <p:spPr>
          <a:xfrm>
            <a:off x="0" y="119675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dirty="0" smtClean="0"/>
              <a:t> Projekt „Recyklujte s hasiči“ spuštěn v roce 2011.</a:t>
            </a:r>
          </a:p>
          <a:p>
            <a:pPr algn="ctr"/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Nejvíce využíván v obcích do 500 obyvatel, které nemají k dispozici sběrný dvůr ani jiné místo pro odevzdávání vysloužilých elektrospotřebičů.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SDH působí skoro ve všech obcích ČR a jsou občany vnímány jako spolek, který se stará o bezpečnost, kulturu a sportovní vyžití v obci.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Na svoji činnost si musel vždy finanční prostředky obstarat (např. sběr šrotu).</a:t>
            </a:r>
          </a:p>
          <a:p>
            <a:pPr algn="ctr"/>
            <a:r>
              <a:rPr lang="cs-CZ" dirty="0" smtClean="0"/>
              <a:t> </a:t>
            </a:r>
            <a:endParaRPr lang="cs-CZ" b="1" u="sng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cs-CZ" b="1" u="sng" dirty="0" smtClean="0">
                <a:solidFill>
                  <a:srgbClr val="00B050"/>
                </a:solidFill>
              </a:rPr>
              <a:t> SDH + ELEKTROWIN = RECYKLUJTE S HASIČI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6" name="Obrázek 5" descr="https://www.elektrowin.cz/cs/images/resize/2015/obecne/ewin-2016/hasici_1_360x2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342900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xmlns="" id="{7C118CA4-8FC2-4C2C-9977-E92A418B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altLang="cs-CZ" dirty="0" smtClean="0"/>
              <a:t>Recyklujte s hasiči  </a:t>
            </a:r>
            <a:endParaRPr lang="cs-CZ" alt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119675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Stačí se zaregistrovat prostřednictvím portálu </a:t>
            </a:r>
            <a:r>
              <a:rPr lang="cs-CZ" i="1" u="sng" dirty="0" smtClean="0">
                <a:hlinkClick r:id="rId3"/>
              </a:rPr>
              <a:t>www.</a:t>
            </a:r>
            <a:r>
              <a:rPr lang="cs-CZ" i="1" u="sng" dirty="0" err="1" smtClean="0">
                <a:hlinkClick r:id="rId3"/>
              </a:rPr>
              <a:t>recyklujteshasici.cz</a:t>
            </a:r>
            <a:endParaRPr lang="cs-CZ" i="1" u="sng" dirty="0" smtClean="0"/>
          </a:p>
          <a:p>
            <a:pPr algn="ctr">
              <a:buFont typeface="Arial" pitchFamily="34" charset="0"/>
              <a:buChar char="•"/>
            </a:pPr>
            <a:endParaRPr lang="cs-CZ" i="1" u="sng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SDH obdrží mimo jiné propagační materiály, které jim pomohou s organizací jejich první sběrové akce (plakáty, znělky pro místní rozhlas, bagy na drobné elektrospotřebiče apod.).</a:t>
            </a:r>
            <a:endParaRPr lang="cs-CZ" i="1" u="sng" dirty="0" smtClean="0"/>
          </a:p>
          <a:p>
            <a:pPr algn="ctr"/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Sbor dobrovolných hasičů zorganizuje sběrnou akci a za vysloužilé elektrospotřebiče obdrží finanční odměnu.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/>
            <a:endParaRPr lang="cs-CZ" dirty="0" smtClean="0"/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>
              <a:buFont typeface="Arial" pitchFamily="34" charset="0"/>
              <a:buChar char="•"/>
            </a:pPr>
            <a:endParaRPr lang="cs-CZ" b="1" u="sng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8" name="Obrázek 7"/>
          <p:cNvPicPr/>
          <p:nvPr/>
        </p:nvPicPr>
        <p:blipFill>
          <a:blip r:embed="rId4" cstate="print">
            <a:lum/>
          </a:blip>
          <a:srcRect l="28259" t="30121" r="11317" b="34581"/>
          <a:stretch>
            <a:fillRect/>
          </a:stretch>
        </p:blipFill>
        <p:spPr bwMode="auto">
          <a:xfrm>
            <a:off x="1403649" y="3789040"/>
            <a:ext cx="64807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xmlns="" id="{7C118CA4-8FC2-4C2C-9977-E92A418B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altLang="cs-CZ" dirty="0" smtClean="0"/>
              <a:t>Recyklujte s hasiči  </a:t>
            </a:r>
            <a:endParaRPr lang="cs-CZ" alt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0872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 </a:t>
            </a:r>
            <a:r>
              <a:rPr lang="cs-CZ" b="1" dirty="0" smtClean="0"/>
              <a:t>Soutěž sborů dobrovolných hasičů v Kraji Vysočina</a:t>
            </a:r>
          </a:p>
          <a:p>
            <a:pPr algn="ctr"/>
            <a:r>
              <a:rPr lang="cs-CZ" b="1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dirty="0" smtClean="0"/>
              <a:t>Kromě finančních odměn za odevzdání starých elektrospotřebičů a v rámci doplňkových soutěží, můžou SDH získat odměnu v rámci soutěže, kterou pořádá Kraj Vysočina.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 Mezi 5 sborů dobrovolných hasičů (SDH)  s nejvyšším množstvím sesbíraných elektrospotřebičů rozdělí Kraj Vysočina 80 tis. Kč. </a:t>
            </a:r>
            <a:endParaRPr lang="cs-CZ" b="1" dirty="0" smtClean="0"/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Základní podmínkou pro účast v soutěži bylo minimální množství elektrospotřebičů ve výši 500 kg sebraných za kalendářní rok.</a:t>
            </a: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  <a:p>
            <a:pPr algn="ctr"/>
            <a:endParaRPr lang="cs-CZ" b="1" u="sng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s-CZ" dirty="0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267744" y="4149080"/>
          <a:ext cx="4495800" cy="1668780"/>
        </p:xfrm>
        <a:graphic>
          <a:graphicData uri="http://schemas.openxmlformats.org/drawingml/2006/table">
            <a:tbl>
              <a:tblPr/>
              <a:tblGrid>
                <a:gridCol w="2124075"/>
                <a:gridCol w="904875"/>
                <a:gridCol w="1466850"/>
              </a:tblGrid>
              <a:tr h="2362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Výtěžnost za rok 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Provozovna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EEZ/rok [t]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Finanční odměna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SDH Žďár nad Sázavou 2 -zámek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20 000,00 Kč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SDH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Jimramov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18 000,00 Kč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SDH Kamenice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16 000,00 Kč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SDH Dolní Cerekev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14 000,00 Kč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SDH Bobrová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12 000,00 Kč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80 000,00 Kč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="" xmlns:a16="http://schemas.microsoft.com/office/drawing/2014/main" id="{1EBD168F-F4F3-4380-A1BD-5F9275D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altLang="cs-CZ" dirty="0" smtClean="0"/>
              <a:t>Jsem zpět – opětovné použití</a:t>
            </a:r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08920"/>
            <a:ext cx="5728526" cy="298773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112474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dirty="0" smtClean="0"/>
              <a:t> Projekt „Jsem zpět“ spuštěn v roce 2015</a:t>
            </a:r>
          </a:p>
          <a:p>
            <a:pPr algn="ctr"/>
            <a:endParaRPr lang="cs-CZ" dirty="0" smtClean="0"/>
          </a:p>
          <a:p>
            <a:pPr algn="ctr">
              <a:buFont typeface="Arial" pitchFamily="34" charset="0"/>
              <a:buChar char="•"/>
            </a:pPr>
            <a:r>
              <a:rPr lang="cs-CZ" dirty="0" smtClean="0"/>
              <a:t> Elektrospotřebiče, které již původním majitelům nevyhovují (velikostí, barvou nebo jinými vlastnosti), nicméně jsou funkční, dostávají druhou šanci na využití.</a:t>
            </a:r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347864" y="5733256"/>
            <a:ext cx="195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u="sng" dirty="0" smtClean="0">
                <a:hlinkClick r:id="rId3"/>
              </a:rPr>
              <a:t>www.</a:t>
            </a:r>
            <a:r>
              <a:rPr lang="cs-CZ" i="1" u="sng" dirty="0" err="1" smtClean="0">
                <a:hlinkClick r:id="rId3"/>
              </a:rPr>
              <a:t>jsemzpet.cz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697</Words>
  <Application>Microsoft Office PowerPoint</Application>
  <PresentationFormat>Předvádění na obrazovce (4:3)</PresentationFormat>
  <Paragraphs>128</Paragraphs>
  <Slides>13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ELEKTROWIN a.s.</vt:lpstr>
      <vt:lpstr>Obsah</vt:lpstr>
      <vt:lpstr>Krátké seznámení se společností ELEKTROWIN a.s. </vt:lpstr>
      <vt:lpstr>Ohlédnutí za rokem 2020</vt:lpstr>
      <vt:lpstr>Recyklujte s hasiči </vt:lpstr>
      <vt:lpstr>Recyklujte s hasiči  </vt:lpstr>
      <vt:lpstr>Recyklujte s hasiči  </vt:lpstr>
      <vt:lpstr>Recyklujte s hasiči  </vt:lpstr>
      <vt:lpstr>Jsem zpět – opětovné použití</vt:lpstr>
      <vt:lpstr>Jsem zpět – opětovné použití</vt:lpstr>
      <vt:lpstr>Jsem zpět – opětovné použití</vt:lpstr>
      <vt:lpstr>Jsem zpět – opětovné použití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Míra</dc:creator>
  <cp:lastModifiedBy>Hana Soudková</cp:lastModifiedBy>
  <cp:revision>417</cp:revision>
  <cp:lastPrinted>2020-01-22T14:18:36Z</cp:lastPrinted>
  <dcterms:created xsi:type="dcterms:W3CDTF">2016-09-16T14:38:41Z</dcterms:created>
  <dcterms:modified xsi:type="dcterms:W3CDTF">2021-09-08T09:15:17Z</dcterms:modified>
</cp:coreProperties>
</file>