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7"/>
  </p:notesMasterIdLst>
  <p:handoutMasterIdLst>
    <p:handoutMasterId r:id="rId18"/>
  </p:handoutMasterIdLst>
  <p:sldIdLst>
    <p:sldId id="747" r:id="rId2"/>
    <p:sldId id="763" r:id="rId3"/>
    <p:sldId id="783" r:id="rId4"/>
    <p:sldId id="769" r:id="rId5"/>
    <p:sldId id="451" r:id="rId6"/>
    <p:sldId id="463" r:id="rId7"/>
    <p:sldId id="758" r:id="rId8"/>
    <p:sldId id="759" r:id="rId9"/>
    <p:sldId id="760" r:id="rId10"/>
    <p:sldId id="761" r:id="rId11"/>
    <p:sldId id="762" r:id="rId12"/>
    <p:sldId id="3421" r:id="rId13"/>
    <p:sldId id="766" r:id="rId14"/>
    <p:sldId id="768" r:id="rId15"/>
    <p:sldId id="3423" r:id="rId16"/>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8922"/>
    <a:srgbClr val="88B04B"/>
    <a:srgbClr val="784013"/>
    <a:srgbClr val="964F4C"/>
    <a:srgbClr val="DECDBE"/>
    <a:srgbClr val="9B1B30"/>
    <a:srgbClr val="53B0AE"/>
    <a:srgbClr val="9C9A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Střední styl 2 – zvýraznění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řední sty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Bez stylu, bez mřížky">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Střední styl 1 – zvýraznění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12C8C85-51F0-491E-9774-3900AFEF0FD7}" styleName="Světlý styl 2 – zvýraznění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04"/>
    <p:restoredTop sz="95588"/>
  </p:normalViewPr>
  <p:slideViewPr>
    <p:cSldViewPr snapToGrid="0" snapToObjects="1">
      <p:cViewPr varScale="1">
        <p:scale>
          <a:sx n="73" d="100"/>
          <a:sy n="73" d="100"/>
        </p:scale>
        <p:origin x="528"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392F74DA-683C-2D41-8A05-23E3D9C707D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Zástupný symbol pro datum 2">
            <a:extLst>
              <a:ext uri="{FF2B5EF4-FFF2-40B4-BE49-F238E27FC236}">
                <a16:creationId xmlns:a16="http://schemas.microsoft.com/office/drawing/2014/main" id="{AD06C6F4-E82F-8F40-ACCD-12B6338089F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A925B50-9145-E24E-87F3-568168404B78}" type="datetimeFigureOut">
              <a:rPr lang="cs-CZ" smtClean="0"/>
              <a:t>30.11.2020</a:t>
            </a:fld>
            <a:endParaRPr/>
          </a:p>
        </p:txBody>
      </p:sp>
      <p:sp>
        <p:nvSpPr>
          <p:cNvPr id="4" name="Zástupný symbol pro zápatí 3">
            <a:extLst>
              <a:ext uri="{FF2B5EF4-FFF2-40B4-BE49-F238E27FC236}">
                <a16:creationId xmlns:a16="http://schemas.microsoft.com/office/drawing/2014/main" id="{BA4AF8B2-BF98-4047-8B95-D52789F1E93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Zástupný symbol pro číslo snímku 4">
            <a:extLst>
              <a:ext uri="{FF2B5EF4-FFF2-40B4-BE49-F238E27FC236}">
                <a16:creationId xmlns:a16="http://schemas.microsoft.com/office/drawing/2014/main" id="{0C3D2293-35D9-2446-9F5C-B737183EAE6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39D44C0-81FA-3A4A-89DA-18A09B20E364}" type="slidenum">
              <a:rPr lang="cs-CZ" smtClean="0"/>
              <a:t>‹#›</a:t>
            </a:fld>
            <a:endParaRPr/>
          </a:p>
        </p:txBody>
      </p:sp>
    </p:spTree>
    <p:extLst>
      <p:ext uri="{BB962C8B-B14F-4D97-AF65-F5344CB8AC3E}">
        <p14:creationId xmlns:p14="http://schemas.microsoft.com/office/powerpoint/2010/main" val="6360228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8277AD-1CDB-944A-8327-1CEC0B55F733}" type="datetimeFigureOut">
              <a:rPr lang="cs-CZ" smtClean="0"/>
              <a:t>30.11.2020</a:t>
            </a:fld>
            <a:endParaRPr/>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956A0-E7AE-7345-924B-0C7614189C2B}" type="slidenum">
              <a:rPr lang="cs-CZ" smtClean="0"/>
              <a:t>‹#›</a:t>
            </a:fld>
            <a:endParaRPr/>
          </a:p>
        </p:txBody>
      </p:sp>
    </p:spTree>
    <p:extLst>
      <p:ext uri="{BB962C8B-B14F-4D97-AF65-F5344CB8AC3E}">
        <p14:creationId xmlns:p14="http://schemas.microsoft.com/office/powerpoint/2010/main" val="139274813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dirty="0"/>
          </a:p>
        </p:txBody>
      </p:sp>
      <p:sp>
        <p:nvSpPr>
          <p:cNvPr id="4" name="Zástupný symbol pro číslo snímku 3"/>
          <p:cNvSpPr>
            <a:spLocks noGrp="1"/>
          </p:cNvSpPr>
          <p:nvPr>
            <p:ph type="sldNum" sz="quarter" idx="5"/>
          </p:nvPr>
        </p:nvSpPr>
        <p:spPr/>
        <p:txBody>
          <a:bodyPr/>
          <a:lstStyle/>
          <a:p>
            <a:fld id="{F65BE3E1-5C68-4F2A-B01E-C4A611188013}" type="slidenum">
              <a:rPr lang="cs-CZ" smtClean="0"/>
              <a:t>2</a:t>
            </a:fld>
            <a:endParaRPr lang="cs-CZ"/>
          </a:p>
        </p:txBody>
      </p:sp>
    </p:spTree>
    <p:extLst>
      <p:ext uri="{BB962C8B-B14F-4D97-AF65-F5344CB8AC3E}">
        <p14:creationId xmlns:p14="http://schemas.microsoft.com/office/powerpoint/2010/main" val="737418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dirty="0"/>
          </a:p>
        </p:txBody>
      </p:sp>
      <p:sp>
        <p:nvSpPr>
          <p:cNvPr id="4" name="Zástupný symbol pro číslo snímku 3"/>
          <p:cNvSpPr>
            <a:spLocks noGrp="1"/>
          </p:cNvSpPr>
          <p:nvPr>
            <p:ph type="sldNum" sz="quarter" idx="5"/>
          </p:nvPr>
        </p:nvSpPr>
        <p:spPr/>
        <p:txBody>
          <a:bodyPr/>
          <a:lstStyle/>
          <a:p>
            <a:fld id="{F65BE3E1-5C68-4F2A-B01E-C4A611188013}" type="slidenum">
              <a:rPr lang="cs-CZ" smtClean="0"/>
              <a:t>4</a:t>
            </a:fld>
            <a:endParaRPr lang="cs-CZ"/>
          </a:p>
        </p:txBody>
      </p:sp>
    </p:spTree>
    <p:extLst>
      <p:ext uri="{BB962C8B-B14F-4D97-AF65-F5344CB8AC3E}">
        <p14:creationId xmlns:p14="http://schemas.microsoft.com/office/powerpoint/2010/main" val="943453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dirty="0"/>
          </a:p>
        </p:txBody>
      </p:sp>
      <p:sp>
        <p:nvSpPr>
          <p:cNvPr id="4" name="Zástupný symbol pro číslo snímku 3"/>
          <p:cNvSpPr>
            <a:spLocks noGrp="1"/>
          </p:cNvSpPr>
          <p:nvPr>
            <p:ph type="sldNum" sz="quarter" idx="5"/>
          </p:nvPr>
        </p:nvSpPr>
        <p:spPr/>
        <p:txBody>
          <a:bodyPr/>
          <a:lstStyle/>
          <a:p>
            <a:fld id="{F65BE3E1-5C68-4F2A-B01E-C4A611188013}" type="slidenum">
              <a:rPr lang="cs-CZ" smtClean="0"/>
              <a:t>5</a:t>
            </a:fld>
            <a:endParaRPr lang="cs-CZ"/>
          </a:p>
        </p:txBody>
      </p:sp>
    </p:spTree>
    <p:extLst>
      <p:ext uri="{BB962C8B-B14F-4D97-AF65-F5344CB8AC3E}">
        <p14:creationId xmlns:p14="http://schemas.microsoft.com/office/powerpoint/2010/main" val="3403762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a:t>tady by to chtělo pak udělat </a:t>
            </a:r>
            <a:r>
              <a:rPr lang="cs-CZ" dirty="0" err="1"/>
              <a:t>cool</a:t>
            </a:r>
            <a:r>
              <a:rPr lang="cs-CZ" dirty="0"/>
              <a:t> akční karty</a:t>
            </a:r>
            <a:endParaRPr dirty="0"/>
          </a:p>
        </p:txBody>
      </p:sp>
      <p:sp>
        <p:nvSpPr>
          <p:cNvPr id="4" name="Zástupný symbol pro číslo snímku 3"/>
          <p:cNvSpPr>
            <a:spLocks noGrp="1"/>
          </p:cNvSpPr>
          <p:nvPr>
            <p:ph type="sldNum" sz="quarter" idx="5"/>
          </p:nvPr>
        </p:nvSpPr>
        <p:spPr/>
        <p:txBody>
          <a:bodyPr/>
          <a:lstStyle/>
          <a:p>
            <a:fld id="{F65BE3E1-5C68-4F2A-B01E-C4A611188013}" type="slidenum">
              <a:rPr lang="cs-CZ" smtClean="0"/>
              <a:t>13</a:t>
            </a:fld>
            <a:endParaRPr lang="cs-CZ"/>
          </a:p>
        </p:txBody>
      </p:sp>
    </p:spTree>
    <p:extLst>
      <p:ext uri="{BB962C8B-B14F-4D97-AF65-F5344CB8AC3E}">
        <p14:creationId xmlns:p14="http://schemas.microsoft.com/office/powerpoint/2010/main" val="553872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a:t>- </a:t>
            </a:r>
            <a:r>
              <a:rPr lang="cs-CZ" err="1"/>
              <a:t>přepočíta</a:t>
            </a:r>
            <a:r>
              <a:rPr lang="cs-CZ"/>
              <a:t> kapacity MŠ, pokud  bude mít 3 roky do prosince (tedy bych ¼ rozdílu potřeby kapacit mezi 2 a 3letým vstupem</a:t>
            </a:r>
          </a:p>
          <a:p>
            <a:pPr marL="171450" indent="-171450">
              <a:buFontTx/>
              <a:buChar char="-"/>
            </a:pPr>
            <a:r>
              <a:rPr lang="cs-CZ"/>
              <a:t>investiční plán (tělocvičny, </a:t>
            </a:r>
            <a:r>
              <a:rPr lang="cs-CZ" err="1"/>
              <a:t>jídelny,stavby</a:t>
            </a:r>
            <a:r>
              <a:rPr lang="cs-CZ"/>
              <a:t>....)</a:t>
            </a:r>
          </a:p>
          <a:p>
            <a:pPr marL="171450" indent="-171450">
              <a:buFontTx/>
              <a:buChar char="-"/>
            </a:pPr>
            <a:r>
              <a:rPr lang="cs-CZ"/>
              <a:t>udělat web ke školství (</a:t>
            </a:r>
            <a:r>
              <a:rPr lang="cs-CZ" err="1"/>
              <a:t>proVISA</a:t>
            </a:r>
            <a:r>
              <a:rPr lang="cs-CZ"/>
              <a:t> za 100.000 Kč) a </a:t>
            </a:r>
          </a:p>
          <a:p>
            <a:pPr marL="171450" indent="-171450">
              <a:buFontTx/>
              <a:buChar char="-"/>
            </a:pPr>
            <a:r>
              <a:rPr lang="cs-CZ"/>
              <a:t>kapacity na správní obvody?</a:t>
            </a:r>
          </a:p>
          <a:p>
            <a:pPr marL="171450" indent="-171450">
              <a:buFontTx/>
              <a:buChar char="-"/>
            </a:pPr>
            <a:r>
              <a:rPr lang="cs-CZ"/>
              <a:t>udělat nějaké fotky dětí, akcí, škol...natočit video....rozhovory s dětmi, politik</a:t>
            </a:r>
          </a:p>
        </p:txBody>
      </p:sp>
      <p:sp>
        <p:nvSpPr>
          <p:cNvPr id="4" name="Zástupný symbol pro číslo snímku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8ECB1F-1018-4DD8-9C1A-8452D3915F31}" type="slidenum">
              <a:rPr kumimoji="0" lang="cs-CZ"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cs-CZ"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86310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F0DF65F-A673-CA48-B552-ACC3BA4C0522}"/>
              </a:ext>
            </a:extLst>
          </p:cNvPr>
          <p:cNvSpPr>
            <a:spLocks noGrp="1"/>
          </p:cNvSpPr>
          <p:nvPr>
            <p:ph type="ctrTitle"/>
          </p:nvPr>
        </p:nvSpPr>
        <p:spPr>
          <a:xfrm>
            <a:off x="1524000" y="1122363"/>
            <a:ext cx="9144000" cy="2387600"/>
          </a:xfrm>
        </p:spPr>
        <p:txBody>
          <a:bodyPr anchor="b"/>
          <a:lstStyle>
            <a:lvl1pPr algn="ctr">
              <a:defRPr sz="6000"/>
            </a:lvl1pPr>
          </a:lstStyle>
          <a:p>
            <a:r>
              <a:rPr lang="cs-CZ"/>
              <a:t>Kliknutím lze upravit styl.</a:t>
            </a:r>
            <a:endParaRPr/>
          </a:p>
        </p:txBody>
      </p:sp>
      <p:sp>
        <p:nvSpPr>
          <p:cNvPr id="3" name="Podnadpis 2">
            <a:extLst>
              <a:ext uri="{FF2B5EF4-FFF2-40B4-BE49-F238E27FC236}">
                <a16:creationId xmlns:a16="http://schemas.microsoft.com/office/drawing/2014/main" id="{28E033D1-3A52-C643-B8E3-2FEEC43F1B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a:p>
        </p:txBody>
      </p:sp>
      <p:sp>
        <p:nvSpPr>
          <p:cNvPr id="4" name="Zástupný symbol pro datum 3">
            <a:extLst>
              <a:ext uri="{FF2B5EF4-FFF2-40B4-BE49-F238E27FC236}">
                <a16:creationId xmlns:a16="http://schemas.microsoft.com/office/drawing/2014/main" id="{94A6517C-31A0-0348-AF8B-46EBEF25C3B7}"/>
              </a:ext>
            </a:extLst>
          </p:cNvPr>
          <p:cNvSpPr>
            <a:spLocks noGrp="1"/>
          </p:cNvSpPr>
          <p:nvPr>
            <p:ph type="dt" sz="half" idx="10"/>
          </p:nvPr>
        </p:nvSpPr>
        <p:spPr/>
        <p:txBody>
          <a:bodyPr/>
          <a:lstStyle/>
          <a:p>
            <a:fld id="{A087854F-A95A-BC40-91A7-12287553C323}" type="datetime1">
              <a:rPr lang="cs-CZ" smtClean="0"/>
              <a:t>30.11.2020</a:t>
            </a:fld>
            <a:endParaRPr lang="cs-CZ"/>
          </a:p>
        </p:txBody>
      </p:sp>
      <p:sp>
        <p:nvSpPr>
          <p:cNvPr id="5" name="Zástupný symbol pro zápatí 4">
            <a:extLst>
              <a:ext uri="{FF2B5EF4-FFF2-40B4-BE49-F238E27FC236}">
                <a16:creationId xmlns:a16="http://schemas.microsoft.com/office/drawing/2014/main" id="{EE8BB6BD-8CD6-E64A-8EF3-CA4273974DB1}"/>
              </a:ext>
            </a:extLst>
          </p:cNvPr>
          <p:cNvSpPr>
            <a:spLocks noGrp="1"/>
          </p:cNvSpPr>
          <p:nvPr>
            <p:ph type="ftr" sz="quarter" idx="11"/>
          </p:nvPr>
        </p:nvSpPr>
        <p:spPr/>
        <p:txBody>
          <a:bodyPr/>
          <a:lstStyle/>
          <a:p>
            <a:r>
              <a:rPr lang="cs-CZ"/>
              <a:t>strana</a:t>
            </a:r>
          </a:p>
        </p:txBody>
      </p:sp>
      <p:sp>
        <p:nvSpPr>
          <p:cNvPr id="6" name="Zástupný symbol pro číslo snímku 5">
            <a:extLst>
              <a:ext uri="{FF2B5EF4-FFF2-40B4-BE49-F238E27FC236}">
                <a16:creationId xmlns:a16="http://schemas.microsoft.com/office/drawing/2014/main" id="{771FA38C-C1FC-9E47-AE97-9444FED83539}"/>
              </a:ext>
            </a:extLst>
          </p:cNvPr>
          <p:cNvSpPr>
            <a:spLocks noGrp="1"/>
          </p:cNvSpPr>
          <p:nvPr>
            <p:ph type="sldNum" sz="quarter" idx="12"/>
          </p:nvPr>
        </p:nvSpPr>
        <p:spPr/>
        <p:txBody>
          <a:bodyPr/>
          <a:lstStyle/>
          <a:p>
            <a:fld id="{7F3A1C11-3275-2F49-8982-63B8B988770C}" type="slidenum">
              <a:rPr lang="cs-CZ" smtClean="0"/>
              <a:t>‹#›</a:t>
            </a:fld>
            <a:endParaRPr lang="cs-CZ"/>
          </a:p>
        </p:txBody>
      </p:sp>
    </p:spTree>
    <p:extLst>
      <p:ext uri="{BB962C8B-B14F-4D97-AF65-F5344CB8AC3E}">
        <p14:creationId xmlns:p14="http://schemas.microsoft.com/office/powerpoint/2010/main" val="1066179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D144EA4-7431-184A-8555-949673FB3F26}"/>
              </a:ext>
            </a:extLst>
          </p:cNvPr>
          <p:cNvSpPr>
            <a:spLocks noGrp="1"/>
          </p:cNvSpPr>
          <p:nvPr>
            <p:ph type="title"/>
          </p:nvPr>
        </p:nvSpPr>
        <p:spPr/>
        <p:txBody>
          <a:bodyPr/>
          <a:lstStyle/>
          <a:p>
            <a:r>
              <a:rPr lang="cs-CZ"/>
              <a:t>Kliknutím lze upravit styl.</a:t>
            </a:r>
            <a:endParaRPr/>
          </a:p>
        </p:txBody>
      </p:sp>
      <p:sp>
        <p:nvSpPr>
          <p:cNvPr id="3" name="Zástupný symbol pro svislý text 2">
            <a:extLst>
              <a:ext uri="{FF2B5EF4-FFF2-40B4-BE49-F238E27FC236}">
                <a16:creationId xmlns:a16="http://schemas.microsoft.com/office/drawing/2014/main" id="{D1B3A9B8-55C3-B64E-BC40-703B4584A6ED}"/>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a:p>
        </p:txBody>
      </p:sp>
      <p:sp>
        <p:nvSpPr>
          <p:cNvPr id="4" name="Zástupný symbol pro datum 3">
            <a:extLst>
              <a:ext uri="{FF2B5EF4-FFF2-40B4-BE49-F238E27FC236}">
                <a16:creationId xmlns:a16="http://schemas.microsoft.com/office/drawing/2014/main" id="{F554B3AE-B1BA-BF4C-AE02-F7CB898455C9}"/>
              </a:ext>
            </a:extLst>
          </p:cNvPr>
          <p:cNvSpPr>
            <a:spLocks noGrp="1"/>
          </p:cNvSpPr>
          <p:nvPr>
            <p:ph type="dt" sz="half" idx="10"/>
          </p:nvPr>
        </p:nvSpPr>
        <p:spPr/>
        <p:txBody>
          <a:bodyPr/>
          <a:lstStyle/>
          <a:p>
            <a:fld id="{3201CC2F-5F31-B74A-950C-82C446B9EECE}" type="datetime1">
              <a:rPr lang="cs-CZ" smtClean="0"/>
              <a:t>30.11.2020</a:t>
            </a:fld>
            <a:endParaRPr lang="cs-CZ"/>
          </a:p>
        </p:txBody>
      </p:sp>
      <p:sp>
        <p:nvSpPr>
          <p:cNvPr id="5" name="Zástupný symbol pro zápatí 4">
            <a:extLst>
              <a:ext uri="{FF2B5EF4-FFF2-40B4-BE49-F238E27FC236}">
                <a16:creationId xmlns:a16="http://schemas.microsoft.com/office/drawing/2014/main" id="{7BE1828A-360C-D248-B30E-A281090D8930}"/>
              </a:ext>
            </a:extLst>
          </p:cNvPr>
          <p:cNvSpPr>
            <a:spLocks noGrp="1"/>
          </p:cNvSpPr>
          <p:nvPr>
            <p:ph type="ftr" sz="quarter" idx="11"/>
          </p:nvPr>
        </p:nvSpPr>
        <p:spPr/>
        <p:txBody>
          <a:bodyPr/>
          <a:lstStyle/>
          <a:p>
            <a:r>
              <a:rPr lang="cs-CZ"/>
              <a:t>strana</a:t>
            </a:r>
          </a:p>
        </p:txBody>
      </p:sp>
      <p:sp>
        <p:nvSpPr>
          <p:cNvPr id="6" name="Zástupný symbol pro číslo snímku 5">
            <a:extLst>
              <a:ext uri="{FF2B5EF4-FFF2-40B4-BE49-F238E27FC236}">
                <a16:creationId xmlns:a16="http://schemas.microsoft.com/office/drawing/2014/main" id="{E37A6711-75B8-4640-8B3C-2776B907E36A}"/>
              </a:ext>
            </a:extLst>
          </p:cNvPr>
          <p:cNvSpPr>
            <a:spLocks noGrp="1"/>
          </p:cNvSpPr>
          <p:nvPr>
            <p:ph type="sldNum" sz="quarter" idx="12"/>
          </p:nvPr>
        </p:nvSpPr>
        <p:spPr/>
        <p:txBody>
          <a:bodyPr/>
          <a:lstStyle/>
          <a:p>
            <a:fld id="{7F3A1C11-3275-2F49-8982-63B8B988770C}" type="slidenum">
              <a:rPr lang="cs-CZ" smtClean="0"/>
              <a:t>‹#›</a:t>
            </a:fld>
            <a:endParaRPr lang="cs-CZ"/>
          </a:p>
        </p:txBody>
      </p:sp>
    </p:spTree>
    <p:extLst>
      <p:ext uri="{BB962C8B-B14F-4D97-AF65-F5344CB8AC3E}">
        <p14:creationId xmlns:p14="http://schemas.microsoft.com/office/powerpoint/2010/main" val="20203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792C604A-EE28-F14F-9E02-BC0FB7ADA31F}"/>
              </a:ext>
            </a:extLst>
          </p:cNvPr>
          <p:cNvSpPr>
            <a:spLocks noGrp="1"/>
          </p:cNvSpPr>
          <p:nvPr>
            <p:ph type="title" orient="vert"/>
          </p:nvPr>
        </p:nvSpPr>
        <p:spPr>
          <a:xfrm>
            <a:off x="8724900" y="365125"/>
            <a:ext cx="2628900" cy="5811838"/>
          </a:xfrm>
        </p:spPr>
        <p:txBody>
          <a:bodyPr vert="eaVert"/>
          <a:lstStyle/>
          <a:p>
            <a:r>
              <a:rPr lang="cs-CZ"/>
              <a:t>Kliknutím lze upravit styl.</a:t>
            </a:r>
            <a:endParaRPr/>
          </a:p>
        </p:txBody>
      </p:sp>
      <p:sp>
        <p:nvSpPr>
          <p:cNvPr id="3" name="Zástupný symbol pro svislý text 2">
            <a:extLst>
              <a:ext uri="{FF2B5EF4-FFF2-40B4-BE49-F238E27FC236}">
                <a16:creationId xmlns:a16="http://schemas.microsoft.com/office/drawing/2014/main" id="{8B2CD1F6-0B68-2243-8D6B-A35A2BE51E5A}"/>
              </a:ext>
            </a:extLst>
          </p:cNvPr>
          <p:cNvSpPr>
            <a:spLocks noGrp="1"/>
          </p:cNvSpPr>
          <p:nvPr>
            <p:ph type="body" orient="vert" idx="1"/>
          </p:nvPr>
        </p:nvSpPr>
        <p:spPr>
          <a:xfrm>
            <a:off x="838200" y="365125"/>
            <a:ext cx="7734300"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a:p>
        </p:txBody>
      </p:sp>
      <p:sp>
        <p:nvSpPr>
          <p:cNvPr id="4" name="Zástupný symbol pro datum 3">
            <a:extLst>
              <a:ext uri="{FF2B5EF4-FFF2-40B4-BE49-F238E27FC236}">
                <a16:creationId xmlns:a16="http://schemas.microsoft.com/office/drawing/2014/main" id="{AAF2DBA5-EFCF-9B43-A1C8-8EE63B6D3CF4}"/>
              </a:ext>
            </a:extLst>
          </p:cNvPr>
          <p:cNvSpPr>
            <a:spLocks noGrp="1"/>
          </p:cNvSpPr>
          <p:nvPr>
            <p:ph type="dt" sz="half" idx="10"/>
          </p:nvPr>
        </p:nvSpPr>
        <p:spPr/>
        <p:txBody>
          <a:bodyPr/>
          <a:lstStyle/>
          <a:p>
            <a:fld id="{337CB78D-239F-7246-B4EB-29D9488993C0}" type="datetime1">
              <a:rPr lang="cs-CZ" smtClean="0"/>
              <a:t>30.11.2020</a:t>
            </a:fld>
            <a:endParaRPr lang="cs-CZ"/>
          </a:p>
        </p:txBody>
      </p:sp>
      <p:sp>
        <p:nvSpPr>
          <p:cNvPr id="5" name="Zástupný symbol pro zápatí 4">
            <a:extLst>
              <a:ext uri="{FF2B5EF4-FFF2-40B4-BE49-F238E27FC236}">
                <a16:creationId xmlns:a16="http://schemas.microsoft.com/office/drawing/2014/main" id="{39D801BD-7000-294F-BCF3-D3644BB4042B}"/>
              </a:ext>
            </a:extLst>
          </p:cNvPr>
          <p:cNvSpPr>
            <a:spLocks noGrp="1"/>
          </p:cNvSpPr>
          <p:nvPr>
            <p:ph type="ftr" sz="quarter" idx="11"/>
          </p:nvPr>
        </p:nvSpPr>
        <p:spPr/>
        <p:txBody>
          <a:bodyPr/>
          <a:lstStyle/>
          <a:p>
            <a:r>
              <a:rPr lang="cs-CZ"/>
              <a:t>strana</a:t>
            </a:r>
          </a:p>
        </p:txBody>
      </p:sp>
      <p:sp>
        <p:nvSpPr>
          <p:cNvPr id="6" name="Zástupný symbol pro číslo snímku 5">
            <a:extLst>
              <a:ext uri="{FF2B5EF4-FFF2-40B4-BE49-F238E27FC236}">
                <a16:creationId xmlns:a16="http://schemas.microsoft.com/office/drawing/2014/main" id="{1D558288-D42F-DC4A-820A-B67302B08562}"/>
              </a:ext>
            </a:extLst>
          </p:cNvPr>
          <p:cNvSpPr>
            <a:spLocks noGrp="1"/>
          </p:cNvSpPr>
          <p:nvPr>
            <p:ph type="sldNum" sz="quarter" idx="12"/>
          </p:nvPr>
        </p:nvSpPr>
        <p:spPr/>
        <p:txBody>
          <a:bodyPr/>
          <a:lstStyle/>
          <a:p>
            <a:fld id="{7F3A1C11-3275-2F49-8982-63B8B988770C}" type="slidenum">
              <a:rPr lang="cs-CZ" smtClean="0"/>
              <a:t>‹#›</a:t>
            </a:fld>
            <a:endParaRPr lang="cs-CZ"/>
          </a:p>
        </p:txBody>
      </p:sp>
    </p:spTree>
    <p:extLst>
      <p:ext uri="{BB962C8B-B14F-4D97-AF65-F5344CB8AC3E}">
        <p14:creationId xmlns:p14="http://schemas.microsoft.com/office/powerpoint/2010/main" val="7018351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mp; subtitle">
    <p:spTree>
      <p:nvGrpSpPr>
        <p:cNvPr id="1" name=""/>
        <p:cNvGrpSpPr/>
        <p:nvPr/>
      </p:nvGrpSpPr>
      <p:grpSpPr>
        <a:xfrm>
          <a:off x="0" y="0"/>
          <a:ext cx="0" cy="0"/>
          <a:chOff x="0" y="0"/>
          <a:chExt cx="0" cy="0"/>
        </a:xfrm>
      </p:grpSpPr>
      <p:sp>
        <p:nvSpPr>
          <p:cNvPr id="10" name="Text Placeholder 8"/>
          <p:cNvSpPr>
            <a:spLocks noGrp="1"/>
          </p:cNvSpPr>
          <p:nvPr>
            <p:ph type="body" sz="quarter" idx="13"/>
          </p:nvPr>
        </p:nvSpPr>
        <p:spPr>
          <a:xfrm>
            <a:off x="501650" y="651600"/>
            <a:ext cx="11188700" cy="757255"/>
          </a:xfrm>
          <a:prstGeom prst="rect">
            <a:avLst/>
          </a:prstGeom>
        </p:spPr>
        <p:txBody>
          <a:bodyPr>
            <a:noAutofit/>
          </a:bodyPr>
          <a:lstStyle>
            <a:lvl1pPr marL="0" indent="0">
              <a:buNone/>
              <a:defRPr sz="2000" b="0">
                <a:solidFill>
                  <a:srgbClr val="575757"/>
                </a:solidFill>
              </a:defRPr>
            </a:lvl1pPr>
          </a:lstStyle>
          <a:p>
            <a:pPr lvl="0"/>
            <a:r>
              <a:rPr lang="en-US" noProof="0"/>
              <a:t>Click to edit Master text styles</a:t>
            </a:r>
          </a:p>
        </p:txBody>
      </p:sp>
      <p:sp>
        <p:nvSpPr>
          <p:cNvPr id="11" name="Title Placeholder 1"/>
          <p:cNvSpPr>
            <a:spLocks noGrp="1"/>
          </p:cNvSpPr>
          <p:nvPr>
            <p:ph type="title"/>
          </p:nvPr>
        </p:nvSpPr>
        <p:spPr>
          <a:xfrm>
            <a:off x="501650" y="317500"/>
            <a:ext cx="11188700" cy="334101"/>
          </a:xfrm>
          <a:prstGeom prst="rect">
            <a:avLst/>
          </a:prstGeom>
        </p:spPr>
        <p:txBody>
          <a:bodyPr rtlCol="0">
            <a:noAutofit/>
          </a:bodyPr>
          <a:lstStyle>
            <a:lvl1pPr>
              <a:defRPr/>
            </a:lvl1pPr>
          </a:lstStyle>
          <a:p>
            <a:r>
              <a:rPr lang="en-US" noProof="0"/>
              <a:t>Click to edit Master title style</a:t>
            </a:r>
            <a:endParaRPr lang="en-US" noProof="0" dirty="0"/>
          </a:p>
        </p:txBody>
      </p:sp>
    </p:spTree>
    <p:extLst>
      <p:ext uri="{BB962C8B-B14F-4D97-AF65-F5344CB8AC3E}">
        <p14:creationId xmlns:p14="http://schemas.microsoft.com/office/powerpoint/2010/main" val="1112399936"/>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Defaul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80639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efault Slide">
    <p:spTree>
      <p:nvGrpSpPr>
        <p:cNvPr id="1" name=""/>
        <p:cNvGrpSpPr/>
        <p:nvPr/>
      </p:nvGrpSpPr>
      <p:grpSpPr>
        <a:xfrm>
          <a:off x="0" y="0"/>
          <a:ext cx="0" cy="0"/>
          <a:chOff x="0" y="0"/>
          <a:chExt cx="0" cy="0"/>
        </a:xfrm>
      </p:grpSpPr>
      <p:sp>
        <p:nvSpPr>
          <p:cNvPr id="5" name="Zástupný text 2">
            <a:extLst>
              <a:ext uri="{FF2B5EF4-FFF2-40B4-BE49-F238E27FC236}">
                <a16:creationId xmlns:a16="http://schemas.microsoft.com/office/drawing/2014/main" id="{CB38A392-24D5-764C-8B12-440BA3BD285E}"/>
              </a:ext>
            </a:extLst>
          </p:cNvPr>
          <p:cNvSpPr>
            <a:spLocks noGrp="1"/>
          </p:cNvSpPr>
          <p:nvPr>
            <p:ph type="body" sz="quarter" idx="12"/>
          </p:nvPr>
        </p:nvSpPr>
        <p:spPr>
          <a:xfrm>
            <a:off x="8122024" y="1136090"/>
            <a:ext cx="3599421" cy="5365750"/>
          </a:xfrm>
        </p:spPr>
        <p:txBody>
          <a:bodyPr/>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6" name="Zástupný text 2">
            <a:extLst>
              <a:ext uri="{FF2B5EF4-FFF2-40B4-BE49-F238E27FC236}">
                <a16:creationId xmlns:a16="http://schemas.microsoft.com/office/drawing/2014/main" id="{79777E79-7A2E-9848-97AD-74744B4DB99D}"/>
              </a:ext>
            </a:extLst>
          </p:cNvPr>
          <p:cNvSpPr>
            <a:spLocks noGrp="1"/>
          </p:cNvSpPr>
          <p:nvPr>
            <p:ph type="body" sz="quarter" idx="13"/>
          </p:nvPr>
        </p:nvSpPr>
        <p:spPr>
          <a:xfrm>
            <a:off x="367554" y="1136090"/>
            <a:ext cx="3599421" cy="5365750"/>
          </a:xfrm>
        </p:spPr>
        <p:txBody>
          <a:bodyPr/>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7" name="Zástupný text 2">
            <a:extLst>
              <a:ext uri="{FF2B5EF4-FFF2-40B4-BE49-F238E27FC236}">
                <a16:creationId xmlns:a16="http://schemas.microsoft.com/office/drawing/2014/main" id="{71DC7123-3AC1-3F43-BBA3-A6A2C18919F0}"/>
              </a:ext>
            </a:extLst>
          </p:cNvPr>
          <p:cNvSpPr>
            <a:spLocks noGrp="1"/>
          </p:cNvSpPr>
          <p:nvPr>
            <p:ph type="body" sz="quarter" idx="14"/>
          </p:nvPr>
        </p:nvSpPr>
        <p:spPr>
          <a:xfrm>
            <a:off x="4244789" y="1136090"/>
            <a:ext cx="3599421" cy="5365750"/>
          </a:xfrm>
        </p:spPr>
        <p:txBody>
          <a:bodyPr/>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11" name="Nadpis 10">
            <a:extLst>
              <a:ext uri="{FF2B5EF4-FFF2-40B4-BE49-F238E27FC236}">
                <a16:creationId xmlns:a16="http://schemas.microsoft.com/office/drawing/2014/main" id="{917C8AE5-ED4F-354B-A04D-9963FAB079DC}"/>
              </a:ext>
            </a:extLst>
          </p:cNvPr>
          <p:cNvSpPr>
            <a:spLocks noGrp="1"/>
          </p:cNvSpPr>
          <p:nvPr>
            <p:ph type="title"/>
          </p:nvPr>
        </p:nvSpPr>
        <p:spPr>
          <a:xfrm>
            <a:off x="722531" y="32084"/>
            <a:ext cx="10515600" cy="1325563"/>
          </a:xfrm>
        </p:spPr>
        <p:txBody>
          <a:bodyPr/>
          <a:lstStyle/>
          <a:p>
            <a:r>
              <a:rPr lang="cs-CZ"/>
              <a:t>Kliknutím lze upravit styl.</a:t>
            </a:r>
          </a:p>
        </p:txBody>
      </p:sp>
    </p:spTree>
    <p:extLst>
      <p:ext uri="{BB962C8B-B14F-4D97-AF65-F5344CB8AC3E}">
        <p14:creationId xmlns:p14="http://schemas.microsoft.com/office/powerpoint/2010/main" val="1391326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58BCB83-885A-6C47-A868-90702AC65B66}"/>
              </a:ext>
            </a:extLst>
          </p:cNvPr>
          <p:cNvSpPr>
            <a:spLocks noGrp="1"/>
          </p:cNvSpPr>
          <p:nvPr>
            <p:ph type="title"/>
          </p:nvPr>
        </p:nvSpPr>
        <p:spPr/>
        <p:txBody>
          <a:bodyPr/>
          <a:lstStyle/>
          <a:p>
            <a:r>
              <a:rPr lang="cs-CZ"/>
              <a:t>Kliknutím lze upravit styl.</a:t>
            </a:r>
            <a:endParaRPr/>
          </a:p>
        </p:txBody>
      </p:sp>
      <p:sp>
        <p:nvSpPr>
          <p:cNvPr id="3" name="Zástupný obsah 2">
            <a:extLst>
              <a:ext uri="{FF2B5EF4-FFF2-40B4-BE49-F238E27FC236}">
                <a16:creationId xmlns:a16="http://schemas.microsoft.com/office/drawing/2014/main" id="{2A227980-6EE3-CA4F-BB12-0CCFFFF6C2AE}"/>
              </a:ext>
            </a:extLst>
          </p:cNvPr>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a:p>
        </p:txBody>
      </p:sp>
      <p:sp>
        <p:nvSpPr>
          <p:cNvPr id="4" name="Zástupný symbol pro datum 3">
            <a:extLst>
              <a:ext uri="{FF2B5EF4-FFF2-40B4-BE49-F238E27FC236}">
                <a16:creationId xmlns:a16="http://schemas.microsoft.com/office/drawing/2014/main" id="{AD9E1CB1-74DF-8A4E-912C-3194B0FEC90C}"/>
              </a:ext>
            </a:extLst>
          </p:cNvPr>
          <p:cNvSpPr>
            <a:spLocks noGrp="1"/>
          </p:cNvSpPr>
          <p:nvPr>
            <p:ph type="dt" sz="half" idx="10"/>
          </p:nvPr>
        </p:nvSpPr>
        <p:spPr/>
        <p:txBody>
          <a:bodyPr/>
          <a:lstStyle/>
          <a:p>
            <a:fld id="{26F377D4-A7CD-C24D-A49F-95768E31D56A}" type="datetime1">
              <a:rPr lang="cs-CZ" smtClean="0"/>
              <a:t>30.11.2020</a:t>
            </a:fld>
            <a:endParaRPr lang="cs-CZ"/>
          </a:p>
        </p:txBody>
      </p:sp>
      <p:sp>
        <p:nvSpPr>
          <p:cNvPr id="5" name="Zástupný symbol pro zápatí 4">
            <a:extLst>
              <a:ext uri="{FF2B5EF4-FFF2-40B4-BE49-F238E27FC236}">
                <a16:creationId xmlns:a16="http://schemas.microsoft.com/office/drawing/2014/main" id="{26B4BD38-5257-9342-8904-3516982EACA2}"/>
              </a:ext>
            </a:extLst>
          </p:cNvPr>
          <p:cNvSpPr>
            <a:spLocks noGrp="1"/>
          </p:cNvSpPr>
          <p:nvPr>
            <p:ph type="ftr" sz="quarter" idx="11"/>
          </p:nvPr>
        </p:nvSpPr>
        <p:spPr/>
        <p:txBody>
          <a:bodyPr/>
          <a:lstStyle/>
          <a:p>
            <a:r>
              <a:rPr lang="cs-CZ"/>
              <a:t>strana</a:t>
            </a:r>
          </a:p>
        </p:txBody>
      </p:sp>
      <p:sp>
        <p:nvSpPr>
          <p:cNvPr id="6" name="Zástupný symbol pro číslo snímku 5">
            <a:extLst>
              <a:ext uri="{FF2B5EF4-FFF2-40B4-BE49-F238E27FC236}">
                <a16:creationId xmlns:a16="http://schemas.microsoft.com/office/drawing/2014/main" id="{11D34512-8AF3-B746-A4A0-7BFD5D16C7DF}"/>
              </a:ext>
            </a:extLst>
          </p:cNvPr>
          <p:cNvSpPr>
            <a:spLocks noGrp="1"/>
          </p:cNvSpPr>
          <p:nvPr>
            <p:ph type="sldNum" sz="quarter" idx="12"/>
          </p:nvPr>
        </p:nvSpPr>
        <p:spPr/>
        <p:txBody>
          <a:bodyPr/>
          <a:lstStyle/>
          <a:p>
            <a:fld id="{7F3A1C11-3275-2F49-8982-63B8B988770C}" type="slidenum">
              <a:rPr lang="cs-CZ" smtClean="0"/>
              <a:t>‹#›</a:t>
            </a:fld>
            <a:endParaRPr lang="cs-CZ"/>
          </a:p>
        </p:txBody>
      </p:sp>
    </p:spTree>
    <p:extLst>
      <p:ext uri="{BB962C8B-B14F-4D97-AF65-F5344CB8AC3E}">
        <p14:creationId xmlns:p14="http://schemas.microsoft.com/office/powerpoint/2010/main" val="791652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C9518DF-126B-4D44-9692-36FB07420650}"/>
              </a:ext>
            </a:extLst>
          </p:cNvPr>
          <p:cNvSpPr>
            <a:spLocks noGrp="1"/>
          </p:cNvSpPr>
          <p:nvPr>
            <p:ph type="title"/>
          </p:nvPr>
        </p:nvSpPr>
        <p:spPr>
          <a:xfrm>
            <a:off x="831850" y="1709738"/>
            <a:ext cx="10515600" cy="2852737"/>
          </a:xfrm>
        </p:spPr>
        <p:txBody>
          <a:bodyPr anchor="b"/>
          <a:lstStyle>
            <a:lvl1pPr>
              <a:defRPr sz="6000"/>
            </a:lvl1pPr>
          </a:lstStyle>
          <a:p>
            <a:r>
              <a:rPr lang="cs-CZ"/>
              <a:t>Kliknutím lze upravit styl.</a:t>
            </a:r>
            <a:endParaRPr/>
          </a:p>
        </p:txBody>
      </p:sp>
      <p:sp>
        <p:nvSpPr>
          <p:cNvPr id="3" name="Zástupný text 2">
            <a:extLst>
              <a:ext uri="{FF2B5EF4-FFF2-40B4-BE49-F238E27FC236}">
                <a16:creationId xmlns:a16="http://schemas.microsoft.com/office/drawing/2014/main" id="{C72F6B1A-6F38-8C45-9004-6116A5B669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a:t>Po kliknutí můžete upravovat styly textu v předloze.</a:t>
            </a:r>
          </a:p>
        </p:txBody>
      </p:sp>
      <p:sp>
        <p:nvSpPr>
          <p:cNvPr id="4" name="Zástupný symbol pro datum 3">
            <a:extLst>
              <a:ext uri="{FF2B5EF4-FFF2-40B4-BE49-F238E27FC236}">
                <a16:creationId xmlns:a16="http://schemas.microsoft.com/office/drawing/2014/main" id="{D1C6734B-EBA1-9245-A6D0-90B4285A859D}"/>
              </a:ext>
            </a:extLst>
          </p:cNvPr>
          <p:cNvSpPr>
            <a:spLocks noGrp="1"/>
          </p:cNvSpPr>
          <p:nvPr>
            <p:ph type="dt" sz="half" idx="10"/>
          </p:nvPr>
        </p:nvSpPr>
        <p:spPr/>
        <p:txBody>
          <a:bodyPr/>
          <a:lstStyle/>
          <a:p>
            <a:fld id="{3E33037C-1D64-6B45-8874-21BC6732F820}" type="datetime1">
              <a:rPr lang="cs-CZ" smtClean="0"/>
              <a:t>30.11.2020</a:t>
            </a:fld>
            <a:endParaRPr lang="cs-CZ"/>
          </a:p>
        </p:txBody>
      </p:sp>
      <p:sp>
        <p:nvSpPr>
          <p:cNvPr id="5" name="Zástupný symbol pro zápatí 4">
            <a:extLst>
              <a:ext uri="{FF2B5EF4-FFF2-40B4-BE49-F238E27FC236}">
                <a16:creationId xmlns:a16="http://schemas.microsoft.com/office/drawing/2014/main" id="{86B1EF5D-C581-AD45-A81E-542170F9650C}"/>
              </a:ext>
            </a:extLst>
          </p:cNvPr>
          <p:cNvSpPr>
            <a:spLocks noGrp="1"/>
          </p:cNvSpPr>
          <p:nvPr>
            <p:ph type="ftr" sz="quarter" idx="11"/>
          </p:nvPr>
        </p:nvSpPr>
        <p:spPr/>
        <p:txBody>
          <a:bodyPr/>
          <a:lstStyle/>
          <a:p>
            <a:r>
              <a:rPr lang="cs-CZ"/>
              <a:t>strana</a:t>
            </a:r>
          </a:p>
        </p:txBody>
      </p:sp>
      <p:sp>
        <p:nvSpPr>
          <p:cNvPr id="6" name="Zástupný symbol pro číslo snímku 5">
            <a:extLst>
              <a:ext uri="{FF2B5EF4-FFF2-40B4-BE49-F238E27FC236}">
                <a16:creationId xmlns:a16="http://schemas.microsoft.com/office/drawing/2014/main" id="{0ECDAF58-0160-054C-9560-63CEB5AFC4F6}"/>
              </a:ext>
            </a:extLst>
          </p:cNvPr>
          <p:cNvSpPr>
            <a:spLocks noGrp="1"/>
          </p:cNvSpPr>
          <p:nvPr>
            <p:ph type="sldNum" sz="quarter" idx="12"/>
          </p:nvPr>
        </p:nvSpPr>
        <p:spPr/>
        <p:txBody>
          <a:bodyPr/>
          <a:lstStyle/>
          <a:p>
            <a:fld id="{7F3A1C11-3275-2F49-8982-63B8B988770C}" type="slidenum">
              <a:rPr lang="cs-CZ" smtClean="0"/>
              <a:t>‹#›</a:t>
            </a:fld>
            <a:endParaRPr lang="cs-CZ"/>
          </a:p>
        </p:txBody>
      </p:sp>
    </p:spTree>
    <p:extLst>
      <p:ext uri="{BB962C8B-B14F-4D97-AF65-F5344CB8AC3E}">
        <p14:creationId xmlns:p14="http://schemas.microsoft.com/office/powerpoint/2010/main" val="3865021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0009CAE-3637-964D-B56C-B4EA48FC4FCA}"/>
              </a:ext>
            </a:extLst>
          </p:cNvPr>
          <p:cNvSpPr>
            <a:spLocks noGrp="1"/>
          </p:cNvSpPr>
          <p:nvPr>
            <p:ph type="title"/>
          </p:nvPr>
        </p:nvSpPr>
        <p:spPr/>
        <p:txBody>
          <a:bodyPr/>
          <a:lstStyle/>
          <a:p>
            <a:r>
              <a:rPr lang="cs-CZ"/>
              <a:t>Kliknutím lze upravit styl.</a:t>
            </a:r>
            <a:endParaRPr/>
          </a:p>
        </p:txBody>
      </p:sp>
      <p:sp>
        <p:nvSpPr>
          <p:cNvPr id="3" name="Zástupný obsah 2">
            <a:extLst>
              <a:ext uri="{FF2B5EF4-FFF2-40B4-BE49-F238E27FC236}">
                <a16:creationId xmlns:a16="http://schemas.microsoft.com/office/drawing/2014/main" id="{74F67786-7E7A-344A-92D2-BF2070B97495}"/>
              </a:ext>
            </a:extLst>
          </p:cNvPr>
          <p:cNvSpPr>
            <a:spLocks noGrp="1"/>
          </p:cNvSpPr>
          <p:nvPr>
            <p:ph sz="half" idx="1"/>
          </p:nvPr>
        </p:nvSpPr>
        <p:spPr>
          <a:xfrm>
            <a:off x="838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a:p>
        </p:txBody>
      </p:sp>
      <p:sp>
        <p:nvSpPr>
          <p:cNvPr id="4" name="Zástupný obsah 3">
            <a:extLst>
              <a:ext uri="{FF2B5EF4-FFF2-40B4-BE49-F238E27FC236}">
                <a16:creationId xmlns:a16="http://schemas.microsoft.com/office/drawing/2014/main" id="{6E7F70ED-E2CE-FE41-8444-BE31D35C1C6A}"/>
              </a:ext>
            </a:extLst>
          </p:cNvPr>
          <p:cNvSpPr>
            <a:spLocks noGrp="1"/>
          </p:cNvSpPr>
          <p:nvPr>
            <p:ph sz="half" idx="2"/>
          </p:nvPr>
        </p:nvSpPr>
        <p:spPr>
          <a:xfrm>
            <a:off x="6172200" y="1825625"/>
            <a:ext cx="5181600" cy="43513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a:p>
        </p:txBody>
      </p:sp>
      <p:sp>
        <p:nvSpPr>
          <p:cNvPr id="5" name="Zástupný symbol pro datum 4">
            <a:extLst>
              <a:ext uri="{FF2B5EF4-FFF2-40B4-BE49-F238E27FC236}">
                <a16:creationId xmlns:a16="http://schemas.microsoft.com/office/drawing/2014/main" id="{89B01395-D0D9-FE4E-854D-0D2F928D8900}"/>
              </a:ext>
            </a:extLst>
          </p:cNvPr>
          <p:cNvSpPr>
            <a:spLocks noGrp="1"/>
          </p:cNvSpPr>
          <p:nvPr>
            <p:ph type="dt" sz="half" idx="10"/>
          </p:nvPr>
        </p:nvSpPr>
        <p:spPr/>
        <p:txBody>
          <a:bodyPr/>
          <a:lstStyle/>
          <a:p>
            <a:fld id="{7C36A620-5436-8B48-A37B-B8AF0EB9D98F}" type="datetime1">
              <a:rPr lang="cs-CZ" smtClean="0"/>
              <a:t>30.11.2020</a:t>
            </a:fld>
            <a:endParaRPr lang="cs-CZ"/>
          </a:p>
        </p:txBody>
      </p:sp>
      <p:sp>
        <p:nvSpPr>
          <p:cNvPr id="6" name="Zástupný symbol pro zápatí 5">
            <a:extLst>
              <a:ext uri="{FF2B5EF4-FFF2-40B4-BE49-F238E27FC236}">
                <a16:creationId xmlns:a16="http://schemas.microsoft.com/office/drawing/2014/main" id="{5935F574-C8B0-1F49-BF38-7A2AF4E492C9}"/>
              </a:ext>
            </a:extLst>
          </p:cNvPr>
          <p:cNvSpPr>
            <a:spLocks noGrp="1"/>
          </p:cNvSpPr>
          <p:nvPr>
            <p:ph type="ftr" sz="quarter" idx="11"/>
          </p:nvPr>
        </p:nvSpPr>
        <p:spPr/>
        <p:txBody>
          <a:bodyPr/>
          <a:lstStyle/>
          <a:p>
            <a:r>
              <a:rPr lang="cs-CZ"/>
              <a:t>strana</a:t>
            </a:r>
          </a:p>
        </p:txBody>
      </p:sp>
      <p:sp>
        <p:nvSpPr>
          <p:cNvPr id="7" name="Zástupný symbol pro číslo snímku 6">
            <a:extLst>
              <a:ext uri="{FF2B5EF4-FFF2-40B4-BE49-F238E27FC236}">
                <a16:creationId xmlns:a16="http://schemas.microsoft.com/office/drawing/2014/main" id="{45CE894C-FDC1-1546-A705-19BBBE93A334}"/>
              </a:ext>
            </a:extLst>
          </p:cNvPr>
          <p:cNvSpPr>
            <a:spLocks noGrp="1"/>
          </p:cNvSpPr>
          <p:nvPr>
            <p:ph type="sldNum" sz="quarter" idx="12"/>
          </p:nvPr>
        </p:nvSpPr>
        <p:spPr/>
        <p:txBody>
          <a:bodyPr/>
          <a:lstStyle/>
          <a:p>
            <a:fld id="{7F3A1C11-3275-2F49-8982-63B8B988770C}" type="slidenum">
              <a:rPr lang="cs-CZ" smtClean="0"/>
              <a:t>‹#›</a:t>
            </a:fld>
            <a:endParaRPr lang="cs-CZ"/>
          </a:p>
        </p:txBody>
      </p:sp>
    </p:spTree>
    <p:extLst>
      <p:ext uri="{BB962C8B-B14F-4D97-AF65-F5344CB8AC3E}">
        <p14:creationId xmlns:p14="http://schemas.microsoft.com/office/powerpoint/2010/main" val="4114149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44010C3-3188-3746-9C3D-782684861DE3}"/>
              </a:ext>
            </a:extLst>
          </p:cNvPr>
          <p:cNvSpPr>
            <a:spLocks noGrp="1"/>
          </p:cNvSpPr>
          <p:nvPr>
            <p:ph type="title"/>
          </p:nvPr>
        </p:nvSpPr>
        <p:spPr>
          <a:xfrm>
            <a:off x="839788" y="365125"/>
            <a:ext cx="10515600" cy="1325563"/>
          </a:xfrm>
        </p:spPr>
        <p:txBody>
          <a:bodyPr/>
          <a:lstStyle/>
          <a:p>
            <a:r>
              <a:rPr lang="cs-CZ"/>
              <a:t>Kliknutím lze upravit styl.</a:t>
            </a:r>
            <a:endParaRPr/>
          </a:p>
        </p:txBody>
      </p:sp>
      <p:sp>
        <p:nvSpPr>
          <p:cNvPr id="3" name="Zástupný text 2">
            <a:extLst>
              <a:ext uri="{FF2B5EF4-FFF2-40B4-BE49-F238E27FC236}">
                <a16:creationId xmlns:a16="http://schemas.microsoft.com/office/drawing/2014/main" id="{E779E138-7B7C-5B48-B172-8F923F10F07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E60246A1-4B08-4649-8ADA-5081B629D6E9}"/>
              </a:ext>
            </a:extLst>
          </p:cNvPr>
          <p:cNvSpPr>
            <a:spLocks noGrp="1"/>
          </p:cNvSpPr>
          <p:nvPr>
            <p:ph sz="half" idx="2"/>
          </p:nvPr>
        </p:nvSpPr>
        <p:spPr>
          <a:xfrm>
            <a:off x="839788" y="2505075"/>
            <a:ext cx="5157787"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a:p>
        </p:txBody>
      </p:sp>
      <p:sp>
        <p:nvSpPr>
          <p:cNvPr id="5" name="Zástupný text 4">
            <a:extLst>
              <a:ext uri="{FF2B5EF4-FFF2-40B4-BE49-F238E27FC236}">
                <a16:creationId xmlns:a16="http://schemas.microsoft.com/office/drawing/2014/main" id="{4830D55A-3467-6D43-81CD-CE5CAB7A33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6" name="Zástupný obsah 5">
            <a:extLst>
              <a:ext uri="{FF2B5EF4-FFF2-40B4-BE49-F238E27FC236}">
                <a16:creationId xmlns:a16="http://schemas.microsoft.com/office/drawing/2014/main" id="{EAF2D17B-51AA-A24C-8683-E6E7610A8C3E}"/>
              </a:ext>
            </a:extLst>
          </p:cNvPr>
          <p:cNvSpPr>
            <a:spLocks noGrp="1"/>
          </p:cNvSpPr>
          <p:nvPr>
            <p:ph sz="quarter" idx="4"/>
          </p:nvPr>
        </p:nvSpPr>
        <p:spPr>
          <a:xfrm>
            <a:off x="6172200" y="2505075"/>
            <a:ext cx="5183188" cy="368458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a:p>
        </p:txBody>
      </p:sp>
      <p:sp>
        <p:nvSpPr>
          <p:cNvPr id="7" name="Zástupný symbol pro datum 6">
            <a:extLst>
              <a:ext uri="{FF2B5EF4-FFF2-40B4-BE49-F238E27FC236}">
                <a16:creationId xmlns:a16="http://schemas.microsoft.com/office/drawing/2014/main" id="{D05FF0BA-03D2-7040-9559-E30DE4070F77}"/>
              </a:ext>
            </a:extLst>
          </p:cNvPr>
          <p:cNvSpPr>
            <a:spLocks noGrp="1"/>
          </p:cNvSpPr>
          <p:nvPr>
            <p:ph type="dt" sz="half" idx="10"/>
          </p:nvPr>
        </p:nvSpPr>
        <p:spPr/>
        <p:txBody>
          <a:bodyPr/>
          <a:lstStyle/>
          <a:p>
            <a:fld id="{89CFFBD8-BC19-6A4F-87AE-4690DB395373}" type="datetime1">
              <a:rPr lang="cs-CZ" smtClean="0"/>
              <a:t>30.11.2020</a:t>
            </a:fld>
            <a:endParaRPr lang="cs-CZ"/>
          </a:p>
        </p:txBody>
      </p:sp>
      <p:sp>
        <p:nvSpPr>
          <p:cNvPr id="8" name="Zástupný symbol pro zápatí 7">
            <a:extLst>
              <a:ext uri="{FF2B5EF4-FFF2-40B4-BE49-F238E27FC236}">
                <a16:creationId xmlns:a16="http://schemas.microsoft.com/office/drawing/2014/main" id="{99C136A5-7B44-DC4F-B18A-2DDEC24E320B}"/>
              </a:ext>
            </a:extLst>
          </p:cNvPr>
          <p:cNvSpPr>
            <a:spLocks noGrp="1"/>
          </p:cNvSpPr>
          <p:nvPr>
            <p:ph type="ftr" sz="quarter" idx="11"/>
          </p:nvPr>
        </p:nvSpPr>
        <p:spPr/>
        <p:txBody>
          <a:bodyPr/>
          <a:lstStyle/>
          <a:p>
            <a:r>
              <a:rPr lang="cs-CZ"/>
              <a:t>strana</a:t>
            </a:r>
          </a:p>
        </p:txBody>
      </p:sp>
      <p:sp>
        <p:nvSpPr>
          <p:cNvPr id="9" name="Zástupný symbol pro číslo snímku 8">
            <a:extLst>
              <a:ext uri="{FF2B5EF4-FFF2-40B4-BE49-F238E27FC236}">
                <a16:creationId xmlns:a16="http://schemas.microsoft.com/office/drawing/2014/main" id="{383CB76C-D04A-E04A-BFF6-340F8AAE6364}"/>
              </a:ext>
            </a:extLst>
          </p:cNvPr>
          <p:cNvSpPr>
            <a:spLocks noGrp="1"/>
          </p:cNvSpPr>
          <p:nvPr>
            <p:ph type="sldNum" sz="quarter" idx="12"/>
          </p:nvPr>
        </p:nvSpPr>
        <p:spPr/>
        <p:txBody>
          <a:bodyPr/>
          <a:lstStyle/>
          <a:p>
            <a:fld id="{7F3A1C11-3275-2F49-8982-63B8B988770C}" type="slidenum">
              <a:rPr lang="cs-CZ" smtClean="0"/>
              <a:t>‹#›</a:t>
            </a:fld>
            <a:endParaRPr lang="cs-CZ"/>
          </a:p>
        </p:txBody>
      </p:sp>
    </p:spTree>
    <p:extLst>
      <p:ext uri="{BB962C8B-B14F-4D97-AF65-F5344CB8AC3E}">
        <p14:creationId xmlns:p14="http://schemas.microsoft.com/office/powerpoint/2010/main" val="3323662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8143AFD-9A83-4E40-80AD-8813545FE455}"/>
              </a:ext>
            </a:extLst>
          </p:cNvPr>
          <p:cNvSpPr>
            <a:spLocks noGrp="1"/>
          </p:cNvSpPr>
          <p:nvPr>
            <p:ph type="title"/>
          </p:nvPr>
        </p:nvSpPr>
        <p:spPr/>
        <p:txBody>
          <a:bodyPr/>
          <a:lstStyle/>
          <a:p>
            <a:r>
              <a:rPr lang="cs-CZ"/>
              <a:t>Kliknutím lze upravit styl.</a:t>
            </a:r>
            <a:endParaRPr/>
          </a:p>
        </p:txBody>
      </p:sp>
      <p:sp>
        <p:nvSpPr>
          <p:cNvPr id="3" name="Zástupný symbol pro datum 2">
            <a:extLst>
              <a:ext uri="{FF2B5EF4-FFF2-40B4-BE49-F238E27FC236}">
                <a16:creationId xmlns:a16="http://schemas.microsoft.com/office/drawing/2014/main" id="{C14006B1-AB5C-F74F-AF37-497300F62597}"/>
              </a:ext>
            </a:extLst>
          </p:cNvPr>
          <p:cNvSpPr>
            <a:spLocks noGrp="1"/>
          </p:cNvSpPr>
          <p:nvPr>
            <p:ph type="dt" sz="half" idx="10"/>
          </p:nvPr>
        </p:nvSpPr>
        <p:spPr/>
        <p:txBody>
          <a:bodyPr/>
          <a:lstStyle/>
          <a:p>
            <a:fld id="{697124D6-28E2-F748-98CB-F6311E5E4738}" type="datetime1">
              <a:rPr lang="cs-CZ" smtClean="0"/>
              <a:t>30.11.2020</a:t>
            </a:fld>
            <a:endParaRPr lang="cs-CZ"/>
          </a:p>
        </p:txBody>
      </p:sp>
      <p:sp>
        <p:nvSpPr>
          <p:cNvPr id="4" name="Zástupný symbol pro zápatí 3">
            <a:extLst>
              <a:ext uri="{FF2B5EF4-FFF2-40B4-BE49-F238E27FC236}">
                <a16:creationId xmlns:a16="http://schemas.microsoft.com/office/drawing/2014/main" id="{AFF5EEB4-D809-5B49-A505-547B7139DFFC}"/>
              </a:ext>
            </a:extLst>
          </p:cNvPr>
          <p:cNvSpPr>
            <a:spLocks noGrp="1"/>
          </p:cNvSpPr>
          <p:nvPr>
            <p:ph type="ftr" sz="quarter" idx="11"/>
          </p:nvPr>
        </p:nvSpPr>
        <p:spPr/>
        <p:txBody>
          <a:bodyPr/>
          <a:lstStyle/>
          <a:p>
            <a:r>
              <a:rPr lang="cs-CZ"/>
              <a:t>strana</a:t>
            </a:r>
          </a:p>
        </p:txBody>
      </p:sp>
      <p:sp>
        <p:nvSpPr>
          <p:cNvPr id="5" name="Zástupný symbol pro číslo snímku 4">
            <a:extLst>
              <a:ext uri="{FF2B5EF4-FFF2-40B4-BE49-F238E27FC236}">
                <a16:creationId xmlns:a16="http://schemas.microsoft.com/office/drawing/2014/main" id="{13BA0486-F5CB-1345-8B18-1CB0A3A5387A}"/>
              </a:ext>
            </a:extLst>
          </p:cNvPr>
          <p:cNvSpPr>
            <a:spLocks noGrp="1"/>
          </p:cNvSpPr>
          <p:nvPr>
            <p:ph type="sldNum" sz="quarter" idx="12"/>
          </p:nvPr>
        </p:nvSpPr>
        <p:spPr/>
        <p:txBody>
          <a:bodyPr/>
          <a:lstStyle/>
          <a:p>
            <a:fld id="{7F3A1C11-3275-2F49-8982-63B8B988770C}" type="slidenum">
              <a:rPr lang="cs-CZ" smtClean="0"/>
              <a:t>‹#›</a:t>
            </a:fld>
            <a:endParaRPr lang="cs-CZ"/>
          </a:p>
        </p:txBody>
      </p:sp>
    </p:spTree>
    <p:extLst>
      <p:ext uri="{BB962C8B-B14F-4D97-AF65-F5344CB8AC3E}">
        <p14:creationId xmlns:p14="http://schemas.microsoft.com/office/powerpoint/2010/main" val="1374759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DC915075-5FBC-8F42-90B2-559999D46317}"/>
              </a:ext>
            </a:extLst>
          </p:cNvPr>
          <p:cNvSpPr>
            <a:spLocks noGrp="1"/>
          </p:cNvSpPr>
          <p:nvPr>
            <p:ph type="dt" sz="half" idx="10"/>
          </p:nvPr>
        </p:nvSpPr>
        <p:spPr/>
        <p:txBody>
          <a:bodyPr/>
          <a:lstStyle/>
          <a:p>
            <a:fld id="{07FA16BE-32E3-1846-9F57-D333179B7DE5}" type="datetime1">
              <a:rPr lang="cs-CZ" smtClean="0"/>
              <a:t>30.11.2020</a:t>
            </a:fld>
            <a:endParaRPr lang="cs-CZ"/>
          </a:p>
        </p:txBody>
      </p:sp>
      <p:sp>
        <p:nvSpPr>
          <p:cNvPr id="3" name="Zástupný symbol pro zápatí 2">
            <a:extLst>
              <a:ext uri="{FF2B5EF4-FFF2-40B4-BE49-F238E27FC236}">
                <a16:creationId xmlns:a16="http://schemas.microsoft.com/office/drawing/2014/main" id="{CA83591C-8143-364D-A201-D47296752E53}"/>
              </a:ext>
            </a:extLst>
          </p:cNvPr>
          <p:cNvSpPr>
            <a:spLocks noGrp="1"/>
          </p:cNvSpPr>
          <p:nvPr>
            <p:ph type="ftr" sz="quarter" idx="11"/>
          </p:nvPr>
        </p:nvSpPr>
        <p:spPr/>
        <p:txBody>
          <a:bodyPr/>
          <a:lstStyle/>
          <a:p>
            <a:r>
              <a:rPr lang="cs-CZ"/>
              <a:t>strana</a:t>
            </a:r>
          </a:p>
        </p:txBody>
      </p:sp>
      <p:sp>
        <p:nvSpPr>
          <p:cNvPr id="4" name="Zástupný symbol pro číslo snímku 3">
            <a:extLst>
              <a:ext uri="{FF2B5EF4-FFF2-40B4-BE49-F238E27FC236}">
                <a16:creationId xmlns:a16="http://schemas.microsoft.com/office/drawing/2014/main" id="{234BB821-45FE-4246-A335-C889E99A3215}"/>
              </a:ext>
            </a:extLst>
          </p:cNvPr>
          <p:cNvSpPr>
            <a:spLocks noGrp="1"/>
          </p:cNvSpPr>
          <p:nvPr>
            <p:ph type="sldNum" sz="quarter" idx="12"/>
          </p:nvPr>
        </p:nvSpPr>
        <p:spPr/>
        <p:txBody>
          <a:bodyPr/>
          <a:lstStyle/>
          <a:p>
            <a:fld id="{7F3A1C11-3275-2F49-8982-63B8B988770C}" type="slidenum">
              <a:rPr lang="cs-CZ" smtClean="0"/>
              <a:t>‹#›</a:t>
            </a:fld>
            <a:endParaRPr lang="cs-CZ"/>
          </a:p>
        </p:txBody>
      </p:sp>
    </p:spTree>
    <p:extLst>
      <p:ext uri="{BB962C8B-B14F-4D97-AF65-F5344CB8AC3E}">
        <p14:creationId xmlns:p14="http://schemas.microsoft.com/office/powerpoint/2010/main" val="1563922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9B9F8F5-A7CC-2D4B-8309-F5AA38559973}"/>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endParaRPr/>
          </a:p>
        </p:txBody>
      </p:sp>
      <p:sp>
        <p:nvSpPr>
          <p:cNvPr id="3" name="Zástupný obsah 2">
            <a:extLst>
              <a:ext uri="{FF2B5EF4-FFF2-40B4-BE49-F238E27FC236}">
                <a16:creationId xmlns:a16="http://schemas.microsoft.com/office/drawing/2014/main" id="{E58A0265-AC6A-CC4D-A6D2-A1D82B1A350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a:p>
        </p:txBody>
      </p:sp>
      <p:sp>
        <p:nvSpPr>
          <p:cNvPr id="4" name="Zástupný text 3">
            <a:extLst>
              <a:ext uri="{FF2B5EF4-FFF2-40B4-BE49-F238E27FC236}">
                <a16:creationId xmlns:a16="http://schemas.microsoft.com/office/drawing/2014/main" id="{21F492FA-D45D-814B-93D6-4AA3E66979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71806621-46CC-B44A-900E-129322568C5B}"/>
              </a:ext>
            </a:extLst>
          </p:cNvPr>
          <p:cNvSpPr>
            <a:spLocks noGrp="1"/>
          </p:cNvSpPr>
          <p:nvPr>
            <p:ph type="dt" sz="half" idx="10"/>
          </p:nvPr>
        </p:nvSpPr>
        <p:spPr/>
        <p:txBody>
          <a:bodyPr/>
          <a:lstStyle/>
          <a:p>
            <a:fld id="{C297A1D9-4F4F-0C42-A68A-A0100D5BB3F1}" type="datetime1">
              <a:rPr lang="cs-CZ" smtClean="0"/>
              <a:t>30.11.2020</a:t>
            </a:fld>
            <a:endParaRPr lang="cs-CZ"/>
          </a:p>
        </p:txBody>
      </p:sp>
      <p:sp>
        <p:nvSpPr>
          <p:cNvPr id="6" name="Zástupný symbol pro zápatí 5">
            <a:extLst>
              <a:ext uri="{FF2B5EF4-FFF2-40B4-BE49-F238E27FC236}">
                <a16:creationId xmlns:a16="http://schemas.microsoft.com/office/drawing/2014/main" id="{C0C3631E-0EE0-7E43-9CBF-500A57F706EC}"/>
              </a:ext>
            </a:extLst>
          </p:cNvPr>
          <p:cNvSpPr>
            <a:spLocks noGrp="1"/>
          </p:cNvSpPr>
          <p:nvPr>
            <p:ph type="ftr" sz="quarter" idx="11"/>
          </p:nvPr>
        </p:nvSpPr>
        <p:spPr/>
        <p:txBody>
          <a:bodyPr/>
          <a:lstStyle/>
          <a:p>
            <a:r>
              <a:rPr lang="cs-CZ"/>
              <a:t>strana</a:t>
            </a:r>
          </a:p>
        </p:txBody>
      </p:sp>
      <p:sp>
        <p:nvSpPr>
          <p:cNvPr id="7" name="Zástupný symbol pro číslo snímku 6">
            <a:extLst>
              <a:ext uri="{FF2B5EF4-FFF2-40B4-BE49-F238E27FC236}">
                <a16:creationId xmlns:a16="http://schemas.microsoft.com/office/drawing/2014/main" id="{56818AB8-4AC0-DD4D-AC3D-5A91CDE3052C}"/>
              </a:ext>
            </a:extLst>
          </p:cNvPr>
          <p:cNvSpPr>
            <a:spLocks noGrp="1"/>
          </p:cNvSpPr>
          <p:nvPr>
            <p:ph type="sldNum" sz="quarter" idx="12"/>
          </p:nvPr>
        </p:nvSpPr>
        <p:spPr/>
        <p:txBody>
          <a:bodyPr/>
          <a:lstStyle/>
          <a:p>
            <a:fld id="{7F3A1C11-3275-2F49-8982-63B8B988770C}" type="slidenum">
              <a:rPr lang="cs-CZ" smtClean="0"/>
              <a:t>‹#›</a:t>
            </a:fld>
            <a:endParaRPr lang="cs-CZ"/>
          </a:p>
        </p:txBody>
      </p:sp>
    </p:spTree>
    <p:extLst>
      <p:ext uri="{BB962C8B-B14F-4D97-AF65-F5344CB8AC3E}">
        <p14:creationId xmlns:p14="http://schemas.microsoft.com/office/powerpoint/2010/main" val="1387130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FF6320A-C52B-CE4B-8643-E99554545A35}"/>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endParaRPr/>
          </a:p>
        </p:txBody>
      </p:sp>
      <p:sp>
        <p:nvSpPr>
          <p:cNvPr id="3" name="Zástupný symbol obrázku 2">
            <a:extLst>
              <a:ext uri="{FF2B5EF4-FFF2-40B4-BE49-F238E27FC236}">
                <a16:creationId xmlns:a16="http://schemas.microsoft.com/office/drawing/2014/main" id="{FE4113A2-5446-3446-A680-E409A178F9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a:p>
        </p:txBody>
      </p:sp>
      <p:sp>
        <p:nvSpPr>
          <p:cNvPr id="4" name="Zástupný text 3">
            <a:extLst>
              <a:ext uri="{FF2B5EF4-FFF2-40B4-BE49-F238E27FC236}">
                <a16:creationId xmlns:a16="http://schemas.microsoft.com/office/drawing/2014/main" id="{65012545-6727-F940-8BF6-07B590F4EB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5" name="Zástupný symbol pro datum 4">
            <a:extLst>
              <a:ext uri="{FF2B5EF4-FFF2-40B4-BE49-F238E27FC236}">
                <a16:creationId xmlns:a16="http://schemas.microsoft.com/office/drawing/2014/main" id="{FF1A3A9E-22B9-994D-B2D2-31EB26DEE26D}"/>
              </a:ext>
            </a:extLst>
          </p:cNvPr>
          <p:cNvSpPr>
            <a:spLocks noGrp="1"/>
          </p:cNvSpPr>
          <p:nvPr>
            <p:ph type="dt" sz="half" idx="10"/>
          </p:nvPr>
        </p:nvSpPr>
        <p:spPr/>
        <p:txBody>
          <a:bodyPr/>
          <a:lstStyle/>
          <a:p>
            <a:fld id="{D55D7AF3-CCBA-994A-AB9D-E9A130D08D77}" type="datetime1">
              <a:rPr lang="cs-CZ" smtClean="0"/>
              <a:t>30.11.2020</a:t>
            </a:fld>
            <a:endParaRPr lang="cs-CZ"/>
          </a:p>
        </p:txBody>
      </p:sp>
      <p:sp>
        <p:nvSpPr>
          <p:cNvPr id="6" name="Zástupný symbol pro zápatí 5">
            <a:extLst>
              <a:ext uri="{FF2B5EF4-FFF2-40B4-BE49-F238E27FC236}">
                <a16:creationId xmlns:a16="http://schemas.microsoft.com/office/drawing/2014/main" id="{972D1A4B-C675-B24A-B87D-771B20DED94E}"/>
              </a:ext>
            </a:extLst>
          </p:cNvPr>
          <p:cNvSpPr>
            <a:spLocks noGrp="1"/>
          </p:cNvSpPr>
          <p:nvPr>
            <p:ph type="ftr" sz="quarter" idx="11"/>
          </p:nvPr>
        </p:nvSpPr>
        <p:spPr/>
        <p:txBody>
          <a:bodyPr/>
          <a:lstStyle/>
          <a:p>
            <a:r>
              <a:rPr lang="cs-CZ"/>
              <a:t>strana</a:t>
            </a:r>
          </a:p>
        </p:txBody>
      </p:sp>
      <p:sp>
        <p:nvSpPr>
          <p:cNvPr id="7" name="Zástupný symbol pro číslo snímku 6">
            <a:extLst>
              <a:ext uri="{FF2B5EF4-FFF2-40B4-BE49-F238E27FC236}">
                <a16:creationId xmlns:a16="http://schemas.microsoft.com/office/drawing/2014/main" id="{5D411D96-8B7A-B04F-8523-C88993076BA0}"/>
              </a:ext>
            </a:extLst>
          </p:cNvPr>
          <p:cNvSpPr>
            <a:spLocks noGrp="1"/>
          </p:cNvSpPr>
          <p:nvPr>
            <p:ph type="sldNum" sz="quarter" idx="12"/>
          </p:nvPr>
        </p:nvSpPr>
        <p:spPr/>
        <p:txBody>
          <a:bodyPr/>
          <a:lstStyle/>
          <a:p>
            <a:fld id="{7F3A1C11-3275-2F49-8982-63B8B988770C}" type="slidenum">
              <a:rPr lang="cs-CZ" smtClean="0"/>
              <a:t>‹#›</a:t>
            </a:fld>
            <a:endParaRPr lang="cs-CZ"/>
          </a:p>
        </p:txBody>
      </p:sp>
    </p:spTree>
    <p:extLst>
      <p:ext uri="{BB962C8B-B14F-4D97-AF65-F5344CB8AC3E}">
        <p14:creationId xmlns:p14="http://schemas.microsoft.com/office/powerpoint/2010/main" val="2342561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9CC11457-E243-7E4F-98E5-2AEFCAFDF3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s-CZ"/>
              <a:t>Kliknutím lze upravit styl.</a:t>
            </a:r>
            <a:endParaRPr/>
          </a:p>
        </p:txBody>
      </p:sp>
      <p:sp>
        <p:nvSpPr>
          <p:cNvPr id="3" name="Zástupný text 2">
            <a:extLst>
              <a:ext uri="{FF2B5EF4-FFF2-40B4-BE49-F238E27FC236}">
                <a16:creationId xmlns:a16="http://schemas.microsoft.com/office/drawing/2014/main" id="{0FC57396-0B50-AD47-AA03-E2482191C24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a:p>
        </p:txBody>
      </p:sp>
      <p:sp>
        <p:nvSpPr>
          <p:cNvPr id="4" name="Zástupný symbol pro datum 3">
            <a:extLst>
              <a:ext uri="{FF2B5EF4-FFF2-40B4-BE49-F238E27FC236}">
                <a16:creationId xmlns:a16="http://schemas.microsoft.com/office/drawing/2014/main" id="{18E2BAFA-5299-8147-A50F-1D0B54DB15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E3597F-7C26-2449-BCA0-BDCB76043B26}" type="datetime1">
              <a:rPr lang="cs-CZ" smtClean="0"/>
              <a:t>30.11.2020</a:t>
            </a:fld>
            <a:endParaRPr/>
          </a:p>
        </p:txBody>
      </p:sp>
      <p:sp>
        <p:nvSpPr>
          <p:cNvPr id="5" name="Zástupný symbol pro zápatí 4">
            <a:extLst>
              <a:ext uri="{FF2B5EF4-FFF2-40B4-BE49-F238E27FC236}">
                <a16:creationId xmlns:a16="http://schemas.microsoft.com/office/drawing/2014/main" id="{9F490059-7D46-864D-8513-9ED42884E6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a:t>strana</a:t>
            </a:r>
            <a:endParaRPr/>
          </a:p>
        </p:txBody>
      </p:sp>
      <p:sp>
        <p:nvSpPr>
          <p:cNvPr id="6" name="Zástupný symbol pro číslo snímku 5">
            <a:extLst>
              <a:ext uri="{FF2B5EF4-FFF2-40B4-BE49-F238E27FC236}">
                <a16:creationId xmlns:a16="http://schemas.microsoft.com/office/drawing/2014/main" id="{0C71989D-40F3-E648-AB27-3E8E539C79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3A1C11-3275-2F49-8982-63B8B988770C}" type="slidenum">
              <a:rPr lang="cs-CZ" smtClean="0"/>
              <a:t>‹#›</a:t>
            </a:fld>
            <a:endParaRPr/>
          </a:p>
        </p:txBody>
      </p:sp>
    </p:spTree>
    <p:extLst>
      <p:ext uri="{BB962C8B-B14F-4D97-AF65-F5344CB8AC3E}">
        <p14:creationId xmlns:p14="http://schemas.microsoft.com/office/powerpoint/2010/main" val="33316517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2.xml"/><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1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 Id="rId4" Type="http://schemas.openxmlformats.org/officeDocument/2006/relationships/image" Target="../media/image2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jpg"/></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2.xml"/><Relationship Id="rId4" Type="http://schemas.openxmlformats.org/officeDocument/2006/relationships/image" Target="../media/image21.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15" name="Title 5">
            <a:extLst>
              <a:ext uri="{FF2B5EF4-FFF2-40B4-BE49-F238E27FC236}">
                <a16:creationId xmlns:a16="http://schemas.microsoft.com/office/drawing/2014/main" id="{2BF84152-322E-814B-AEE0-B126F193A813}"/>
              </a:ext>
            </a:extLst>
          </p:cNvPr>
          <p:cNvSpPr txBox="1">
            <a:spLocks/>
          </p:cNvSpPr>
          <p:nvPr/>
        </p:nvSpPr>
        <p:spPr>
          <a:xfrm>
            <a:off x="2550691" y="2492168"/>
            <a:ext cx="6625512" cy="2072479"/>
          </a:xfrm>
          <a:prstGeom prst="rect">
            <a:avLst/>
          </a:prstGeom>
        </p:spPr>
        <p:txBody>
          <a:bodyPr vert="horz" lIns="91440" tIns="45720" rIns="91440" bIns="45720" rtlCol="0" anchor="ctr">
            <a:noAutofit/>
          </a:bodyPr>
          <a:lstStyle>
            <a:lvl1pPr algn="l" defTabSz="914400" rtl="0" eaLnBrk="1" latinLnBrk="0" hangingPunct="1">
              <a:lnSpc>
                <a:spcPct val="90000"/>
              </a:lnSpc>
              <a:spcBef>
                <a:spcPts val="0"/>
              </a:spcBef>
              <a:buNone/>
              <a:defRPr sz="2800" kern="1200">
                <a:solidFill>
                  <a:schemeClr val="accent1"/>
                </a:solidFill>
                <a:latin typeface="Verdana" panose="020B0604030504040204" pitchFamily="34" charset="0"/>
                <a:ea typeface="Verdana" panose="020B0604030504040204" pitchFamily="34" charset="0"/>
                <a:cs typeface="+mj-cs"/>
              </a:defRPr>
            </a:lvl1pPr>
          </a:lstStyle>
          <a:p>
            <a:pPr>
              <a:lnSpc>
                <a:spcPct val="120000"/>
              </a:lnSpc>
            </a:pPr>
            <a:endParaRPr lang="cs-CZ" sz="2000" b="1" spc="150" dirty="0">
              <a:solidFill>
                <a:schemeClr val="tx1"/>
              </a:solidFill>
            </a:endParaRPr>
          </a:p>
          <a:p>
            <a:pPr>
              <a:lnSpc>
                <a:spcPct val="120000"/>
              </a:lnSpc>
            </a:pPr>
            <a:r>
              <a:rPr lang="cs-CZ" sz="2000" b="1" spc="150" dirty="0">
                <a:solidFill>
                  <a:schemeClr val="tx1"/>
                </a:solidFill>
              </a:rPr>
              <a:t>DOMOV PRO SENIORY</a:t>
            </a:r>
          </a:p>
          <a:p>
            <a:pPr>
              <a:lnSpc>
                <a:spcPct val="120000"/>
              </a:lnSpc>
            </a:pPr>
            <a:r>
              <a:rPr lang="cs-CZ" sz="2000" b="1" spc="150" dirty="0">
                <a:solidFill>
                  <a:schemeClr val="tx1"/>
                </a:solidFill>
              </a:rPr>
              <a:t>Velké Meziříčí</a:t>
            </a:r>
          </a:p>
          <a:p>
            <a:pPr>
              <a:lnSpc>
                <a:spcPct val="120000"/>
              </a:lnSpc>
            </a:pPr>
            <a:endParaRPr lang="cs-CZ" sz="2000" b="1" spc="150" dirty="0">
              <a:solidFill>
                <a:schemeClr val="tx1"/>
              </a:solidFill>
            </a:endParaRPr>
          </a:p>
          <a:p>
            <a:pPr>
              <a:lnSpc>
                <a:spcPct val="120000"/>
              </a:lnSpc>
            </a:pPr>
            <a:r>
              <a:rPr lang="cs-CZ" sz="2000" i="1" spc="150" dirty="0">
                <a:solidFill>
                  <a:schemeClr val="tx1"/>
                </a:solidFill>
              </a:rPr>
              <a:t>příspěvková organizace</a:t>
            </a:r>
            <a:r>
              <a:rPr lang="cs-CZ" sz="2000" b="1" spc="150" dirty="0">
                <a:solidFill>
                  <a:schemeClr val="tx1"/>
                </a:solidFill>
              </a:rPr>
              <a:t/>
            </a:r>
            <a:br>
              <a:rPr lang="cs-CZ" sz="2000" b="1" spc="150" dirty="0">
                <a:solidFill>
                  <a:schemeClr val="tx1"/>
                </a:solidFill>
              </a:rPr>
            </a:br>
            <a:r>
              <a:rPr lang="cs-CZ" sz="2000" b="1" spc="150" dirty="0">
                <a:solidFill>
                  <a:schemeClr val="tx1"/>
                </a:solidFill>
              </a:rPr>
              <a:t/>
            </a:r>
            <a:br>
              <a:rPr lang="cs-CZ" sz="2000" b="1" spc="150" dirty="0">
                <a:solidFill>
                  <a:schemeClr val="tx1"/>
                </a:solidFill>
              </a:rPr>
            </a:br>
            <a:r>
              <a:rPr lang="cs-CZ" sz="2000" b="1" spc="150" dirty="0">
                <a:solidFill>
                  <a:schemeClr val="tx1"/>
                </a:solidFill>
              </a:rPr>
              <a:t>2020-2024</a:t>
            </a:r>
            <a:endParaRPr lang="en-GB" sz="2000" b="1" spc="150" dirty="0">
              <a:solidFill>
                <a:schemeClr val="tx1"/>
              </a:solidFill>
            </a:endParaRPr>
          </a:p>
        </p:txBody>
      </p:sp>
      <p:sp>
        <p:nvSpPr>
          <p:cNvPr id="16" name="TextovéPole 15">
            <a:extLst>
              <a:ext uri="{FF2B5EF4-FFF2-40B4-BE49-F238E27FC236}">
                <a16:creationId xmlns:a16="http://schemas.microsoft.com/office/drawing/2014/main" id="{6C3856D3-7812-644C-8B80-DDD316B7E6FC}"/>
              </a:ext>
            </a:extLst>
          </p:cNvPr>
          <p:cNvSpPr txBox="1"/>
          <p:nvPr/>
        </p:nvSpPr>
        <p:spPr>
          <a:xfrm>
            <a:off x="5944710" y="5524775"/>
            <a:ext cx="5695196" cy="1477328"/>
          </a:xfrm>
          <a:prstGeom prst="rect">
            <a:avLst/>
          </a:prstGeom>
          <a:noFill/>
        </p:spPr>
        <p:txBody>
          <a:bodyPr wrap="square" rtlCol="0">
            <a:spAutoFit/>
          </a:bodyPr>
          <a:lstStyle/>
          <a:p>
            <a:pPr algn="r"/>
            <a:r>
              <a:rPr lang="cs-CZ" sz="1000" dirty="0">
                <a:latin typeface="Verdana" panose="020B0604030504040204" pitchFamily="34" charset="0"/>
                <a:ea typeface="Verdana" panose="020B0604030504040204" pitchFamily="34" charset="0"/>
                <a:cs typeface="Verdana" panose="020B0604030504040204" pitchFamily="34" charset="0"/>
              </a:rPr>
              <a:t>Domov pro seniory Velké Meziříčí,</a:t>
            </a:r>
          </a:p>
          <a:p>
            <a:pPr algn="r"/>
            <a:r>
              <a:rPr lang="cs-CZ" sz="1000" dirty="0">
                <a:latin typeface="Verdana" panose="020B0604030504040204" pitchFamily="34" charset="0"/>
                <a:ea typeface="Verdana" panose="020B0604030504040204" pitchFamily="34" charset="0"/>
                <a:cs typeface="Verdana" panose="020B0604030504040204" pitchFamily="34" charset="0"/>
              </a:rPr>
              <a:t> příspěvková organizace</a:t>
            </a:r>
          </a:p>
          <a:p>
            <a:pPr algn="r"/>
            <a:endParaRPr lang="cs-CZ" sz="1000" dirty="0">
              <a:latin typeface="Verdana" panose="020B0604030504040204" pitchFamily="34" charset="0"/>
              <a:ea typeface="Verdana" panose="020B0604030504040204" pitchFamily="34" charset="0"/>
              <a:cs typeface="Verdana" panose="020B0604030504040204" pitchFamily="34" charset="0"/>
            </a:endParaRPr>
          </a:p>
          <a:p>
            <a:pPr algn="r"/>
            <a:r>
              <a:rPr lang="cs-CZ" sz="1000" dirty="0">
                <a:latin typeface="Verdana" panose="020B0604030504040204" pitchFamily="34" charset="0"/>
                <a:ea typeface="Verdana" panose="020B0604030504040204" pitchFamily="34" charset="0"/>
                <a:cs typeface="Verdana" panose="020B0604030504040204" pitchFamily="34" charset="0"/>
              </a:rPr>
              <a:t>Zdenky Vorlové 2160, 594 01 Velké Meziříčí </a:t>
            </a:r>
          </a:p>
          <a:p>
            <a:pPr algn="r"/>
            <a:r>
              <a:rPr lang="cs-CZ" sz="1000" dirty="0">
                <a:latin typeface="Verdana" panose="020B0604030504040204" pitchFamily="34" charset="0"/>
                <a:ea typeface="Verdana" panose="020B0604030504040204" pitchFamily="34" charset="0"/>
                <a:cs typeface="Verdana" panose="020B0604030504040204" pitchFamily="34" charset="0"/>
              </a:rPr>
              <a:t>IČO: 71184465, DIČ CZ 71184465</a:t>
            </a:r>
          </a:p>
          <a:p>
            <a:pPr algn="r"/>
            <a:endParaRPr lang="cs-CZ" sz="1000" dirty="0">
              <a:latin typeface="Verdana" panose="020B0604030504040204" pitchFamily="34" charset="0"/>
              <a:ea typeface="Verdana" panose="020B0604030504040204" pitchFamily="34" charset="0"/>
              <a:cs typeface="Verdana" panose="020B0604030504040204" pitchFamily="34" charset="0"/>
            </a:endParaRPr>
          </a:p>
          <a:p>
            <a:pPr algn="r"/>
            <a:r>
              <a:rPr lang="cs-CZ" sz="1000" dirty="0">
                <a:latin typeface="Verdana" panose="020B0604030504040204" pitchFamily="34" charset="0"/>
                <a:ea typeface="Verdana" panose="020B0604030504040204" pitchFamily="34" charset="0"/>
                <a:cs typeface="Verdana" panose="020B0604030504040204" pitchFamily="34" charset="0"/>
              </a:rPr>
              <a:t>Datová schránka:  MW2PH56</a:t>
            </a:r>
          </a:p>
          <a:p>
            <a:pPr algn="r"/>
            <a:r>
              <a:rPr lang="cs-CZ" sz="1000" dirty="0">
                <a:latin typeface="Verdana" panose="020B0604030504040204" pitchFamily="34" charset="0"/>
                <a:ea typeface="Verdana" panose="020B0604030504040204" pitchFamily="34" charset="0"/>
                <a:cs typeface="Verdana" panose="020B0604030504040204" pitchFamily="34" charset="0"/>
              </a:rPr>
              <a:t>e-mail: recepce@domovvm.cz</a:t>
            </a:r>
          </a:p>
          <a:p>
            <a:pPr algn="r"/>
            <a:endParaRPr sz="1000" dirty="0">
              <a:latin typeface="Verdana" panose="020B0604030504040204" pitchFamily="34" charset="0"/>
              <a:ea typeface="Verdana" panose="020B0604030504040204" pitchFamily="34" charset="0"/>
              <a:cs typeface="Verdana" panose="020B0604030504040204" pitchFamily="34" charset="0"/>
            </a:endParaRPr>
          </a:p>
        </p:txBody>
      </p:sp>
      <p:sp>
        <p:nvSpPr>
          <p:cNvPr id="2" name="TextovéPole 1">
            <a:extLst>
              <a:ext uri="{FF2B5EF4-FFF2-40B4-BE49-F238E27FC236}">
                <a16:creationId xmlns:a16="http://schemas.microsoft.com/office/drawing/2014/main" id="{D4C210BF-C4FA-6242-A686-814F790597F7}"/>
              </a:ext>
            </a:extLst>
          </p:cNvPr>
          <p:cNvSpPr txBox="1"/>
          <p:nvPr/>
        </p:nvSpPr>
        <p:spPr>
          <a:xfrm>
            <a:off x="844253" y="781911"/>
            <a:ext cx="10507370" cy="1138773"/>
          </a:xfrm>
          <a:prstGeom prst="rect">
            <a:avLst/>
          </a:prstGeom>
          <a:noFill/>
        </p:spPr>
        <p:txBody>
          <a:bodyPr wrap="square" rtlCol="0">
            <a:spAutoFit/>
          </a:bodyPr>
          <a:lstStyle/>
          <a:p>
            <a:r>
              <a:rPr lang="cs-CZ" sz="3200" b="1" spc="150" dirty="0">
                <a:latin typeface="Verdana" panose="020B0604030504040204" pitchFamily="34" charset="0"/>
                <a:ea typeface="Verdana" panose="020B0604030504040204" pitchFamily="34" charset="0"/>
                <a:cs typeface="Verdana" panose="020B0604030504040204" pitchFamily="34" charset="0"/>
              </a:rPr>
              <a:t>STRATEGIE </a:t>
            </a:r>
            <a:r>
              <a:rPr lang="cs-CZ" sz="3200" b="1" spc="150" dirty="0" smtClean="0">
                <a:latin typeface="Verdana" panose="020B0604030504040204" pitchFamily="34" charset="0"/>
                <a:ea typeface="Verdana" panose="020B0604030504040204" pitchFamily="34" charset="0"/>
                <a:cs typeface="Verdana" panose="020B0604030504040204" pitchFamily="34" charset="0"/>
              </a:rPr>
              <a:t>organizace </a:t>
            </a:r>
          </a:p>
          <a:p>
            <a:r>
              <a:rPr lang="cs-CZ" b="1" dirty="0" smtClean="0"/>
              <a:t>Učit </a:t>
            </a:r>
            <a:r>
              <a:rPr lang="cs-CZ" b="1" dirty="0"/>
              <a:t>se společně, růst individuálně, </a:t>
            </a:r>
            <a:r>
              <a:rPr lang="cs-CZ" b="1" dirty="0" smtClean="0"/>
              <a:t>CZ.03.2.63/0.0/0.0/15_007/0007226</a:t>
            </a:r>
            <a:br>
              <a:rPr lang="cs-CZ" b="1" dirty="0" smtClean="0"/>
            </a:br>
            <a:r>
              <a:rPr lang="cs-CZ" b="1" dirty="0" smtClean="0"/>
              <a:t>financován </a:t>
            </a:r>
            <a:r>
              <a:rPr lang="cs-CZ" b="1" dirty="0"/>
              <a:t>z OPZ a státního rozpočtu</a:t>
            </a:r>
            <a:endParaRPr lang="cs-CZ" sz="3200" b="1" spc="150" dirty="0">
              <a:latin typeface="Verdana" panose="020B0604030504040204" pitchFamily="34" charset="0"/>
              <a:ea typeface="Verdana" panose="020B0604030504040204" pitchFamily="34" charset="0"/>
              <a:cs typeface="Verdana" panose="020B0604030504040204" pitchFamily="34" charset="0"/>
            </a:endParaRPr>
          </a:p>
        </p:txBody>
      </p:sp>
      <p:pic>
        <p:nvPicPr>
          <p:cNvPr id="9" name="Obrázek 8">
            <a:extLst>
              <a:ext uri="{FF2B5EF4-FFF2-40B4-BE49-F238E27FC236}">
                <a16:creationId xmlns:a16="http://schemas.microsoft.com/office/drawing/2014/main" id="{E2791C80-8E9F-0643-A773-E84F437B27A6}"/>
              </a:ext>
            </a:extLst>
          </p:cNvPr>
          <p:cNvPicPr>
            <a:picLocks noChangeAspect="1"/>
          </p:cNvPicPr>
          <p:nvPr/>
        </p:nvPicPr>
        <p:blipFill>
          <a:blip r:embed="rId2"/>
          <a:stretch>
            <a:fillRect/>
          </a:stretch>
        </p:blipFill>
        <p:spPr>
          <a:xfrm>
            <a:off x="318056" y="2492168"/>
            <a:ext cx="1908773" cy="2697946"/>
          </a:xfrm>
          <a:prstGeom prst="rect">
            <a:avLst/>
          </a:prstGeom>
        </p:spPr>
      </p:pic>
      <p:pic>
        <p:nvPicPr>
          <p:cNvPr id="17" name="Obrázek 16" descr="Obsah obrázku exteriér, silnice, tráva, budova&#10;&#10;Popis byl vytvořen automaticky">
            <a:extLst>
              <a:ext uri="{FF2B5EF4-FFF2-40B4-BE49-F238E27FC236}">
                <a16:creationId xmlns:a16="http://schemas.microsoft.com/office/drawing/2014/main" id="{85D29671-ACB1-9143-8AAA-68FE0E258EE5}"/>
              </a:ext>
            </a:extLst>
          </p:cNvPr>
          <p:cNvPicPr>
            <a:picLocks noChangeAspect="1"/>
          </p:cNvPicPr>
          <p:nvPr/>
        </p:nvPicPr>
        <p:blipFill>
          <a:blip r:embed="rId3"/>
          <a:stretch>
            <a:fillRect/>
          </a:stretch>
        </p:blipFill>
        <p:spPr>
          <a:xfrm>
            <a:off x="7035801" y="1998945"/>
            <a:ext cx="5156200" cy="3373155"/>
          </a:xfrm>
          <a:prstGeom prst="rect">
            <a:avLst/>
          </a:prstGeom>
        </p:spPr>
      </p:pic>
      <p:sp>
        <p:nvSpPr>
          <p:cNvPr id="18" name="Rámeček 17">
            <a:extLst>
              <a:ext uri="{FF2B5EF4-FFF2-40B4-BE49-F238E27FC236}">
                <a16:creationId xmlns:a16="http://schemas.microsoft.com/office/drawing/2014/main" id="{B46AEBA3-1978-8343-9420-928DB9615379}"/>
              </a:ext>
            </a:extLst>
          </p:cNvPr>
          <p:cNvSpPr/>
          <p:nvPr/>
        </p:nvSpPr>
        <p:spPr>
          <a:xfrm>
            <a:off x="0" y="1998945"/>
            <a:ext cx="12192000" cy="3373155"/>
          </a:xfrm>
          <a:prstGeom prst="frame">
            <a:avLst>
              <a:gd name="adj1" fmla="val 15141"/>
            </a:avLst>
          </a:prstGeom>
          <a:solidFill>
            <a:srgbClr val="88B04B">
              <a:alpha val="7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tx1"/>
              </a:solidFill>
            </a:endParaRPr>
          </a:p>
        </p:txBody>
      </p:sp>
      <p:pic>
        <p:nvPicPr>
          <p:cNvPr id="3" name="Obrázek 2"/>
          <p:cNvPicPr>
            <a:picLocks noChangeAspect="1"/>
          </p:cNvPicPr>
          <p:nvPr/>
        </p:nvPicPr>
        <p:blipFill>
          <a:blip r:embed="rId4">
            <a:duotone>
              <a:prstClr val="black"/>
              <a:schemeClr val="accent3">
                <a:tint val="45000"/>
                <a:satMod val="400000"/>
              </a:schemeClr>
            </a:duotone>
            <a:extLst>
              <a:ext uri="{BEBA8EAE-BF5A-486C-A8C5-ECC9F3942E4B}">
                <a14:imgProps xmlns:a14="http://schemas.microsoft.com/office/drawing/2010/main">
                  <a14:imgLayer r:embed="rId5">
                    <a14:imgEffect>
                      <a14:colorTemperature colorTemp="11200"/>
                    </a14:imgEffect>
                    <a14:imgEffect>
                      <a14:saturation sat="0"/>
                    </a14:imgEffect>
                  </a14:imgLayer>
                </a14:imgProps>
              </a:ext>
            </a:extLst>
          </a:blip>
          <a:stretch>
            <a:fillRect/>
          </a:stretch>
        </p:blipFill>
        <p:spPr>
          <a:xfrm>
            <a:off x="507834" y="6144750"/>
            <a:ext cx="4085714" cy="561905"/>
          </a:xfrm>
          <a:prstGeom prst="rect">
            <a:avLst/>
          </a:prstGeom>
        </p:spPr>
      </p:pic>
    </p:spTree>
    <p:extLst>
      <p:ext uri="{BB962C8B-B14F-4D97-AF65-F5344CB8AC3E}">
        <p14:creationId xmlns:p14="http://schemas.microsoft.com/office/powerpoint/2010/main" val="278049710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1">
            <a:extLst>
              <a:ext uri="{FF2B5EF4-FFF2-40B4-BE49-F238E27FC236}">
                <a16:creationId xmlns:a16="http://schemas.microsoft.com/office/drawing/2014/main" id="{55118F43-0E42-A14F-87CB-F062B18F4F30}"/>
              </a:ext>
            </a:extLst>
          </p:cNvPr>
          <p:cNvSpPr>
            <a:spLocks noGrp="1"/>
          </p:cNvSpPr>
          <p:nvPr>
            <p:ph type="title"/>
          </p:nvPr>
        </p:nvSpPr>
        <p:spPr>
          <a:xfrm>
            <a:off x="852488" y="0"/>
            <a:ext cx="9601200" cy="1325563"/>
          </a:xfrm>
        </p:spPr>
        <p:txBody>
          <a:bodyPr>
            <a:normAutofit/>
          </a:bodyPr>
          <a:lstStyle/>
          <a:p>
            <a:r>
              <a:rPr lang="cs-CZ" sz="2600" b="1" dirty="0">
                <a:latin typeface="Verdana" panose="020B0604030504040204" pitchFamily="34" charset="0"/>
                <a:ea typeface="Verdana" panose="020B0604030504040204" pitchFamily="34" charset="0"/>
                <a:cs typeface="Verdana" panose="020B0604030504040204" pitchFamily="34" charset="0"/>
              </a:rPr>
              <a:t>C3: Spokojený klient– PRIORITY (1/2)</a:t>
            </a:r>
          </a:p>
        </p:txBody>
      </p:sp>
      <p:graphicFrame>
        <p:nvGraphicFramePr>
          <p:cNvPr id="33" name="Content Placeholder 11">
            <a:extLst>
              <a:ext uri="{FF2B5EF4-FFF2-40B4-BE49-F238E27FC236}">
                <a16:creationId xmlns:a16="http://schemas.microsoft.com/office/drawing/2014/main" id="{BE22A0A9-29AD-C34B-A46E-6AE81115CAEE}"/>
              </a:ext>
            </a:extLst>
          </p:cNvPr>
          <p:cNvGraphicFramePr>
            <a:graphicFrameLocks/>
          </p:cNvGraphicFramePr>
          <p:nvPr>
            <p:extLst>
              <p:ext uri="{D42A27DB-BD31-4B8C-83A1-F6EECF244321}">
                <p14:modId xmlns:p14="http://schemas.microsoft.com/office/powerpoint/2010/main" val="3919322510"/>
              </p:ext>
            </p:extLst>
          </p:nvPr>
        </p:nvGraphicFramePr>
        <p:xfrm>
          <a:off x="921858" y="1827289"/>
          <a:ext cx="10348285" cy="4853211"/>
        </p:xfrm>
        <a:graphic>
          <a:graphicData uri="http://schemas.openxmlformats.org/drawingml/2006/table">
            <a:tbl>
              <a:tblPr bandRow="1">
                <a:tableStyleId>{5C22544A-7EE6-4342-B048-85BDC9FD1C3A}</a:tableStyleId>
              </a:tblPr>
              <a:tblGrid>
                <a:gridCol w="3222803">
                  <a:extLst>
                    <a:ext uri="{9D8B030D-6E8A-4147-A177-3AD203B41FA5}">
                      <a16:colId xmlns:a16="http://schemas.microsoft.com/office/drawing/2014/main" val="20000"/>
                    </a:ext>
                  </a:extLst>
                </a:gridCol>
                <a:gridCol w="339938">
                  <a:extLst>
                    <a:ext uri="{9D8B030D-6E8A-4147-A177-3AD203B41FA5}">
                      <a16:colId xmlns:a16="http://schemas.microsoft.com/office/drawing/2014/main" val="20001"/>
                    </a:ext>
                  </a:extLst>
                </a:gridCol>
                <a:gridCol w="3222803">
                  <a:extLst>
                    <a:ext uri="{9D8B030D-6E8A-4147-A177-3AD203B41FA5}">
                      <a16:colId xmlns:a16="http://schemas.microsoft.com/office/drawing/2014/main" val="20002"/>
                    </a:ext>
                  </a:extLst>
                </a:gridCol>
                <a:gridCol w="339938">
                  <a:extLst>
                    <a:ext uri="{9D8B030D-6E8A-4147-A177-3AD203B41FA5}">
                      <a16:colId xmlns:a16="http://schemas.microsoft.com/office/drawing/2014/main" val="20003"/>
                    </a:ext>
                  </a:extLst>
                </a:gridCol>
                <a:gridCol w="3222803">
                  <a:extLst>
                    <a:ext uri="{9D8B030D-6E8A-4147-A177-3AD203B41FA5}">
                      <a16:colId xmlns:a16="http://schemas.microsoft.com/office/drawing/2014/main" val="20004"/>
                    </a:ext>
                  </a:extLst>
                </a:gridCol>
              </a:tblGrid>
              <a:tr h="342171">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P1: Vysoký standard péče</a:t>
                      </a:r>
                    </a:p>
                  </a:txBody>
                  <a:tcPr anchor="ctr">
                    <a:lnB w="57150" cap="flat" cmpd="sng" algn="ctr">
                      <a:solidFill>
                        <a:srgbClr val="88B04B"/>
                      </a:solidFill>
                      <a:prstDash val="solid"/>
                      <a:round/>
                      <a:headEnd type="none" w="med" len="med"/>
                      <a:tailEnd type="none" w="med" len="med"/>
                    </a:lnB>
                    <a:solidFill>
                      <a:schemeClr val="bg1"/>
                    </a:solidFill>
                  </a:tcPr>
                </a:tc>
                <a:tc rowSpan="2">
                  <a:txBody>
                    <a:bodyPr/>
                    <a:lstStyle/>
                    <a:p>
                      <a:pPr algn="ct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P2: Domácí prostředí</a:t>
                      </a:r>
                    </a:p>
                  </a:txBody>
                  <a:tcPr anchor="ctr">
                    <a:lnB w="57150" cap="flat" cmpd="sng" algn="ctr">
                      <a:solidFill>
                        <a:srgbClr val="88B04B"/>
                      </a:solidFill>
                      <a:prstDash val="solid"/>
                      <a:round/>
                      <a:headEnd type="none" w="med" len="med"/>
                      <a:tailEnd type="none" w="med" len="med"/>
                    </a:lnB>
                    <a:solidFill>
                      <a:schemeClr val="bg1"/>
                    </a:solidFill>
                  </a:tcPr>
                </a:tc>
                <a:tc rowSpan="2">
                  <a:txBody>
                    <a:bodyPr/>
                    <a:lstStyle/>
                    <a:p>
                      <a:pPr algn="ct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P3: Společenský život</a:t>
                      </a:r>
                    </a:p>
                  </a:txBody>
                  <a:tcPr anchor="ctr">
                    <a:lnB w="57150" cap="flat" cmpd="sng" algn="ctr">
                      <a:solidFill>
                        <a:srgbClr val="88B04B"/>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881941">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i="0" dirty="0">
                          <a:latin typeface="Verdana" panose="020B0604030504040204" pitchFamily="34" charset="0"/>
                          <a:ea typeface="Verdana" panose="020B0604030504040204" pitchFamily="34" charset="0"/>
                          <a:cs typeface="Verdana" panose="020B0604030504040204" pitchFamily="34" charset="0"/>
                        </a:rPr>
                        <a:t>Základním pilířem naší péče vždy bude dodržování vysokého standardu práce, potvrzeného certifikací. </a:t>
                      </a: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57150" cap="flat" cmpd="sng" algn="ctr">
                      <a:solidFill>
                        <a:srgbClr val="88B04B"/>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cs-CZ" sz="1000" i="0" dirty="0">
                          <a:latin typeface="Verdana" panose="020B0604030504040204" pitchFamily="34" charset="0"/>
                          <a:ea typeface="Verdana" panose="020B0604030504040204" pitchFamily="34" charset="0"/>
                          <a:cs typeface="Verdana" panose="020B0604030504040204" pitchFamily="34" charset="0"/>
                        </a:rPr>
                        <a:t>Když už nemůže žít náš klient skutečně doma, vytváříme mu domácí prostředí v domově.</a:t>
                      </a:r>
                      <a:endParaRPr lang="cs-CZ" sz="1000" b="0" i="0" u="none" noProof="0" dirty="0">
                        <a:latin typeface="Verdana" panose="020B0604030504040204" pitchFamily="34" charset="0"/>
                        <a:ea typeface="Verdana" panose="020B0604030504040204" pitchFamily="34" charset="0"/>
                        <a:cs typeface="Verdana" panose="020B0604030504040204" pitchFamily="34" charset="0"/>
                      </a:endParaRPr>
                    </a:p>
                    <a:p>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57150" cap="flat" cmpd="sng" algn="ctr">
                      <a:solidFill>
                        <a:srgbClr val="88B04B"/>
                      </a:solidFill>
                      <a:prstDash val="solid"/>
                      <a:round/>
                      <a:headEnd type="none" w="med" len="med"/>
                      <a:tailEnd type="none" w="med" len="med"/>
                    </a:lnT>
                    <a:solidFill>
                      <a:schemeClr val="bg1"/>
                    </a:solidFill>
                  </a:tcPr>
                </a:tc>
                <a:tc vMerge="1">
                  <a:txBody>
                    <a:bodyPr/>
                    <a:lstStyle/>
                    <a:p>
                      <a:endParaRPr lang="nl-NL" sz="1000"/>
                    </a:p>
                  </a:txBody>
                  <a:tcPr>
                    <a:lnT w="28575" cap="flat" cmpd="sng" algn="ctr">
                      <a:solidFill>
                        <a:schemeClr val="accent1"/>
                      </a:solidFill>
                      <a:prstDash val="solid"/>
                      <a:round/>
                      <a:headEnd type="none" w="med" len="med"/>
                      <a:tailEnd type="none" w="med" len="med"/>
                    </a:lnT>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i="0" dirty="0">
                          <a:latin typeface="Verdana" panose="020B0604030504040204" pitchFamily="34" charset="0"/>
                          <a:ea typeface="Verdana" panose="020B0604030504040204" pitchFamily="34" charset="0"/>
                          <a:cs typeface="Verdana" panose="020B0604030504040204" pitchFamily="34" charset="0"/>
                        </a:rPr>
                        <a:t>V průběhu roku pořádáme řadu akcí, kulturních, společenských i vzdělávacích. Kdo chce, může být stále aktivní. </a:t>
                      </a: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57150" cap="flat" cmpd="sng" algn="ctr">
                      <a:solidFill>
                        <a:srgbClr val="88B04B"/>
                      </a:solidFill>
                      <a:prstDash val="solid"/>
                      <a:round/>
                      <a:headEnd type="none" w="med" len="med"/>
                      <a:tailEnd type="none" w="med" len="med"/>
                    </a:lnT>
                    <a:solidFill>
                      <a:schemeClr val="bg1"/>
                    </a:solidFill>
                  </a:tcPr>
                </a:tc>
                <a:extLst>
                  <a:ext uri="{0D108BD9-81ED-4DB2-BD59-A6C34878D82A}">
                    <a16:rowId xmlns:a16="http://schemas.microsoft.com/office/drawing/2014/main" val="10001"/>
                  </a:ext>
                </a:extLst>
              </a:tr>
              <a:tr h="342171">
                <a:tc>
                  <a:txBody>
                    <a:bodyPr/>
                    <a:lstStyle/>
                    <a:p>
                      <a:pPr marL="0" algn="ctr" defTabSz="1219170" rtl="0" eaLnBrk="1" latinLnBrk="0" hangingPunct="1"/>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algn="l" defTabSz="1219170" rtl="0" eaLnBrk="1" latinLnBrk="0" hangingPunct="1"/>
                      <a:r>
                        <a:rPr lang="cs-CZ" sz="1000" b="1" i="1" u="none" noProof="0" dirty="0">
                          <a:latin typeface="Verdana" panose="020B0604030504040204" pitchFamily="34" charset="0"/>
                          <a:ea typeface="Verdana" panose="020B0604030504040204" pitchFamily="34" charset="0"/>
                          <a:cs typeface="Verdana" panose="020B0604030504040204" pitchFamily="34" charset="0"/>
                        </a:rPr>
                        <a:t>Opatření</a:t>
                      </a:r>
                      <a:endParaRPr lang="cs-CZ" sz="1000" b="1"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lnB w="12700" cap="flat" cmpd="sng" algn="ctr">
                      <a:solidFill>
                        <a:srgbClr val="7030A0"/>
                      </a:solidFill>
                      <a:prstDash val="solid"/>
                      <a:round/>
                      <a:headEnd type="none" w="med" len="med"/>
                      <a:tailEnd type="none" w="med" len="med"/>
                    </a:lnB>
                    <a:solidFill>
                      <a:schemeClr val="bg1"/>
                    </a:solidFill>
                  </a:tcPr>
                </a:tc>
                <a:tc rowSpan="2">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l" defTabSz="1219170" rtl="0" eaLnBrk="1" latinLnBrk="0" hangingPunct="1"/>
                      <a:r>
                        <a:rPr lang="cs-CZ" sz="1000" b="1"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rPr>
                        <a:t>Opatření</a:t>
                      </a:r>
                    </a:p>
                  </a:txBody>
                  <a:tcPr anchor="ctr">
                    <a:lnB w="12700" cap="flat" cmpd="sng" algn="ctr">
                      <a:solidFill>
                        <a:srgbClr val="7030A0"/>
                      </a:solidFill>
                      <a:prstDash val="solid"/>
                      <a:round/>
                      <a:headEnd type="none" w="med" len="med"/>
                      <a:tailEnd type="none" w="med" len="med"/>
                    </a:lnB>
                    <a:solidFill>
                      <a:schemeClr val="bg1"/>
                    </a:solidFill>
                  </a:tcPr>
                </a:tc>
                <a:tc rowSpan="2">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algn="l"/>
                      <a:r>
                        <a:rPr lang="cs-CZ" sz="1000" b="1" i="1" u="none" noProof="0" dirty="0">
                          <a:latin typeface="Verdana" panose="020B0604030504040204" pitchFamily="34" charset="0"/>
                          <a:ea typeface="Verdana" panose="020B0604030504040204" pitchFamily="34" charset="0"/>
                          <a:cs typeface="Verdana" panose="020B0604030504040204" pitchFamily="34" charset="0"/>
                        </a:rPr>
                        <a:t>Opatření</a:t>
                      </a:r>
                    </a:p>
                  </a:txBody>
                  <a:tcPr anchor="ctr">
                    <a:lnB w="12700" cap="flat" cmpd="sng" algn="ctr">
                      <a:solidFill>
                        <a:srgbClr val="7030A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81941">
                <a:tc>
                  <a:txBody>
                    <a:bodyPr/>
                    <a:lstStyle/>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O3.1.1: Kvalita </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Vysokou úroveň služeb potvrzujeme (dosahujeme) certifikací kvality.</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O3.1.2: Individuální přístup</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Záleží nám i na maličkostech.</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O3.1.3: Lékařské péče</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Bez spolupráce lékařů se neobejdeme. </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rgbClr val="7030A0"/>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O3.2.1: Bezpečí</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Vytváříme bezpečné prostředí. </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O3.2.2: Pohodlí</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Bez pohodlí není žádný domov.</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O3.2.3: Pozitivní duch</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Snažíme se šířit dobrou náladu a přátelskou atmosféru.</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rgbClr val="7030A0"/>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O3.3.1: Pestrá nabídka</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Klienti se u nás nenudí (u nás to žije).</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O3.3.2: Komunitní život</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V domove nikdo není sám.</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03.3.3: Zázemí </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Využíváme prostor pro společné vyžití a setkávání.</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endParaRPr lang="cs-CZ" sz="1800" b="1" kern="1200" dirty="0">
                        <a:solidFill>
                          <a:schemeClr val="dk1"/>
                        </a:solidFill>
                        <a:effectLst/>
                        <a:latin typeface="+mn-lt"/>
                        <a:ea typeface="+mn-ea"/>
                        <a:cs typeface="+mn-cs"/>
                      </a:endParaRPr>
                    </a:p>
                  </a:txBody>
                  <a:tcPr>
                    <a:lnT w="12700" cap="flat" cmpd="sng" algn="ctr">
                      <a:solidFill>
                        <a:srgbClr val="7030A0"/>
                      </a:solidFill>
                      <a:prstDash val="solid"/>
                      <a:round/>
                      <a:headEnd type="none" w="med" len="med"/>
                      <a:tailEnd type="none" w="med" len="med"/>
                    </a:lnT>
                    <a:solidFill>
                      <a:schemeClr val="bg1"/>
                    </a:solidFill>
                  </a:tcPr>
                </a:tc>
                <a:extLst>
                  <a:ext uri="{0D108BD9-81ED-4DB2-BD59-A6C34878D82A}">
                    <a16:rowId xmlns:a16="http://schemas.microsoft.com/office/drawing/2014/main" val="10003"/>
                  </a:ext>
                </a:extLst>
              </a:tr>
            </a:tbl>
          </a:graphicData>
        </a:graphic>
      </p:graphicFrame>
      <p:sp>
        <p:nvSpPr>
          <p:cNvPr id="16" name="Šestiúhelník 15">
            <a:extLst>
              <a:ext uri="{FF2B5EF4-FFF2-40B4-BE49-F238E27FC236}">
                <a16:creationId xmlns:a16="http://schemas.microsoft.com/office/drawing/2014/main" id="{EC3B25F4-7CE4-834D-91B6-421E9628801C}"/>
              </a:ext>
            </a:extLst>
          </p:cNvPr>
          <p:cNvSpPr/>
          <p:nvPr/>
        </p:nvSpPr>
        <p:spPr>
          <a:xfrm rot="5400000">
            <a:off x="11734801" y="864020"/>
            <a:ext cx="914397" cy="923085"/>
          </a:xfrm>
          <a:prstGeom prst="hexagon">
            <a:avLst/>
          </a:prstGeom>
          <a:solidFill>
            <a:srgbClr val="88B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bdélník 17">
            <a:extLst>
              <a:ext uri="{FF2B5EF4-FFF2-40B4-BE49-F238E27FC236}">
                <a16:creationId xmlns:a16="http://schemas.microsoft.com/office/drawing/2014/main" id="{1D86D3B8-0FD9-C94A-B2E9-B323C79DB817}"/>
              </a:ext>
            </a:extLst>
          </p:cNvPr>
          <p:cNvSpPr/>
          <p:nvPr/>
        </p:nvSpPr>
        <p:spPr>
          <a:xfrm rot="16200000">
            <a:off x="-3167088" y="3106666"/>
            <a:ext cx="6801899" cy="253531"/>
          </a:xfrm>
          <a:prstGeom prst="rect">
            <a:avLst/>
          </a:prstGeom>
        </p:spPr>
        <p:txBody>
          <a:bodyPr wrap="square">
            <a:spAutoFit/>
          </a:bodyPr>
          <a:lstStyle/>
          <a:p>
            <a:pPr>
              <a:lnSpc>
                <a:spcPct val="110000"/>
              </a:lnSpc>
              <a:spcBef>
                <a:spcPts val="400"/>
              </a:spcBef>
            </a:pPr>
            <a:r>
              <a:rPr lang="cs-CZ" sz="1050" dirty="0">
                <a:latin typeface="Verdana" panose="020B0604030504040204" pitchFamily="34" charset="0"/>
                <a:ea typeface="Verdana" panose="020B0604030504040204" pitchFamily="34" charset="0"/>
                <a:cs typeface="Verdana" panose="020B0604030504040204" pitchFamily="34" charset="0"/>
              </a:rPr>
              <a:t>poslání / vize / strategické cíle / </a:t>
            </a:r>
            <a:r>
              <a:rPr lang="cs-CZ" sz="1050" b="1" dirty="0">
                <a:solidFill>
                  <a:srgbClr val="88B04B"/>
                </a:solidFill>
                <a:latin typeface="Verdana" panose="020B0604030504040204" pitchFamily="34" charset="0"/>
                <a:ea typeface="Verdana" panose="020B0604030504040204" pitchFamily="34" charset="0"/>
                <a:cs typeface="Verdana" panose="020B0604030504040204" pitchFamily="34" charset="0"/>
              </a:rPr>
              <a:t>priority</a:t>
            </a:r>
            <a:r>
              <a:rPr lang="cs-CZ" sz="1050" b="1" dirty="0">
                <a:solidFill>
                  <a:srgbClr val="53B0AE"/>
                </a:solidFill>
                <a:latin typeface="Verdana" panose="020B0604030504040204" pitchFamily="34" charset="0"/>
                <a:ea typeface="Verdana" panose="020B0604030504040204" pitchFamily="34" charset="0"/>
                <a:cs typeface="Verdana" panose="020B0604030504040204" pitchFamily="34" charset="0"/>
              </a:rPr>
              <a:t> </a:t>
            </a:r>
            <a:r>
              <a:rPr lang="cs-CZ" sz="1050" b="1" dirty="0">
                <a:solidFill>
                  <a:srgbClr val="88B04B"/>
                </a:solidFill>
                <a:latin typeface="Verdana" panose="020B0604030504040204" pitchFamily="34" charset="0"/>
                <a:ea typeface="Verdana" panose="020B0604030504040204" pitchFamily="34" charset="0"/>
                <a:cs typeface="Verdana" panose="020B0604030504040204" pitchFamily="34" charset="0"/>
              </a:rPr>
              <a:t>/</a:t>
            </a:r>
            <a:r>
              <a:rPr lang="cs-CZ" sz="1050" b="1" dirty="0">
                <a:solidFill>
                  <a:srgbClr val="53B0AE"/>
                </a:solidFill>
                <a:latin typeface="Verdana" panose="020B0604030504040204" pitchFamily="34" charset="0"/>
                <a:ea typeface="Verdana" panose="020B0604030504040204" pitchFamily="34" charset="0"/>
                <a:cs typeface="Verdana" panose="020B0604030504040204" pitchFamily="34" charset="0"/>
              </a:rPr>
              <a:t> </a:t>
            </a:r>
            <a:r>
              <a:rPr lang="cs-CZ" sz="1050" b="1" dirty="0">
                <a:solidFill>
                  <a:srgbClr val="7030A0"/>
                </a:solidFill>
                <a:latin typeface="Verdana" panose="020B0604030504040204" pitchFamily="34" charset="0"/>
                <a:ea typeface="Verdana" panose="020B0604030504040204" pitchFamily="34" charset="0"/>
                <a:cs typeface="Verdana" panose="020B0604030504040204" pitchFamily="34" charset="0"/>
              </a:rPr>
              <a:t>opatření</a:t>
            </a:r>
            <a:r>
              <a:rPr lang="cs-CZ" sz="1050" b="1" dirty="0">
                <a:solidFill>
                  <a:srgbClr val="53B0AE"/>
                </a:solidFill>
                <a:latin typeface="Verdana" panose="020B0604030504040204" pitchFamily="34" charset="0"/>
                <a:ea typeface="Verdana" panose="020B0604030504040204" pitchFamily="34" charset="0"/>
                <a:cs typeface="Verdana" panose="020B0604030504040204" pitchFamily="34" charset="0"/>
              </a:rPr>
              <a:t> </a:t>
            </a:r>
            <a:r>
              <a:rPr lang="cs-CZ" sz="1050" dirty="0">
                <a:latin typeface="Verdana" panose="020B0604030504040204" pitchFamily="34" charset="0"/>
                <a:ea typeface="Verdana" panose="020B0604030504040204" pitchFamily="34" charset="0"/>
                <a:cs typeface="Verdana" panose="020B0604030504040204" pitchFamily="34" charset="0"/>
              </a:rPr>
              <a:t>/ implementace / akční plán / kontrola</a:t>
            </a:r>
          </a:p>
        </p:txBody>
      </p:sp>
      <p:pic>
        <p:nvPicPr>
          <p:cNvPr id="7" name="Obrázek 6" descr="Obsah obrázku interiér, strop, stůl, místnost&#10;&#10;Popis byl vytvořen automaticky">
            <a:extLst>
              <a:ext uri="{FF2B5EF4-FFF2-40B4-BE49-F238E27FC236}">
                <a16:creationId xmlns:a16="http://schemas.microsoft.com/office/drawing/2014/main" id="{84C9F31E-2ADC-7B4B-9654-FDA960A92E20}"/>
              </a:ext>
            </a:extLst>
          </p:cNvPr>
          <p:cNvPicPr>
            <a:picLocks noChangeAspect="1"/>
          </p:cNvPicPr>
          <p:nvPr/>
        </p:nvPicPr>
        <p:blipFill>
          <a:blip r:embed="rId2"/>
          <a:stretch>
            <a:fillRect/>
          </a:stretch>
        </p:blipFill>
        <p:spPr>
          <a:xfrm>
            <a:off x="4548284" y="2766826"/>
            <a:ext cx="2442095" cy="1640979"/>
          </a:xfrm>
          <a:prstGeom prst="rect">
            <a:avLst/>
          </a:prstGeom>
        </p:spPr>
      </p:pic>
      <p:pic>
        <p:nvPicPr>
          <p:cNvPr id="10" name="Obrázek 9" descr="Obsah obrázku osoba, budova, sport, tanečník&#10;&#10;Popis byl vytvořen automaticky">
            <a:extLst>
              <a:ext uri="{FF2B5EF4-FFF2-40B4-BE49-F238E27FC236}">
                <a16:creationId xmlns:a16="http://schemas.microsoft.com/office/drawing/2014/main" id="{C620D182-295A-934D-956D-2F6BE6EFCC47}"/>
              </a:ext>
            </a:extLst>
          </p:cNvPr>
          <p:cNvPicPr>
            <a:picLocks noChangeAspect="1"/>
          </p:cNvPicPr>
          <p:nvPr/>
        </p:nvPicPr>
        <p:blipFill>
          <a:blip r:embed="rId3"/>
          <a:stretch>
            <a:fillRect/>
          </a:stretch>
        </p:blipFill>
        <p:spPr>
          <a:xfrm>
            <a:off x="8128410" y="2766826"/>
            <a:ext cx="2442095" cy="1640979"/>
          </a:xfrm>
          <a:prstGeom prst="rect">
            <a:avLst/>
          </a:prstGeom>
        </p:spPr>
      </p:pic>
      <p:pic>
        <p:nvPicPr>
          <p:cNvPr id="12" name="Obrázek 11" descr="Obsah obrázku osoba, interiér, držení, červená&#10;&#10;Popis byl vytvořen automaticky">
            <a:extLst>
              <a:ext uri="{FF2B5EF4-FFF2-40B4-BE49-F238E27FC236}">
                <a16:creationId xmlns:a16="http://schemas.microsoft.com/office/drawing/2014/main" id="{6E1C1860-B98F-6C4A-8097-C80E6723E28E}"/>
              </a:ext>
            </a:extLst>
          </p:cNvPr>
          <p:cNvPicPr>
            <a:picLocks noChangeAspect="1"/>
          </p:cNvPicPr>
          <p:nvPr/>
        </p:nvPicPr>
        <p:blipFill>
          <a:blip r:embed="rId4"/>
          <a:stretch>
            <a:fillRect/>
          </a:stretch>
        </p:blipFill>
        <p:spPr>
          <a:xfrm>
            <a:off x="1029810" y="2766826"/>
            <a:ext cx="2461468" cy="1640979"/>
          </a:xfrm>
          <a:prstGeom prst="rect">
            <a:avLst/>
          </a:prstGeom>
        </p:spPr>
      </p:pic>
      <p:sp>
        <p:nvSpPr>
          <p:cNvPr id="21" name="Zástupný symbol pro číslo snímku 5">
            <a:extLst>
              <a:ext uri="{FF2B5EF4-FFF2-40B4-BE49-F238E27FC236}">
                <a16:creationId xmlns:a16="http://schemas.microsoft.com/office/drawing/2014/main" id="{F5419C15-E8C4-B041-838C-0411480801C3}"/>
              </a:ext>
            </a:extLst>
          </p:cNvPr>
          <p:cNvSpPr>
            <a:spLocks noGrp="1"/>
          </p:cNvSpPr>
          <p:nvPr>
            <p:ph type="sldNum" sz="quarter" idx="12"/>
          </p:nvPr>
        </p:nvSpPr>
        <p:spPr>
          <a:xfrm>
            <a:off x="9359900" y="6437559"/>
            <a:ext cx="2743200" cy="365125"/>
          </a:xfrm>
        </p:spPr>
        <p:txBody>
          <a:bodyPr/>
          <a:lstStyle/>
          <a:p>
            <a:r>
              <a:rPr lang="cs-CZ" sz="900" dirty="0">
                <a:latin typeface="Verdana" panose="020B0604030504040204" pitchFamily="34" charset="0"/>
                <a:ea typeface="Verdana" panose="020B0604030504040204" pitchFamily="34" charset="0"/>
                <a:cs typeface="Verdana" panose="020B0604030504040204" pitchFamily="34" charset="0"/>
              </a:rPr>
              <a:t>strana </a:t>
            </a:r>
            <a:fld id="{7F3A1C11-3275-2F49-8982-63B8B988770C}" type="slidenum">
              <a:rPr lang="cs-CZ" sz="900" smtClean="0">
                <a:latin typeface="Verdana" panose="020B0604030504040204" pitchFamily="34" charset="0"/>
                <a:ea typeface="Verdana" panose="020B0604030504040204" pitchFamily="34" charset="0"/>
                <a:cs typeface="Verdana" panose="020B0604030504040204" pitchFamily="34" charset="0"/>
              </a:rPr>
              <a:t>10</a:t>
            </a:fld>
            <a:endParaRPr lang="cs-CZ" sz="900" dirty="0">
              <a:latin typeface="Verdana" panose="020B0604030504040204" pitchFamily="34" charset="0"/>
              <a:ea typeface="Verdana" panose="020B0604030504040204" pitchFamily="34" charset="0"/>
              <a:cs typeface="Verdana" panose="020B0604030504040204" pitchFamily="34" charset="0"/>
            </a:endParaRPr>
          </a:p>
        </p:txBody>
      </p:sp>
      <p:sp>
        <p:nvSpPr>
          <p:cNvPr id="11" name="Obdélník 10">
            <a:extLst>
              <a:ext uri="{FF2B5EF4-FFF2-40B4-BE49-F238E27FC236}">
                <a16:creationId xmlns:a16="http://schemas.microsoft.com/office/drawing/2014/main" id="{80D24E83-057D-2D44-AF40-A9C05A5CE28D}"/>
              </a:ext>
            </a:extLst>
          </p:cNvPr>
          <p:cNvSpPr/>
          <p:nvPr/>
        </p:nvSpPr>
        <p:spPr>
          <a:xfrm>
            <a:off x="852488" y="942772"/>
            <a:ext cx="10193818" cy="523220"/>
          </a:xfrm>
          <a:prstGeom prst="rect">
            <a:avLst/>
          </a:prstGeom>
        </p:spPr>
        <p:txBody>
          <a:bodyPr wrap="square">
            <a:spAutoFit/>
          </a:bodyPr>
          <a:lstStyle/>
          <a:p>
            <a:pPr algn="just"/>
            <a:r>
              <a:rPr lang="cs-CZ" sz="1400" i="1" spc="70" dirty="0">
                <a:latin typeface="Verdana" panose="020B0604030504040204" pitchFamily="34" charset="0"/>
                <a:ea typeface="Verdana" panose="020B0604030504040204" pitchFamily="34" charset="0"/>
                <a:cs typeface="Verdana" panose="020B0604030504040204" pitchFamily="34" charset="0"/>
              </a:rPr>
              <a:t>Cílem je poskytovat klientům vysoký standard péče, rozšiřovat  pro ně škálu nadstandardních služeb, vytvářet jim pocit domova a podporovat komunitní život v domově.</a:t>
            </a:r>
          </a:p>
        </p:txBody>
      </p:sp>
    </p:spTree>
    <p:extLst>
      <p:ext uri="{BB962C8B-B14F-4D97-AF65-F5344CB8AC3E}">
        <p14:creationId xmlns:p14="http://schemas.microsoft.com/office/powerpoint/2010/main" val="1678441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1">
            <a:extLst>
              <a:ext uri="{FF2B5EF4-FFF2-40B4-BE49-F238E27FC236}">
                <a16:creationId xmlns:a16="http://schemas.microsoft.com/office/drawing/2014/main" id="{55118F43-0E42-A14F-87CB-F062B18F4F30}"/>
              </a:ext>
            </a:extLst>
          </p:cNvPr>
          <p:cNvSpPr>
            <a:spLocks noGrp="1"/>
          </p:cNvSpPr>
          <p:nvPr>
            <p:ph type="title"/>
          </p:nvPr>
        </p:nvSpPr>
        <p:spPr>
          <a:xfrm>
            <a:off x="852488" y="0"/>
            <a:ext cx="9601200" cy="1325563"/>
          </a:xfrm>
        </p:spPr>
        <p:txBody>
          <a:bodyPr>
            <a:normAutofit/>
          </a:bodyPr>
          <a:lstStyle/>
          <a:p>
            <a:r>
              <a:rPr lang="cs-CZ" sz="2600" b="1" dirty="0">
                <a:latin typeface="Verdana" panose="020B0604030504040204" pitchFamily="34" charset="0"/>
                <a:ea typeface="Verdana" panose="020B0604030504040204" pitchFamily="34" charset="0"/>
                <a:cs typeface="Verdana" panose="020B0604030504040204" pitchFamily="34" charset="0"/>
              </a:rPr>
              <a:t>C3: Spokojený klient– PRIORITY (2/2)</a:t>
            </a:r>
          </a:p>
        </p:txBody>
      </p:sp>
      <p:graphicFrame>
        <p:nvGraphicFramePr>
          <p:cNvPr id="33" name="Content Placeholder 11">
            <a:extLst>
              <a:ext uri="{FF2B5EF4-FFF2-40B4-BE49-F238E27FC236}">
                <a16:creationId xmlns:a16="http://schemas.microsoft.com/office/drawing/2014/main" id="{BE22A0A9-29AD-C34B-A46E-6AE81115CAEE}"/>
              </a:ext>
            </a:extLst>
          </p:cNvPr>
          <p:cNvGraphicFramePr>
            <a:graphicFrameLocks/>
          </p:cNvGraphicFramePr>
          <p:nvPr>
            <p:extLst>
              <p:ext uri="{D42A27DB-BD31-4B8C-83A1-F6EECF244321}">
                <p14:modId xmlns:p14="http://schemas.microsoft.com/office/powerpoint/2010/main" val="488771544"/>
              </p:ext>
            </p:extLst>
          </p:nvPr>
        </p:nvGraphicFramePr>
        <p:xfrm>
          <a:off x="921858" y="1827289"/>
          <a:ext cx="10348285" cy="4700811"/>
        </p:xfrm>
        <a:graphic>
          <a:graphicData uri="http://schemas.openxmlformats.org/drawingml/2006/table">
            <a:tbl>
              <a:tblPr bandRow="1">
                <a:tableStyleId>{5C22544A-7EE6-4342-B048-85BDC9FD1C3A}</a:tableStyleId>
              </a:tblPr>
              <a:tblGrid>
                <a:gridCol w="3222803">
                  <a:extLst>
                    <a:ext uri="{9D8B030D-6E8A-4147-A177-3AD203B41FA5}">
                      <a16:colId xmlns:a16="http://schemas.microsoft.com/office/drawing/2014/main" val="20000"/>
                    </a:ext>
                  </a:extLst>
                </a:gridCol>
                <a:gridCol w="339938">
                  <a:extLst>
                    <a:ext uri="{9D8B030D-6E8A-4147-A177-3AD203B41FA5}">
                      <a16:colId xmlns:a16="http://schemas.microsoft.com/office/drawing/2014/main" val="20001"/>
                    </a:ext>
                  </a:extLst>
                </a:gridCol>
                <a:gridCol w="3222803">
                  <a:extLst>
                    <a:ext uri="{9D8B030D-6E8A-4147-A177-3AD203B41FA5}">
                      <a16:colId xmlns:a16="http://schemas.microsoft.com/office/drawing/2014/main" val="20002"/>
                    </a:ext>
                  </a:extLst>
                </a:gridCol>
                <a:gridCol w="339938">
                  <a:extLst>
                    <a:ext uri="{9D8B030D-6E8A-4147-A177-3AD203B41FA5}">
                      <a16:colId xmlns:a16="http://schemas.microsoft.com/office/drawing/2014/main" val="20003"/>
                    </a:ext>
                  </a:extLst>
                </a:gridCol>
                <a:gridCol w="3222803">
                  <a:extLst>
                    <a:ext uri="{9D8B030D-6E8A-4147-A177-3AD203B41FA5}">
                      <a16:colId xmlns:a16="http://schemas.microsoft.com/office/drawing/2014/main" val="20004"/>
                    </a:ext>
                  </a:extLst>
                </a:gridCol>
              </a:tblGrid>
              <a:tr h="342171">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P4: Služby</a:t>
                      </a:r>
                    </a:p>
                  </a:txBody>
                  <a:tcPr anchor="ctr">
                    <a:lnB w="57150" cap="flat" cmpd="sng" algn="ctr">
                      <a:solidFill>
                        <a:srgbClr val="88B04B"/>
                      </a:solidFill>
                      <a:prstDash val="solid"/>
                      <a:round/>
                      <a:headEnd type="none" w="med" len="med"/>
                      <a:tailEnd type="none" w="med" len="med"/>
                    </a:lnB>
                    <a:solidFill>
                      <a:schemeClr val="bg1"/>
                    </a:solidFill>
                  </a:tcPr>
                </a:tc>
                <a:tc rowSpan="2">
                  <a:txBody>
                    <a:bodyPr/>
                    <a:lstStyle/>
                    <a:p>
                      <a:pPr algn="ct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P5: Klima</a:t>
                      </a:r>
                    </a:p>
                  </a:txBody>
                  <a:tcPr anchor="ctr">
                    <a:lnB w="57150" cap="flat" cmpd="sng" algn="ctr">
                      <a:solidFill>
                        <a:srgbClr val="88B04B"/>
                      </a:solidFill>
                      <a:prstDash val="solid"/>
                      <a:round/>
                      <a:headEnd type="none" w="med" len="med"/>
                      <a:tailEnd type="none" w="med" len="med"/>
                    </a:lnB>
                    <a:solidFill>
                      <a:schemeClr val="bg1"/>
                    </a:solidFill>
                  </a:tcPr>
                </a:tc>
                <a:tc rowSpan="2">
                  <a:txBody>
                    <a:bodyPr/>
                    <a:lstStyle/>
                    <a:p>
                      <a:pPr algn="ct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P6: Dobrá strava</a:t>
                      </a:r>
                    </a:p>
                  </a:txBody>
                  <a:tcPr anchor="ctr">
                    <a:lnB w="57150" cap="flat" cmpd="sng" algn="ctr">
                      <a:solidFill>
                        <a:srgbClr val="88B04B"/>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881941">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i="0" dirty="0">
                          <a:latin typeface="Verdana" panose="020B0604030504040204" pitchFamily="34" charset="0"/>
                          <a:ea typeface="Verdana" panose="020B0604030504040204" pitchFamily="34" charset="0"/>
                          <a:cs typeface="Verdana" panose="020B0604030504040204" pitchFamily="34" charset="0"/>
                        </a:rPr>
                        <a:t>Staráme se s individuální péčí o každého našeho klienta. Poskytujeme komplexní péči.</a:t>
                      </a: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57150" cap="flat" cmpd="sng" algn="ctr">
                      <a:solidFill>
                        <a:srgbClr val="88B04B"/>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cs-CZ" sz="1000" i="0" dirty="0">
                          <a:latin typeface="Verdana" panose="020B0604030504040204" pitchFamily="34" charset="0"/>
                          <a:ea typeface="Verdana" panose="020B0604030504040204" pitchFamily="34" charset="0"/>
                          <a:cs typeface="Verdana" panose="020B0604030504040204" pitchFamily="34" charset="0"/>
                        </a:rPr>
                        <a:t>Vztah s našimi klienty není jen pracovní. Jsme jedna rodina a chováme se k sobě s respektem a úctou.</a:t>
                      </a:r>
                      <a:endParaRPr lang="cs-CZ" sz="1000" b="0" i="0" u="none" noProof="0" dirty="0">
                        <a:latin typeface="Verdana" panose="020B0604030504040204" pitchFamily="34" charset="0"/>
                        <a:ea typeface="Verdana" panose="020B0604030504040204" pitchFamily="34" charset="0"/>
                        <a:cs typeface="Verdana" panose="020B0604030504040204" pitchFamily="34" charset="0"/>
                      </a:endParaRPr>
                    </a:p>
                    <a:p>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57150" cap="flat" cmpd="sng" algn="ctr">
                      <a:solidFill>
                        <a:srgbClr val="88B04B"/>
                      </a:solidFill>
                      <a:prstDash val="solid"/>
                      <a:round/>
                      <a:headEnd type="none" w="med" len="med"/>
                      <a:tailEnd type="none" w="med" len="med"/>
                    </a:lnT>
                    <a:solidFill>
                      <a:schemeClr val="bg1"/>
                    </a:solidFill>
                  </a:tcPr>
                </a:tc>
                <a:tc vMerge="1">
                  <a:txBody>
                    <a:bodyPr/>
                    <a:lstStyle/>
                    <a:p>
                      <a:endParaRPr lang="nl-NL" sz="1000"/>
                    </a:p>
                  </a:txBody>
                  <a:tcPr>
                    <a:lnT w="28575" cap="flat" cmpd="sng" algn="ctr">
                      <a:solidFill>
                        <a:schemeClr val="accent1"/>
                      </a:solidFill>
                      <a:prstDash val="solid"/>
                      <a:round/>
                      <a:headEnd type="none" w="med" len="med"/>
                      <a:tailEnd type="none" w="med" len="med"/>
                    </a:lnT>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i="0" dirty="0">
                          <a:latin typeface="Verdana" panose="020B0604030504040204" pitchFamily="34" charset="0"/>
                          <a:ea typeface="Verdana" panose="020B0604030504040204" pitchFamily="34" charset="0"/>
                          <a:cs typeface="Verdana" panose="020B0604030504040204" pitchFamily="34" charset="0"/>
                        </a:rPr>
                        <a:t>Stravování je jedna z nejdůležitějších služeb. Začíná při výběru čerstvých potravin a končí společným posezením a chuťovým zážitkem.</a:t>
                      </a:r>
                      <a:r>
                        <a:rPr lang="cs-CZ" sz="1000" i="1" dirty="0">
                          <a:latin typeface="Verdana" panose="020B0604030504040204" pitchFamily="34" charset="0"/>
                          <a:ea typeface="Verdana" panose="020B0604030504040204" pitchFamily="34" charset="0"/>
                          <a:cs typeface="Verdana" panose="020B0604030504040204" pitchFamily="34" charset="0"/>
                        </a:rPr>
                        <a:t> </a:t>
                      </a: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57150" cap="flat" cmpd="sng" algn="ctr">
                      <a:solidFill>
                        <a:srgbClr val="88B04B"/>
                      </a:solidFill>
                      <a:prstDash val="solid"/>
                      <a:round/>
                      <a:headEnd type="none" w="med" len="med"/>
                      <a:tailEnd type="none" w="med" len="med"/>
                    </a:lnT>
                    <a:solidFill>
                      <a:schemeClr val="bg1"/>
                    </a:solidFill>
                  </a:tcPr>
                </a:tc>
                <a:extLst>
                  <a:ext uri="{0D108BD9-81ED-4DB2-BD59-A6C34878D82A}">
                    <a16:rowId xmlns:a16="http://schemas.microsoft.com/office/drawing/2014/main" val="10001"/>
                  </a:ext>
                </a:extLst>
              </a:tr>
              <a:tr h="342171">
                <a:tc>
                  <a:txBody>
                    <a:bodyPr/>
                    <a:lstStyle/>
                    <a:p>
                      <a:pPr marL="0" algn="ctr" defTabSz="1219170" rtl="0" eaLnBrk="1" latinLnBrk="0" hangingPunct="1"/>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algn="l" defTabSz="1219170" rtl="0" eaLnBrk="1" latinLnBrk="0" hangingPunct="1"/>
                      <a:r>
                        <a:rPr lang="cs-CZ" sz="1000" b="1" i="1" u="none" noProof="0" dirty="0">
                          <a:latin typeface="Verdana" panose="020B0604030504040204" pitchFamily="34" charset="0"/>
                          <a:ea typeface="Verdana" panose="020B0604030504040204" pitchFamily="34" charset="0"/>
                          <a:cs typeface="Verdana" panose="020B0604030504040204" pitchFamily="34" charset="0"/>
                        </a:rPr>
                        <a:t>Opatření</a:t>
                      </a:r>
                      <a:endParaRPr lang="cs-CZ" sz="1000" b="1"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lnB w="12700" cap="flat" cmpd="sng" algn="ctr">
                      <a:solidFill>
                        <a:srgbClr val="7030A0"/>
                      </a:solidFill>
                      <a:prstDash val="solid"/>
                      <a:round/>
                      <a:headEnd type="none" w="med" len="med"/>
                      <a:tailEnd type="none" w="med" len="med"/>
                    </a:lnB>
                    <a:solidFill>
                      <a:schemeClr val="bg1"/>
                    </a:solidFill>
                  </a:tcPr>
                </a:tc>
                <a:tc rowSpan="2">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l" defTabSz="1219170" rtl="0" eaLnBrk="1" latinLnBrk="0" hangingPunct="1"/>
                      <a:r>
                        <a:rPr lang="cs-CZ" sz="1000" b="1"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rPr>
                        <a:t>Opatření</a:t>
                      </a:r>
                    </a:p>
                  </a:txBody>
                  <a:tcPr anchor="ctr">
                    <a:lnB w="12700" cap="flat" cmpd="sng" algn="ctr">
                      <a:solidFill>
                        <a:srgbClr val="7030A0"/>
                      </a:solidFill>
                      <a:prstDash val="solid"/>
                      <a:round/>
                      <a:headEnd type="none" w="med" len="med"/>
                      <a:tailEnd type="none" w="med" len="med"/>
                    </a:lnB>
                    <a:solidFill>
                      <a:schemeClr val="bg1"/>
                    </a:solidFill>
                  </a:tcPr>
                </a:tc>
                <a:tc rowSpan="2">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algn="l"/>
                      <a:r>
                        <a:rPr lang="cs-CZ" sz="1000" b="1" i="1" u="none" noProof="0" dirty="0">
                          <a:latin typeface="Verdana" panose="020B0604030504040204" pitchFamily="34" charset="0"/>
                          <a:ea typeface="Verdana" panose="020B0604030504040204" pitchFamily="34" charset="0"/>
                          <a:cs typeface="Verdana" panose="020B0604030504040204" pitchFamily="34" charset="0"/>
                        </a:rPr>
                        <a:t>Opatření</a:t>
                      </a:r>
                    </a:p>
                  </a:txBody>
                  <a:tcPr anchor="ctr">
                    <a:lnB w="12700" cap="flat" cmpd="sng" algn="ctr">
                      <a:solidFill>
                        <a:srgbClr val="7030A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81941">
                <a:tc>
                  <a:txBody>
                    <a:bodyPr/>
                    <a:lstStyle/>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O3.4.1: Péče o tělo</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Zajištujeme péči o váš vzhled.</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O3.4.2: Péče o ducha</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Duchovní život je součástí života.</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O3.4.3: Osobní záležitosti</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Poradíme, pomůžeme, zprostředkujeme. </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rgbClr val="7030A0"/>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O3.5.1: Pravidla</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Pravidla jsou pro všechny bez rozdílu.</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O3.5.2: Vzájemné soužití</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Chováme se k druhému tak jak chceme aby se choval on k nám.</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O3.5.3: Zájem a naslouchání</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Umíme druhým naslouchat.</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rgbClr val="7030A0"/>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lvl="0"/>
                      <a:endPar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O3.6.1: Suroviny</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K přípravě stravy využíváme čerstvé lokální suroviny.</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O3.6.2: Personál</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S chutí jíme co si uvaříme.</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O3.6.3: Kultura stravování</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Jíme všemi smysly. </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endParaRPr lang="cs-CZ" sz="1800" b="1" kern="1200" dirty="0">
                        <a:solidFill>
                          <a:schemeClr val="dk1"/>
                        </a:solidFill>
                        <a:effectLst/>
                        <a:latin typeface="+mn-lt"/>
                        <a:ea typeface="+mn-ea"/>
                        <a:cs typeface="+mn-cs"/>
                      </a:endParaRPr>
                    </a:p>
                  </a:txBody>
                  <a:tcPr>
                    <a:lnT w="12700" cap="flat" cmpd="sng" algn="ctr">
                      <a:solidFill>
                        <a:srgbClr val="7030A0"/>
                      </a:solidFill>
                      <a:prstDash val="solid"/>
                      <a:round/>
                      <a:headEnd type="none" w="med" len="med"/>
                      <a:tailEnd type="none" w="med" len="med"/>
                    </a:lnT>
                    <a:solidFill>
                      <a:schemeClr val="bg1"/>
                    </a:solidFill>
                  </a:tcPr>
                </a:tc>
                <a:extLst>
                  <a:ext uri="{0D108BD9-81ED-4DB2-BD59-A6C34878D82A}">
                    <a16:rowId xmlns:a16="http://schemas.microsoft.com/office/drawing/2014/main" val="10003"/>
                  </a:ext>
                </a:extLst>
              </a:tr>
            </a:tbl>
          </a:graphicData>
        </a:graphic>
      </p:graphicFrame>
      <p:sp>
        <p:nvSpPr>
          <p:cNvPr id="16" name="Šestiúhelník 15">
            <a:extLst>
              <a:ext uri="{FF2B5EF4-FFF2-40B4-BE49-F238E27FC236}">
                <a16:creationId xmlns:a16="http://schemas.microsoft.com/office/drawing/2014/main" id="{EC3B25F4-7CE4-834D-91B6-421E9628801C}"/>
              </a:ext>
            </a:extLst>
          </p:cNvPr>
          <p:cNvSpPr/>
          <p:nvPr/>
        </p:nvSpPr>
        <p:spPr>
          <a:xfrm rot="5400000">
            <a:off x="11734801" y="864020"/>
            <a:ext cx="914397" cy="923085"/>
          </a:xfrm>
          <a:prstGeom prst="hexagon">
            <a:avLst/>
          </a:prstGeom>
          <a:solidFill>
            <a:srgbClr val="88B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bdélník 17">
            <a:extLst>
              <a:ext uri="{FF2B5EF4-FFF2-40B4-BE49-F238E27FC236}">
                <a16:creationId xmlns:a16="http://schemas.microsoft.com/office/drawing/2014/main" id="{1D86D3B8-0FD9-C94A-B2E9-B323C79DB817}"/>
              </a:ext>
            </a:extLst>
          </p:cNvPr>
          <p:cNvSpPr/>
          <p:nvPr/>
        </p:nvSpPr>
        <p:spPr>
          <a:xfrm rot="16200000">
            <a:off x="-3167088" y="3106666"/>
            <a:ext cx="6801899" cy="253531"/>
          </a:xfrm>
          <a:prstGeom prst="rect">
            <a:avLst/>
          </a:prstGeom>
        </p:spPr>
        <p:txBody>
          <a:bodyPr wrap="square">
            <a:spAutoFit/>
          </a:bodyPr>
          <a:lstStyle/>
          <a:p>
            <a:pPr>
              <a:lnSpc>
                <a:spcPct val="110000"/>
              </a:lnSpc>
              <a:spcBef>
                <a:spcPts val="400"/>
              </a:spcBef>
            </a:pPr>
            <a:r>
              <a:rPr lang="cs-CZ" sz="1050" dirty="0">
                <a:latin typeface="Verdana" panose="020B0604030504040204" pitchFamily="34" charset="0"/>
                <a:ea typeface="Verdana" panose="020B0604030504040204" pitchFamily="34" charset="0"/>
                <a:cs typeface="Verdana" panose="020B0604030504040204" pitchFamily="34" charset="0"/>
              </a:rPr>
              <a:t>poslání / vize / strategické cíle / </a:t>
            </a:r>
            <a:r>
              <a:rPr lang="cs-CZ" sz="1050" b="1" dirty="0">
                <a:solidFill>
                  <a:srgbClr val="88B04B"/>
                </a:solidFill>
                <a:latin typeface="Verdana" panose="020B0604030504040204" pitchFamily="34" charset="0"/>
                <a:ea typeface="Verdana" panose="020B0604030504040204" pitchFamily="34" charset="0"/>
                <a:cs typeface="Verdana" panose="020B0604030504040204" pitchFamily="34" charset="0"/>
              </a:rPr>
              <a:t>priority</a:t>
            </a:r>
            <a:r>
              <a:rPr lang="cs-CZ" sz="1050" b="1" dirty="0">
                <a:solidFill>
                  <a:srgbClr val="53B0AE"/>
                </a:solidFill>
                <a:latin typeface="Verdana" panose="020B0604030504040204" pitchFamily="34" charset="0"/>
                <a:ea typeface="Verdana" panose="020B0604030504040204" pitchFamily="34" charset="0"/>
                <a:cs typeface="Verdana" panose="020B0604030504040204" pitchFamily="34" charset="0"/>
              </a:rPr>
              <a:t> </a:t>
            </a:r>
            <a:r>
              <a:rPr lang="cs-CZ" sz="1050" b="1" dirty="0">
                <a:solidFill>
                  <a:srgbClr val="88B04B"/>
                </a:solidFill>
                <a:latin typeface="Verdana" panose="020B0604030504040204" pitchFamily="34" charset="0"/>
                <a:ea typeface="Verdana" panose="020B0604030504040204" pitchFamily="34" charset="0"/>
                <a:cs typeface="Verdana" panose="020B0604030504040204" pitchFamily="34" charset="0"/>
              </a:rPr>
              <a:t>/</a:t>
            </a:r>
            <a:r>
              <a:rPr lang="cs-CZ" sz="1050" b="1" dirty="0">
                <a:solidFill>
                  <a:srgbClr val="53B0AE"/>
                </a:solidFill>
                <a:latin typeface="Verdana" panose="020B0604030504040204" pitchFamily="34" charset="0"/>
                <a:ea typeface="Verdana" panose="020B0604030504040204" pitchFamily="34" charset="0"/>
                <a:cs typeface="Verdana" panose="020B0604030504040204" pitchFamily="34" charset="0"/>
              </a:rPr>
              <a:t> </a:t>
            </a:r>
            <a:r>
              <a:rPr lang="cs-CZ" sz="1050" b="1" dirty="0">
                <a:solidFill>
                  <a:srgbClr val="7030A0"/>
                </a:solidFill>
                <a:latin typeface="Verdana" panose="020B0604030504040204" pitchFamily="34" charset="0"/>
                <a:ea typeface="Verdana" panose="020B0604030504040204" pitchFamily="34" charset="0"/>
                <a:cs typeface="Verdana" panose="020B0604030504040204" pitchFamily="34" charset="0"/>
              </a:rPr>
              <a:t>opatření</a:t>
            </a:r>
            <a:r>
              <a:rPr lang="cs-CZ" sz="1050" b="1" dirty="0">
                <a:solidFill>
                  <a:srgbClr val="53B0AE"/>
                </a:solidFill>
                <a:latin typeface="Verdana" panose="020B0604030504040204" pitchFamily="34" charset="0"/>
                <a:ea typeface="Verdana" panose="020B0604030504040204" pitchFamily="34" charset="0"/>
                <a:cs typeface="Verdana" panose="020B0604030504040204" pitchFamily="34" charset="0"/>
              </a:rPr>
              <a:t> </a:t>
            </a:r>
            <a:r>
              <a:rPr lang="cs-CZ" sz="1050" dirty="0">
                <a:latin typeface="Verdana" panose="020B0604030504040204" pitchFamily="34" charset="0"/>
                <a:ea typeface="Verdana" panose="020B0604030504040204" pitchFamily="34" charset="0"/>
                <a:cs typeface="Verdana" panose="020B0604030504040204" pitchFamily="34" charset="0"/>
              </a:rPr>
              <a:t>/ implementace / akční plán / kontrola</a:t>
            </a:r>
          </a:p>
        </p:txBody>
      </p:sp>
      <p:pic>
        <p:nvPicPr>
          <p:cNvPr id="10" name="Obrázek 9" descr="Obsah obrázku muž, osoba, interiér, vázanka&#10;&#10;Popis byl vytvořen automaticky">
            <a:extLst>
              <a:ext uri="{FF2B5EF4-FFF2-40B4-BE49-F238E27FC236}">
                <a16:creationId xmlns:a16="http://schemas.microsoft.com/office/drawing/2014/main" id="{2DB7CF16-0EB6-204E-80B2-A0055EC8602B}"/>
              </a:ext>
            </a:extLst>
          </p:cNvPr>
          <p:cNvPicPr>
            <a:picLocks noChangeAspect="1"/>
          </p:cNvPicPr>
          <p:nvPr/>
        </p:nvPicPr>
        <p:blipFill>
          <a:blip r:embed="rId2"/>
          <a:stretch>
            <a:fillRect/>
          </a:stretch>
        </p:blipFill>
        <p:spPr>
          <a:xfrm>
            <a:off x="1003076" y="2766826"/>
            <a:ext cx="2442096" cy="1640979"/>
          </a:xfrm>
          <a:prstGeom prst="rect">
            <a:avLst/>
          </a:prstGeom>
        </p:spPr>
      </p:pic>
      <p:pic>
        <p:nvPicPr>
          <p:cNvPr id="6" name="Obrázek 5" descr="Obsah obrázku osoba, stůl, exteriér, vsedě&#10;&#10;Popis byl vytvořen automaticky">
            <a:extLst>
              <a:ext uri="{FF2B5EF4-FFF2-40B4-BE49-F238E27FC236}">
                <a16:creationId xmlns:a16="http://schemas.microsoft.com/office/drawing/2014/main" id="{CDA57D1A-8A7A-024C-A7D8-53FA509A92DE}"/>
              </a:ext>
            </a:extLst>
          </p:cNvPr>
          <p:cNvPicPr>
            <a:picLocks noChangeAspect="1"/>
          </p:cNvPicPr>
          <p:nvPr/>
        </p:nvPicPr>
        <p:blipFill>
          <a:blip r:embed="rId3"/>
          <a:stretch>
            <a:fillRect/>
          </a:stretch>
        </p:blipFill>
        <p:spPr>
          <a:xfrm>
            <a:off x="4565743" y="2766826"/>
            <a:ext cx="2442096" cy="1640979"/>
          </a:xfrm>
          <a:prstGeom prst="rect">
            <a:avLst/>
          </a:prstGeom>
        </p:spPr>
      </p:pic>
      <p:sp>
        <p:nvSpPr>
          <p:cNvPr id="15" name="Zástupný symbol pro číslo snímku 5">
            <a:extLst>
              <a:ext uri="{FF2B5EF4-FFF2-40B4-BE49-F238E27FC236}">
                <a16:creationId xmlns:a16="http://schemas.microsoft.com/office/drawing/2014/main" id="{D84C0490-A52D-0342-96E7-52A003DDB405}"/>
              </a:ext>
            </a:extLst>
          </p:cNvPr>
          <p:cNvSpPr>
            <a:spLocks noGrp="1"/>
          </p:cNvSpPr>
          <p:nvPr>
            <p:ph type="sldNum" sz="quarter" idx="12"/>
          </p:nvPr>
        </p:nvSpPr>
        <p:spPr>
          <a:xfrm>
            <a:off x="9359900" y="6437559"/>
            <a:ext cx="2743200" cy="365125"/>
          </a:xfrm>
        </p:spPr>
        <p:txBody>
          <a:bodyPr/>
          <a:lstStyle/>
          <a:p>
            <a:r>
              <a:rPr lang="cs-CZ" sz="900" dirty="0">
                <a:latin typeface="Verdana" panose="020B0604030504040204" pitchFamily="34" charset="0"/>
                <a:ea typeface="Verdana" panose="020B0604030504040204" pitchFamily="34" charset="0"/>
                <a:cs typeface="Verdana" panose="020B0604030504040204" pitchFamily="34" charset="0"/>
              </a:rPr>
              <a:t>strana </a:t>
            </a:r>
            <a:fld id="{7F3A1C11-3275-2F49-8982-63B8B988770C}" type="slidenum">
              <a:rPr lang="cs-CZ" sz="900" smtClean="0">
                <a:latin typeface="Verdana" panose="020B0604030504040204" pitchFamily="34" charset="0"/>
                <a:ea typeface="Verdana" panose="020B0604030504040204" pitchFamily="34" charset="0"/>
                <a:cs typeface="Verdana" panose="020B0604030504040204" pitchFamily="34" charset="0"/>
              </a:rPr>
              <a:t>11</a:t>
            </a:fld>
            <a:endParaRPr lang="cs-CZ" sz="900" dirty="0">
              <a:latin typeface="Verdana" panose="020B0604030504040204" pitchFamily="34" charset="0"/>
              <a:ea typeface="Verdana" panose="020B0604030504040204" pitchFamily="34" charset="0"/>
              <a:cs typeface="Verdana" panose="020B0604030504040204" pitchFamily="34" charset="0"/>
            </a:endParaRPr>
          </a:p>
        </p:txBody>
      </p:sp>
      <p:pic>
        <p:nvPicPr>
          <p:cNvPr id="9" name="Obrázek 8" descr="Obsah obrázku jídlo, interiér, stůl, ovoce&#10;&#10;Popis byl vytvořen automaticky">
            <a:extLst>
              <a:ext uri="{FF2B5EF4-FFF2-40B4-BE49-F238E27FC236}">
                <a16:creationId xmlns:a16="http://schemas.microsoft.com/office/drawing/2014/main" id="{73D5F5F0-41A4-1C42-B8D9-21ABA0740DDD}"/>
              </a:ext>
            </a:extLst>
          </p:cNvPr>
          <p:cNvPicPr>
            <a:picLocks noChangeAspect="1"/>
          </p:cNvPicPr>
          <p:nvPr/>
        </p:nvPicPr>
        <p:blipFill>
          <a:blip r:embed="rId4"/>
          <a:stretch>
            <a:fillRect/>
          </a:stretch>
        </p:blipFill>
        <p:spPr>
          <a:xfrm>
            <a:off x="8139389" y="2766826"/>
            <a:ext cx="2441021" cy="1640979"/>
          </a:xfrm>
          <a:prstGeom prst="rect">
            <a:avLst/>
          </a:prstGeom>
        </p:spPr>
      </p:pic>
      <p:sp>
        <p:nvSpPr>
          <p:cNvPr id="11" name="Obdélník 10">
            <a:extLst>
              <a:ext uri="{FF2B5EF4-FFF2-40B4-BE49-F238E27FC236}">
                <a16:creationId xmlns:a16="http://schemas.microsoft.com/office/drawing/2014/main" id="{9BE666A5-AD65-F84A-931D-96DACD353A19}"/>
              </a:ext>
            </a:extLst>
          </p:cNvPr>
          <p:cNvSpPr/>
          <p:nvPr/>
        </p:nvSpPr>
        <p:spPr>
          <a:xfrm>
            <a:off x="852488" y="942772"/>
            <a:ext cx="10193818" cy="523220"/>
          </a:xfrm>
          <a:prstGeom prst="rect">
            <a:avLst/>
          </a:prstGeom>
        </p:spPr>
        <p:txBody>
          <a:bodyPr wrap="square">
            <a:spAutoFit/>
          </a:bodyPr>
          <a:lstStyle/>
          <a:p>
            <a:pPr algn="just"/>
            <a:r>
              <a:rPr lang="cs-CZ" sz="1400" i="1" spc="70" dirty="0">
                <a:latin typeface="Verdana" panose="020B0604030504040204" pitchFamily="34" charset="0"/>
                <a:ea typeface="Verdana" panose="020B0604030504040204" pitchFamily="34" charset="0"/>
                <a:cs typeface="Verdana" panose="020B0604030504040204" pitchFamily="34" charset="0"/>
              </a:rPr>
              <a:t>Cílem je poskytovat klientům vysoký standard péče, rozšiřovat pro ně škálu nadstandardních služeb, vytvářet jim pocit domova a podporovat komunitní život v domově.</a:t>
            </a:r>
          </a:p>
        </p:txBody>
      </p:sp>
    </p:spTree>
    <p:extLst>
      <p:ext uri="{BB962C8B-B14F-4D97-AF65-F5344CB8AC3E}">
        <p14:creationId xmlns:p14="http://schemas.microsoft.com/office/powerpoint/2010/main" val="3556315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1" name="Tabulka 120">
            <a:extLst>
              <a:ext uri="{FF2B5EF4-FFF2-40B4-BE49-F238E27FC236}">
                <a16:creationId xmlns:a16="http://schemas.microsoft.com/office/drawing/2014/main" id="{92B167EE-8FED-A342-85F7-2C77C7799370}"/>
              </a:ext>
            </a:extLst>
          </p:cNvPr>
          <p:cNvGraphicFramePr>
            <a:graphicFrameLocks noGrp="1"/>
          </p:cNvGraphicFramePr>
          <p:nvPr/>
        </p:nvGraphicFramePr>
        <p:xfrm>
          <a:off x="676889" y="1086363"/>
          <a:ext cx="3022191" cy="5547360"/>
        </p:xfrm>
        <a:graphic>
          <a:graphicData uri="http://schemas.openxmlformats.org/drawingml/2006/table">
            <a:tbl>
              <a:tblPr firstRow="1" bandRow="1">
                <a:tableStyleId>{F5AB1C69-6EDB-4FF4-983F-18BD219EF322}</a:tableStyleId>
              </a:tblPr>
              <a:tblGrid>
                <a:gridCol w="3022191">
                  <a:extLst>
                    <a:ext uri="{9D8B030D-6E8A-4147-A177-3AD203B41FA5}">
                      <a16:colId xmlns:a16="http://schemas.microsoft.com/office/drawing/2014/main" val="541293991"/>
                    </a:ext>
                  </a:extLst>
                </a:gridCol>
              </a:tblGrid>
              <a:tr h="1449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s-CZ" sz="1000" b="1">
                          <a:solidFill>
                            <a:srgbClr val="F8F9FA"/>
                          </a:solidFill>
                          <a:latin typeface="Verdana Pro" panose="020B0604030504040204" pitchFamily="34" charset="0"/>
                          <a:ea typeface="League Spartan" charset="0"/>
                          <a:cs typeface="Poppins" pitchFamily="2" charset="77"/>
                        </a:rPr>
                        <a:t>Cíl 1: Moderní organizace </a:t>
                      </a:r>
                      <a:endParaRPr lang="en-US" sz="1000" b="1">
                        <a:solidFill>
                          <a:srgbClr val="F8F9FA"/>
                        </a:solidFill>
                        <a:latin typeface="Verdana Pro" panose="020B0604030504040204" pitchFamily="34" charset="0"/>
                        <a:ea typeface="League Spartan" charset="0"/>
                        <a:cs typeface="Poppins" pitchFamily="2" charset="77"/>
                      </a:endParaRPr>
                    </a:p>
                  </a:txBody>
                  <a:tcPr>
                    <a:lnB w="3175" cap="flat" cmpd="sng" algn="ctr">
                      <a:solidFill>
                        <a:schemeClr val="tx1"/>
                      </a:solidFill>
                      <a:prstDash val="solid"/>
                      <a:round/>
                      <a:headEnd type="none" w="med" len="med"/>
                      <a:tailEnd type="none" w="med" len="med"/>
                    </a:lnB>
                    <a:solidFill>
                      <a:srgbClr val="53B0AE"/>
                    </a:solidFill>
                  </a:tcPr>
                </a:tc>
                <a:extLst>
                  <a:ext uri="{0D108BD9-81ED-4DB2-BD59-A6C34878D82A}">
                    <a16:rowId xmlns:a16="http://schemas.microsoft.com/office/drawing/2014/main" val="676032309"/>
                  </a:ext>
                </a:extLst>
              </a:tr>
              <a:tr h="144996">
                <a:tc>
                  <a:txBody>
                    <a:bodyPr/>
                    <a:lstStyle/>
                    <a:p>
                      <a:pPr marL="133350" indent="-127000">
                        <a:tabLst>
                          <a:tab pos="80963" algn="l"/>
                        </a:tabLst>
                      </a:pPr>
                      <a:r>
                        <a:rPr lang="cs-CZ" sz="850" b="1" i="0">
                          <a:solidFill>
                            <a:schemeClr val="tx1">
                              <a:lumMod val="75000"/>
                              <a:lumOff val="25000"/>
                            </a:schemeClr>
                          </a:solidFill>
                          <a:latin typeface="Verdana Pro" panose="020B0604030504040204" pitchFamily="34" charset="0"/>
                          <a:cs typeface="Poppins Light" pitchFamily="2" charset="0"/>
                        </a:rPr>
                        <a:t>Priorita 1: Marketing a PR</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150711608"/>
                  </a:ext>
                </a:extLst>
              </a:tr>
              <a:tr h="144996">
                <a:tc>
                  <a:txBody>
                    <a:bodyPr/>
                    <a:lstStyle/>
                    <a:p>
                      <a:pPr marL="133350" indent="-133350">
                        <a:tabLst/>
                      </a:pPr>
                      <a:r>
                        <a:rPr lang="cs-CZ" sz="850" b="0" i="0">
                          <a:solidFill>
                            <a:schemeClr val="tx1">
                              <a:lumMod val="75000"/>
                              <a:lumOff val="25000"/>
                            </a:schemeClr>
                          </a:solidFill>
                          <a:latin typeface="Verdana Pro" panose="020B0604030504040204" pitchFamily="34" charset="0"/>
                          <a:cs typeface="Poppins Light" pitchFamily="2" charset="0"/>
                        </a:rPr>
                        <a:t>1.1: Identita domova</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4024904710"/>
                  </a:ext>
                </a:extLst>
              </a:tr>
              <a:tr h="144996">
                <a:tc>
                  <a:txBody>
                    <a:bodyPr/>
                    <a:lstStyle/>
                    <a:p>
                      <a:pPr marL="133350" indent="-133350">
                        <a:tabLst/>
                      </a:pPr>
                      <a:r>
                        <a:rPr lang="cs-CZ" sz="850" b="0" i="0">
                          <a:solidFill>
                            <a:schemeClr val="tx1">
                              <a:lumMod val="75000"/>
                              <a:lumOff val="25000"/>
                            </a:schemeClr>
                          </a:solidFill>
                          <a:latin typeface="Verdana Pro" panose="020B0604030504040204" pitchFamily="34" charset="0"/>
                          <a:cs typeface="Poppins Light" pitchFamily="2" charset="0"/>
                        </a:rPr>
                        <a:t>1.2: Marketingové nástroje</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395526158"/>
                  </a:ext>
                </a:extLst>
              </a:tr>
              <a:tr h="144996">
                <a:tc>
                  <a:txBody>
                    <a:bodyPr/>
                    <a:lstStyle/>
                    <a:p>
                      <a:pPr marL="133350" indent="-133350">
                        <a:tabLst/>
                      </a:pPr>
                      <a:r>
                        <a:rPr lang="cs-CZ" sz="850" b="0" i="0">
                          <a:solidFill>
                            <a:schemeClr val="tx1">
                              <a:lumMod val="75000"/>
                              <a:lumOff val="25000"/>
                            </a:schemeClr>
                          </a:solidFill>
                          <a:latin typeface="Verdana Pro" panose="020B0604030504040204" pitchFamily="34" charset="0"/>
                          <a:cs typeface="Poppins Light" pitchFamily="2" charset="0"/>
                        </a:rPr>
                        <a:t>1.3: Publicita </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390311933"/>
                  </a:ext>
                </a:extLst>
              </a:tr>
              <a:tr h="144996">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cs-CZ" sz="850" b="1" i="0">
                          <a:solidFill>
                            <a:schemeClr val="tx1">
                              <a:lumMod val="75000"/>
                              <a:lumOff val="25000"/>
                            </a:schemeClr>
                          </a:solidFill>
                          <a:latin typeface="Verdana Pro" panose="020B0604030504040204" pitchFamily="34" charset="0"/>
                          <a:cs typeface="Poppins Light" pitchFamily="2" charset="0"/>
                        </a:rPr>
                        <a:t>Priorita 2: Otevřenost a komunikace</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756979497"/>
                  </a:ext>
                </a:extLst>
              </a:tr>
              <a:tr h="144996">
                <a:tc>
                  <a:txBody>
                    <a:bodyPr/>
                    <a:lstStyle/>
                    <a:p>
                      <a:pPr marL="133350" indent="-133350">
                        <a:tabLst/>
                      </a:pPr>
                      <a:r>
                        <a:rPr lang="cs-CZ" sz="850" b="0" i="0">
                          <a:solidFill>
                            <a:schemeClr val="tx1">
                              <a:lumMod val="75000"/>
                              <a:lumOff val="25000"/>
                            </a:schemeClr>
                          </a:solidFill>
                          <a:latin typeface="Verdana Pro" panose="020B0604030504040204" pitchFamily="34" charset="0"/>
                          <a:cs typeface="Poppins Light" pitchFamily="2" charset="0"/>
                        </a:rPr>
                        <a:t>2.1: Rozvoj partnerství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849867454"/>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2.2: Součást veřejného života</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91691952"/>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2.3: Transparentnost</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218907213"/>
                  </a:ext>
                </a:extLst>
              </a:tr>
              <a:tr h="144996">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cs-CZ" sz="850" b="1" i="0">
                          <a:solidFill>
                            <a:schemeClr val="tx1">
                              <a:lumMod val="75000"/>
                              <a:lumOff val="25000"/>
                            </a:schemeClr>
                          </a:solidFill>
                          <a:latin typeface="Verdana Pro" panose="020B0604030504040204" pitchFamily="34" charset="0"/>
                          <a:cs typeface="Poppins Light" pitchFamily="2" charset="0"/>
                        </a:rPr>
                        <a:t>Priorita 3: Styl řízení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207542115"/>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3.1: Týmová spolupráce</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978389319"/>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3.2: Rozvoj kompetencí a dovedností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233044244"/>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3.3: Management změny</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311153719"/>
                  </a:ext>
                </a:extLst>
              </a:tr>
              <a:tr h="144996">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cs-CZ" sz="850" b="1" i="0">
                          <a:solidFill>
                            <a:schemeClr val="tx1">
                              <a:lumMod val="75000"/>
                              <a:lumOff val="25000"/>
                            </a:schemeClr>
                          </a:solidFill>
                          <a:latin typeface="Verdana Pro" panose="020B0604030504040204" pitchFamily="34" charset="0"/>
                          <a:cs typeface="Poppins Light" pitchFamily="2" charset="0"/>
                        </a:rPr>
                        <a:t>Priorita 4: Finanční stabilita</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627354040"/>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4.1: Finanční plánování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434990640"/>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4.2: Efektivní hospodaření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44611463"/>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4.3: Optimální využití zdrojů</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536918073"/>
                  </a:ext>
                </a:extLst>
              </a:tr>
              <a:tr h="144996">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cs-CZ" sz="850" b="1" i="0">
                          <a:solidFill>
                            <a:schemeClr val="tx1">
                              <a:lumMod val="75000"/>
                              <a:lumOff val="25000"/>
                            </a:schemeClr>
                          </a:solidFill>
                          <a:latin typeface="Verdana Pro" panose="020B0604030504040204" pitchFamily="34" charset="0"/>
                          <a:cs typeface="Poppins Light" pitchFamily="2" charset="0"/>
                        </a:rPr>
                        <a:t>Priorita 5: Prostředí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752043807"/>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5.1: Funkčnost domova</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1748022350"/>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5.2: Zelený domov</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880012024"/>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5.3: Útulné prostředí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1410506571"/>
                  </a:ext>
                </a:extLst>
              </a:tr>
              <a:tr h="144996">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cs-CZ" sz="850" b="1" i="0">
                          <a:solidFill>
                            <a:schemeClr val="tx1">
                              <a:lumMod val="75000"/>
                              <a:lumOff val="25000"/>
                            </a:schemeClr>
                          </a:solidFill>
                          <a:latin typeface="Verdana Pro" panose="020B0604030504040204" pitchFamily="34" charset="0"/>
                          <a:cs typeface="Poppins Light" pitchFamily="2" charset="0"/>
                        </a:rPr>
                        <a:t>Priorita 6: Technologie</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502163592"/>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6.1: Trendy a postupy</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688654019"/>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6.2: Plánování a realizace</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059673851"/>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6.3: Účelnost</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819201234"/>
                  </a:ext>
                </a:extLst>
              </a:tr>
            </a:tbl>
          </a:graphicData>
        </a:graphic>
      </p:graphicFrame>
      <p:graphicFrame>
        <p:nvGraphicFramePr>
          <p:cNvPr id="122" name="Tabulka 121">
            <a:extLst>
              <a:ext uri="{FF2B5EF4-FFF2-40B4-BE49-F238E27FC236}">
                <a16:creationId xmlns:a16="http://schemas.microsoft.com/office/drawing/2014/main" id="{441B55B0-E308-F746-BA56-078CE71DF944}"/>
              </a:ext>
            </a:extLst>
          </p:cNvPr>
          <p:cNvGraphicFramePr>
            <a:graphicFrameLocks noGrp="1"/>
          </p:cNvGraphicFramePr>
          <p:nvPr/>
        </p:nvGraphicFramePr>
        <p:xfrm>
          <a:off x="7704991" y="1086363"/>
          <a:ext cx="3022190" cy="5768340"/>
        </p:xfrm>
        <a:graphic>
          <a:graphicData uri="http://schemas.openxmlformats.org/drawingml/2006/table">
            <a:tbl>
              <a:tblPr firstRow="1" bandRow="1">
                <a:tableStyleId>{F5AB1C69-6EDB-4FF4-983F-18BD219EF322}</a:tableStyleId>
              </a:tblPr>
              <a:tblGrid>
                <a:gridCol w="3022190">
                  <a:extLst>
                    <a:ext uri="{9D8B030D-6E8A-4147-A177-3AD203B41FA5}">
                      <a16:colId xmlns:a16="http://schemas.microsoft.com/office/drawing/2014/main" val="541293991"/>
                    </a:ext>
                  </a:extLst>
                </a:gridCol>
              </a:tblGrid>
              <a:tr h="144996">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cs-CZ" sz="1000" b="1">
                          <a:solidFill>
                            <a:srgbClr val="F8F9FA"/>
                          </a:solidFill>
                          <a:latin typeface="Poppins" pitchFamily="2" charset="77"/>
                          <a:ea typeface="League Spartan" charset="0"/>
                          <a:cs typeface="Poppins" pitchFamily="2" charset="77"/>
                        </a:rPr>
                        <a:t>Cíl 3: Spokojený klient</a:t>
                      </a:r>
                      <a:endParaRPr lang="en-US" sz="1000" b="1">
                        <a:solidFill>
                          <a:srgbClr val="F8F9FA"/>
                        </a:solidFill>
                        <a:latin typeface="Poppins" pitchFamily="2" charset="77"/>
                        <a:ea typeface="League Spartan" charset="0"/>
                        <a:cs typeface="Poppins" pitchFamily="2" charset="77"/>
                      </a:endParaRP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88B04B"/>
                    </a:solidFill>
                  </a:tcPr>
                </a:tc>
                <a:extLst>
                  <a:ext uri="{0D108BD9-81ED-4DB2-BD59-A6C34878D82A}">
                    <a16:rowId xmlns:a16="http://schemas.microsoft.com/office/drawing/2014/main" val="2390311933"/>
                  </a:ext>
                </a:extLst>
              </a:tr>
              <a:tr h="144996">
                <a:tc>
                  <a:txBody>
                    <a:bodyPr/>
                    <a:lstStyle/>
                    <a:p>
                      <a:pPr marL="133350" indent="-127000">
                        <a:tabLst>
                          <a:tab pos="80963" algn="l"/>
                        </a:tabLst>
                      </a:pPr>
                      <a:r>
                        <a:rPr lang="cs-CZ" sz="850" b="1" i="0">
                          <a:solidFill>
                            <a:schemeClr val="tx1">
                              <a:lumMod val="75000"/>
                              <a:lumOff val="25000"/>
                            </a:schemeClr>
                          </a:solidFill>
                          <a:latin typeface="Verdana Pro" panose="020B0604030504040204" pitchFamily="34" charset="0"/>
                          <a:cs typeface="Poppins Light" pitchFamily="2" charset="0"/>
                        </a:rPr>
                        <a:t>Priorita 1: Vysoký standard péče</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756979497"/>
                  </a:ext>
                </a:extLst>
              </a:tr>
              <a:tr h="144996">
                <a:tc>
                  <a:txBody>
                    <a:bodyPr/>
                    <a:lstStyle/>
                    <a:p>
                      <a:pPr marL="133350" indent="-133350">
                        <a:tabLst/>
                      </a:pPr>
                      <a:r>
                        <a:rPr lang="cs-CZ" sz="850" b="0" i="0">
                          <a:solidFill>
                            <a:schemeClr val="tx1">
                              <a:lumMod val="75000"/>
                              <a:lumOff val="25000"/>
                            </a:schemeClr>
                          </a:solidFill>
                          <a:latin typeface="Verdana Pro" panose="020B0604030504040204" pitchFamily="34" charset="0"/>
                          <a:cs typeface="Poppins Light" pitchFamily="2" charset="0"/>
                        </a:rPr>
                        <a:t>1.1: Kvalita</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849867454"/>
                  </a:ext>
                </a:extLst>
              </a:tr>
              <a:tr h="144996">
                <a:tc>
                  <a:txBody>
                    <a:bodyPr/>
                    <a:lstStyle/>
                    <a:p>
                      <a:pPr marL="133350" indent="-133350">
                        <a:tabLst/>
                      </a:pPr>
                      <a:r>
                        <a:rPr lang="cs-CZ" sz="850" b="0" i="0">
                          <a:solidFill>
                            <a:schemeClr val="tx1">
                              <a:lumMod val="75000"/>
                              <a:lumOff val="25000"/>
                            </a:schemeClr>
                          </a:solidFill>
                          <a:latin typeface="Verdana Pro" panose="020B0604030504040204" pitchFamily="34" charset="0"/>
                          <a:cs typeface="Poppins Light" pitchFamily="2" charset="0"/>
                        </a:rPr>
                        <a:t>1.2: Individuální přístup</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91691952"/>
                  </a:ext>
                </a:extLst>
              </a:tr>
              <a:tr h="144996">
                <a:tc>
                  <a:txBody>
                    <a:bodyPr/>
                    <a:lstStyle/>
                    <a:p>
                      <a:pPr marL="133350" indent="-133350">
                        <a:tabLst/>
                      </a:pPr>
                      <a:r>
                        <a:rPr lang="cs-CZ" sz="850" b="0" i="0">
                          <a:solidFill>
                            <a:schemeClr val="tx1">
                              <a:lumMod val="75000"/>
                              <a:lumOff val="25000"/>
                            </a:schemeClr>
                          </a:solidFill>
                          <a:latin typeface="Verdana Pro" panose="020B0604030504040204" pitchFamily="34" charset="0"/>
                          <a:cs typeface="Poppins Light" pitchFamily="2" charset="0"/>
                        </a:rPr>
                        <a:t>1.3: Lékařská péče</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218907213"/>
                  </a:ext>
                </a:extLst>
              </a:tr>
              <a:tr h="144996">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cs-CZ" sz="850" b="1" i="0">
                          <a:solidFill>
                            <a:schemeClr val="tx1">
                              <a:lumMod val="75000"/>
                              <a:lumOff val="25000"/>
                            </a:schemeClr>
                          </a:solidFill>
                          <a:latin typeface="Verdana Pro" panose="020B0604030504040204" pitchFamily="34" charset="0"/>
                          <a:cs typeface="Poppins Light" pitchFamily="2" charset="0"/>
                        </a:rPr>
                        <a:t>Priorita 2: Domácí prostředí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207542115"/>
                  </a:ext>
                </a:extLst>
              </a:tr>
              <a:tr h="144996">
                <a:tc>
                  <a:txBody>
                    <a:bodyPr/>
                    <a:lstStyle/>
                    <a:p>
                      <a:pPr marL="133350" indent="-133350">
                        <a:tabLst/>
                      </a:pPr>
                      <a:r>
                        <a:rPr lang="cs-CZ" sz="850" b="0" i="0">
                          <a:solidFill>
                            <a:schemeClr val="tx1">
                              <a:lumMod val="75000"/>
                              <a:lumOff val="25000"/>
                            </a:schemeClr>
                          </a:solidFill>
                          <a:latin typeface="Verdana Pro" panose="020B0604030504040204" pitchFamily="34" charset="0"/>
                          <a:cs typeface="Poppins Light" pitchFamily="2" charset="0"/>
                        </a:rPr>
                        <a:t>2.1: Bezpečí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311153719"/>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2.2: Pohodlí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1767373920"/>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2.3: Pozitivní duch</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445848989"/>
                  </a:ext>
                </a:extLst>
              </a:tr>
              <a:tr h="144996">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cs-CZ" sz="850" b="1" i="0">
                          <a:solidFill>
                            <a:schemeClr val="tx1">
                              <a:lumMod val="75000"/>
                              <a:lumOff val="25000"/>
                            </a:schemeClr>
                          </a:solidFill>
                          <a:latin typeface="Verdana Pro" panose="020B0604030504040204" pitchFamily="34" charset="0"/>
                          <a:cs typeface="Poppins Light" pitchFamily="2" charset="0"/>
                        </a:rPr>
                        <a:t>Priorita 3: Společenský život</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921659201"/>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3.1: Pestrá nabídka</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590028801"/>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3.2: Komunitní život</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286899013"/>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3.3: Zázemí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1974523673"/>
                  </a:ext>
                </a:extLst>
              </a:tr>
              <a:tr h="144996">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cs-CZ" sz="850" b="1" i="0">
                          <a:solidFill>
                            <a:schemeClr val="tx1">
                              <a:lumMod val="75000"/>
                              <a:lumOff val="25000"/>
                            </a:schemeClr>
                          </a:solidFill>
                          <a:latin typeface="Verdana Pro" panose="020B0604030504040204" pitchFamily="34" charset="0"/>
                          <a:cs typeface="Poppins Light" pitchFamily="2" charset="0"/>
                        </a:rPr>
                        <a:t>Priorita 4: Služby</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930517711"/>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4.1: Péče o tělo</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12651863"/>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4.2: Péče o ducha</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28805527"/>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4.3: Osobní záležitosti</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1129531089"/>
                  </a:ext>
                </a:extLst>
              </a:tr>
              <a:tr h="144996">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cs-CZ" sz="850" b="1" i="0">
                          <a:solidFill>
                            <a:schemeClr val="tx1">
                              <a:lumMod val="75000"/>
                              <a:lumOff val="25000"/>
                            </a:schemeClr>
                          </a:solidFill>
                          <a:latin typeface="Verdana Pro" panose="020B0604030504040204" pitchFamily="34" charset="0"/>
                          <a:cs typeface="Poppins Light" pitchFamily="2" charset="0"/>
                        </a:rPr>
                        <a:t>Priorita 5: Klima</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88085550"/>
                  </a:ext>
                </a:extLst>
              </a:tr>
              <a:tr h="144996">
                <a:tc>
                  <a:txBody>
                    <a:bodyPr/>
                    <a:lstStyle/>
                    <a:p>
                      <a:pPr marL="133350" indent="-133350">
                        <a:tabLst/>
                      </a:pPr>
                      <a:r>
                        <a:rPr lang="cs-CZ" sz="850" b="0" i="0">
                          <a:solidFill>
                            <a:schemeClr val="tx1">
                              <a:lumMod val="75000"/>
                              <a:lumOff val="25000"/>
                            </a:schemeClr>
                          </a:solidFill>
                          <a:latin typeface="Verdana Pro" panose="020B0604030504040204" pitchFamily="34" charset="0"/>
                          <a:cs typeface="Poppins Light" pitchFamily="2" charset="0"/>
                        </a:rPr>
                        <a:t>5.1: Pravidla</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835644689"/>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5.2: Vzájemné soužití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1350167824"/>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5.3: Zájem a naslouchání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406935622"/>
                  </a:ext>
                </a:extLst>
              </a:tr>
              <a:tr h="144996">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cs-CZ" sz="850" b="1" i="0">
                          <a:solidFill>
                            <a:schemeClr val="tx1">
                              <a:lumMod val="75000"/>
                              <a:lumOff val="25000"/>
                            </a:schemeClr>
                          </a:solidFill>
                          <a:latin typeface="Verdana Pro" panose="020B0604030504040204" pitchFamily="34" charset="0"/>
                          <a:cs typeface="Poppins Light" pitchFamily="2" charset="0"/>
                        </a:rPr>
                        <a:t>Priorita 6: Dobrá strava</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074698029"/>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6.1: Suroviny</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1520718807"/>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6.2: Personál</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360429639"/>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6.3: Kultura stravování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759049065"/>
                  </a:ext>
                </a:extLst>
              </a:tr>
              <a:tr h="144996">
                <a:tc>
                  <a:txBody>
                    <a:bodyPr/>
                    <a:lstStyle/>
                    <a:p>
                      <a:endParaRPr lang="cs-CZ" sz="850" b="0" i="0">
                        <a:solidFill>
                          <a:schemeClr val="tx1">
                            <a:lumMod val="75000"/>
                            <a:lumOff val="25000"/>
                          </a:schemeClr>
                        </a:solidFill>
                        <a:latin typeface="Verdana Pro" panose="020B0604030504040204" pitchFamily="34" charset="0"/>
                        <a:cs typeface="Poppins Light" pitchFamily="2" charset="0"/>
                      </a:endParaRPr>
                    </a:p>
                  </a:txBody>
                  <a:tcPr>
                    <a:lnT w="3175" cap="flat" cmpd="sng" algn="ctr">
                      <a:solidFill>
                        <a:schemeClr val="tx1"/>
                      </a:solidFill>
                      <a:prstDash val="solid"/>
                      <a:round/>
                      <a:headEnd type="none" w="med" len="med"/>
                      <a:tailEnd type="none" w="med" len="med"/>
                    </a:lnT>
                    <a:solidFill>
                      <a:srgbClr val="00365A">
                        <a:alpha val="0"/>
                      </a:srgbClr>
                    </a:solidFill>
                  </a:tcPr>
                </a:tc>
                <a:extLst>
                  <a:ext uri="{0D108BD9-81ED-4DB2-BD59-A6C34878D82A}">
                    <a16:rowId xmlns:a16="http://schemas.microsoft.com/office/drawing/2014/main" val="980051553"/>
                  </a:ext>
                </a:extLst>
              </a:tr>
            </a:tbl>
          </a:graphicData>
        </a:graphic>
      </p:graphicFrame>
      <p:sp>
        <p:nvSpPr>
          <p:cNvPr id="6" name="Nadpis 1">
            <a:extLst>
              <a:ext uri="{FF2B5EF4-FFF2-40B4-BE49-F238E27FC236}">
                <a16:creationId xmlns:a16="http://schemas.microsoft.com/office/drawing/2014/main" id="{88FEB175-817F-D640-BF4C-CEA639480ED2}"/>
              </a:ext>
            </a:extLst>
          </p:cNvPr>
          <p:cNvSpPr txBox="1">
            <a:spLocks/>
          </p:cNvSpPr>
          <p:nvPr/>
        </p:nvSpPr>
        <p:spPr>
          <a:xfrm>
            <a:off x="852488" y="0"/>
            <a:ext cx="9601200" cy="1325563"/>
          </a:xfrm>
          <a:prstGeom prst="rect">
            <a:avLst/>
          </a:prstGeom>
        </p:spPr>
        <p:txBody>
          <a:bodyPr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2600" b="1">
                <a:latin typeface="Verdana" panose="020B0604030504040204" pitchFamily="34" charset="0"/>
                <a:ea typeface="Verdana" panose="020B0604030504040204" pitchFamily="34" charset="0"/>
                <a:cs typeface="Verdana" panose="020B0604030504040204" pitchFamily="34" charset="0"/>
              </a:rPr>
              <a:t>Přehled cílů a opatření</a:t>
            </a:r>
          </a:p>
        </p:txBody>
      </p:sp>
      <p:graphicFrame>
        <p:nvGraphicFramePr>
          <p:cNvPr id="3" name="Tabulka 2">
            <a:extLst>
              <a:ext uri="{FF2B5EF4-FFF2-40B4-BE49-F238E27FC236}">
                <a16:creationId xmlns:a16="http://schemas.microsoft.com/office/drawing/2014/main" id="{A8FDAAC6-8372-7046-B0B0-EF9649A75043}"/>
              </a:ext>
            </a:extLst>
          </p:cNvPr>
          <p:cNvGraphicFramePr>
            <a:graphicFrameLocks noGrp="1"/>
          </p:cNvGraphicFramePr>
          <p:nvPr/>
        </p:nvGraphicFramePr>
        <p:xfrm>
          <a:off x="4190940" y="1093226"/>
          <a:ext cx="3022191" cy="5547360"/>
        </p:xfrm>
        <a:graphic>
          <a:graphicData uri="http://schemas.openxmlformats.org/drawingml/2006/table">
            <a:tbl>
              <a:tblPr firstRow="1" bandRow="1">
                <a:tableStyleId>{F5AB1C69-6EDB-4FF4-983F-18BD219EF322}</a:tableStyleId>
              </a:tblPr>
              <a:tblGrid>
                <a:gridCol w="3022191">
                  <a:extLst>
                    <a:ext uri="{9D8B030D-6E8A-4147-A177-3AD203B41FA5}">
                      <a16:colId xmlns:a16="http://schemas.microsoft.com/office/drawing/2014/main" val="3997083413"/>
                    </a:ext>
                  </a:extLst>
                </a:gridCol>
              </a:tblGrid>
              <a:tr h="1449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s-CZ" sz="1000" b="1">
                          <a:solidFill>
                            <a:srgbClr val="F8F9FA"/>
                          </a:solidFill>
                          <a:latin typeface="Verdana Pro" panose="020B0604030504040204" pitchFamily="34" charset="0"/>
                          <a:ea typeface="League Spartan" charset="0"/>
                          <a:cs typeface="Poppins" pitchFamily="2" charset="77"/>
                        </a:rPr>
                        <a:t>Cíl 2: Profesionální zaměstnanec</a:t>
                      </a:r>
                      <a:endParaRPr lang="en-US" sz="1000" b="1">
                        <a:solidFill>
                          <a:srgbClr val="F8F9FA"/>
                        </a:solidFill>
                        <a:latin typeface="Verdana Pro" panose="020B0604030504040204" pitchFamily="34" charset="0"/>
                        <a:ea typeface="League Spartan" charset="0"/>
                        <a:cs typeface="Poppins" pitchFamily="2" charset="77"/>
                      </a:endParaRP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8922"/>
                    </a:solidFill>
                  </a:tcPr>
                </a:tc>
                <a:extLst>
                  <a:ext uri="{0D108BD9-81ED-4DB2-BD59-A6C34878D82A}">
                    <a16:rowId xmlns:a16="http://schemas.microsoft.com/office/drawing/2014/main" val="941604934"/>
                  </a:ext>
                </a:extLst>
              </a:tr>
              <a:tr h="144996">
                <a:tc>
                  <a:txBody>
                    <a:bodyPr/>
                    <a:lstStyle/>
                    <a:p>
                      <a:pPr marL="133350" indent="-127000">
                        <a:tabLst>
                          <a:tab pos="80963" algn="l"/>
                        </a:tabLst>
                      </a:pPr>
                      <a:r>
                        <a:rPr lang="cs-CZ" sz="850" b="1" i="0">
                          <a:solidFill>
                            <a:schemeClr val="tx1">
                              <a:lumMod val="75000"/>
                              <a:lumOff val="25000"/>
                            </a:schemeClr>
                          </a:solidFill>
                          <a:latin typeface="Verdana Pro" panose="020B0604030504040204" pitchFamily="34" charset="0"/>
                          <a:cs typeface="Poppins Light" pitchFamily="2" charset="0"/>
                        </a:rPr>
                        <a:t>Priorita 1: Prestiž organizace</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236288986"/>
                  </a:ext>
                </a:extLst>
              </a:tr>
              <a:tr h="144996">
                <a:tc>
                  <a:txBody>
                    <a:bodyPr/>
                    <a:lstStyle/>
                    <a:p>
                      <a:pPr marL="133350" indent="-133350">
                        <a:tabLst/>
                      </a:pPr>
                      <a:r>
                        <a:rPr lang="cs-CZ" sz="850" b="0" i="0">
                          <a:solidFill>
                            <a:schemeClr val="tx1">
                              <a:lumMod val="75000"/>
                              <a:lumOff val="25000"/>
                            </a:schemeClr>
                          </a:solidFill>
                          <a:latin typeface="Verdana Pro" panose="020B0604030504040204" pitchFamily="34" charset="0"/>
                          <a:cs typeface="Poppins Light" pitchFamily="2" charset="0"/>
                        </a:rPr>
                        <a:t>1.1: Mediální obraz</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527018161"/>
                  </a:ext>
                </a:extLst>
              </a:tr>
              <a:tr h="144996">
                <a:tc>
                  <a:txBody>
                    <a:bodyPr/>
                    <a:lstStyle/>
                    <a:p>
                      <a:pPr marL="133350" indent="-133350">
                        <a:tabLst/>
                      </a:pPr>
                      <a:r>
                        <a:rPr lang="cs-CZ" sz="850" b="0" i="0">
                          <a:solidFill>
                            <a:schemeClr val="tx1">
                              <a:lumMod val="75000"/>
                              <a:lumOff val="25000"/>
                            </a:schemeClr>
                          </a:solidFill>
                          <a:latin typeface="Verdana Pro" panose="020B0604030504040204" pitchFamily="34" charset="0"/>
                          <a:cs typeface="Poppins Light" pitchFamily="2" charset="0"/>
                        </a:rPr>
                        <a:t>1.2: Naši lidé</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642725545"/>
                  </a:ext>
                </a:extLst>
              </a:tr>
              <a:tr h="144996">
                <a:tc>
                  <a:txBody>
                    <a:bodyPr/>
                    <a:lstStyle/>
                    <a:p>
                      <a:pPr marL="133350" indent="-133350">
                        <a:tabLst/>
                      </a:pPr>
                      <a:r>
                        <a:rPr lang="cs-CZ" sz="850" b="0" i="0">
                          <a:solidFill>
                            <a:schemeClr val="tx1">
                              <a:lumMod val="75000"/>
                              <a:lumOff val="25000"/>
                            </a:schemeClr>
                          </a:solidFill>
                          <a:latin typeface="Verdana Pro" panose="020B0604030504040204" pitchFamily="34" charset="0"/>
                          <a:cs typeface="Poppins Light" pitchFamily="2" charset="0"/>
                        </a:rPr>
                        <a:t>1.3: Příklady dobré praxe</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440865050"/>
                  </a:ext>
                </a:extLst>
              </a:tr>
              <a:tr h="144996">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cs-CZ" sz="850" b="1" i="0">
                          <a:solidFill>
                            <a:schemeClr val="tx1">
                              <a:lumMod val="75000"/>
                              <a:lumOff val="25000"/>
                            </a:schemeClr>
                          </a:solidFill>
                          <a:latin typeface="Verdana Pro" panose="020B0604030504040204" pitchFamily="34" charset="0"/>
                          <a:cs typeface="Poppins Light" pitchFamily="2" charset="0"/>
                        </a:rPr>
                        <a:t>Priorita 2: Ohodnocení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987483599"/>
                  </a:ext>
                </a:extLst>
              </a:tr>
              <a:tr h="144996">
                <a:tc>
                  <a:txBody>
                    <a:bodyPr/>
                    <a:lstStyle/>
                    <a:p>
                      <a:pPr marL="133350" indent="-133350">
                        <a:tabLst/>
                      </a:pPr>
                      <a:r>
                        <a:rPr lang="cs-CZ" sz="850" b="0" i="0">
                          <a:solidFill>
                            <a:schemeClr val="tx1">
                              <a:lumMod val="75000"/>
                              <a:lumOff val="25000"/>
                            </a:schemeClr>
                          </a:solidFill>
                          <a:latin typeface="Verdana Pro" panose="020B0604030504040204" pitchFamily="34" charset="0"/>
                          <a:cs typeface="Poppins Light" pitchFamily="2" charset="0"/>
                        </a:rPr>
                        <a:t>2.1: Adekvátní odměňování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313023210"/>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2.2: Benefity</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257395447"/>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2.3: Zpětná vazba</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1097744377"/>
                  </a:ext>
                </a:extLst>
              </a:tr>
              <a:tr h="144996">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cs-CZ" sz="850" b="1" i="0">
                          <a:solidFill>
                            <a:schemeClr val="tx1">
                              <a:lumMod val="75000"/>
                              <a:lumOff val="25000"/>
                            </a:schemeClr>
                          </a:solidFill>
                          <a:latin typeface="Verdana Pro" panose="020B0604030504040204" pitchFamily="34" charset="0"/>
                          <a:cs typeface="Poppins Light" pitchFamily="2" charset="0"/>
                        </a:rPr>
                        <a:t>Priorita 3: Vzdělávání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172312611"/>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3.1: Atraktivita vzdělávání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1949895676"/>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3.2: Osobní rozvoj</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1979214692"/>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3.3: Kvalita</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4241097593"/>
                  </a:ext>
                </a:extLst>
              </a:tr>
              <a:tr h="144996">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cs-CZ" sz="850" b="1" i="0">
                          <a:solidFill>
                            <a:schemeClr val="tx1">
                              <a:lumMod val="75000"/>
                              <a:lumOff val="25000"/>
                            </a:schemeClr>
                          </a:solidFill>
                          <a:latin typeface="Verdana Pro" panose="020B0604030504040204" pitchFamily="34" charset="0"/>
                          <a:cs typeface="Poppins Light" pitchFamily="2" charset="0"/>
                        </a:rPr>
                        <a:t>Priorita 4: Moderně řízená organizace</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124800962"/>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4.1: Dobré vedení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1932020363"/>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4.2: Podmínky pro práci</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4221827746"/>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4.3: Respekt k zaměstnancům</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1564376490"/>
                  </a:ext>
                </a:extLst>
              </a:tr>
              <a:tr h="144996">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cs-CZ" sz="850" b="1" i="0">
                          <a:solidFill>
                            <a:schemeClr val="tx1">
                              <a:lumMod val="75000"/>
                              <a:lumOff val="25000"/>
                            </a:schemeClr>
                          </a:solidFill>
                          <a:latin typeface="Verdana Pro" panose="020B0604030504040204" pitchFamily="34" charset="0"/>
                          <a:cs typeface="Poppins Light" pitchFamily="2" charset="0"/>
                        </a:rPr>
                        <a:t>Priorita 5: Dobré pracovní klima</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761435552"/>
                  </a:ext>
                </a:extLst>
              </a:tr>
              <a:tr h="144996">
                <a:tc>
                  <a:txBody>
                    <a:bodyPr/>
                    <a:lstStyle/>
                    <a:p>
                      <a:pPr marL="133350" indent="-133350">
                        <a:tabLst/>
                      </a:pPr>
                      <a:r>
                        <a:rPr lang="cs-CZ" sz="850" b="0" i="0">
                          <a:solidFill>
                            <a:schemeClr val="tx1">
                              <a:lumMod val="75000"/>
                              <a:lumOff val="25000"/>
                            </a:schemeClr>
                          </a:solidFill>
                          <a:latin typeface="Verdana Pro" panose="020B0604030504040204" pitchFamily="34" charset="0"/>
                          <a:cs typeface="Poppins Light" pitchFamily="2" charset="0"/>
                        </a:rPr>
                        <a:t>5.1: Firemní kultura</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4147687139"/>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5.2: Pracovní prostředí</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2361136138"/>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5.3: Neformální vztahy</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157551936"/>
                  </a:ext>
                </a:extLst>
              </a:tr>
              <a:tr h="144996">
                <a:tc>
                  <a:txBody>
                    <a:bodyPr/>
                    <a:lstStyle/>
                    <a:p>
                      <a:pPr marL="133350" marR="0" lvl="0" indent="-133350" algn="l" defTabSz="914400" rtl="0" eaLnBrk="1" fontAlgn="auto" latinLnBrk="0" hangingPunct="1">
                        <a:lnSpc>
                          <a:spcPct val="100000"/>
                        </a:lnSpc>
                        <a:spcBef>
                          <a:spcPts val="0"/>
                        </a:spcBef>
                        <a:spcAft>
                          <a:spcPts val="0"/>
                        </a:spcAft>
                        <a:buClrTx/>
                        <a:buSzTx/>
                        <a:buFontTx/>
                        <a:buNone/>
                        <a:tabLst/>
                        <a:defRPr/>
                      </a:pPr>
                      <a:r>
                        <a:rPr lang="cs-CZ" sz="850" b="1" i="0">
                          <a:solidFill>
                            <a:schemeClr val="tx1">
                              <a:lumMod val="75000"/>
                              <a:lumOff val="25000"/>
                            </a:schemeClr>
                          </a:solidFill>
                          <a:latin typeface="Verdana Pro" panose="020B0604030504040204" pitchFamily="34" charset="0"/>
                          <a:cs typeface="Poppins Light" pitchFamily="2" charset="0"/>
                        </a:rPr>
                        <a:t>Priorita 6: Kapacita, stabilita, kontrola</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41175569"/>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6.1: Personalistika</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68834065"/>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6.2: Provozní optimalizace</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3192556326"/>
                  </a:ext>
                </a:extLst>
              </a:tr>
              <a:tr h="144996">
                <a:tc>
                  <a:txBody>
                    <a:bodyPr/>
                    <a:lstStyle/>
                    <a:p>
                      <a:r>
                        <a:rPr lang="cs-CZ" sz="850" b="0" i="0">
                          <a:solidFill>
                            <a:schemeClr val="tx1">
                              <a:lumMod val="75000"/>
                              <a:lumOff val="25000"/>
                            </a:schemeClr>
                          </a:solidFill>
                          <a:latin typeface="Verdana Pro" panose="020B0604030504040204" pitchFamily="34" charset="0"/>
                          <a:cs typeface="Poppins Light" pitchFamily="2" charset="0"/>
                        </a:rPr>
                        <a:t>6.3: Kontrola a řízení rizik</a:t>
                      </a:r>
                    </a:p>
                  </a:txBody>
                  <a:tcP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365A">
                        <a:alpha val="0"/>
                      </a:srgbClr>
                    </a:solidFill>
                  </a:tcPr>
                </a:tc>
                <a:extLst>
                  <a:ext uri="{0D108BD9-81ED-4DB2-BD59-A6C34878D82A}">
                    <a16:rowId xmlns:a16="http://schemas.microsoft.com/office/drawing/2014/main" val="1199659327"/>
                  </a:ext>
                </a:extLst>
              </a:tr>
            </a:tbl>
          </a:graphicData>
        </a:graphic>
      </p:graphicFrame>
      <p:sp>
        <p:nvSpPr>
          <p:cNvPr id="7" name="Obdélník 6">
            <a:extLst>
              <a:ext uri="{FF2B5EF4-FFF2-40B4-BE49-F238E27FC236}">
                <a16:creationId xmlns:a16="http://schemas.microsoft.com/office/drawing/2014/main" id="{FE6DF60B-2663-F244-9E3A-CEC321AE2630}"/>
              </a:ext>
            </a:extLst>
          </p:cNvPr>
          <p:cNvSpPr/>
          <p:nvPr/>
        </p:nvSpPr>
        <p:spPr>
          <a:xfrm rot="16200000">
            <a:off x="-3167088" y="3106666"/>
            <a:ext cx="6801899" cy="253531"/>
          </a:xfrm>
          <a:prstGeom prst="rect">
            <a:avLst/>
          </a:prstGeom>
        </p:spPr>
        <p:txBody>
          <a:bodyPr wrap="square">
            <a:spAutoFit/>
          </a:bodyPr>
          <a:lstStyle/>
          <a:p>
            <a:pPr>
              <a:lnSpc>
                <a:spcPct val="110000"/>
              </a:lnSpc>
              <a:spcBef>
                <a:spcPts val="400"/>
              </a:spcBef>
            </a:pPr>
            <a:r>
              <a:rPr lang="cs-CZ" sz="1050">
                <a:latin typeface="Verdana" panose="020B0604030504040204" pitchFamily="34" charset="0"/>
                <a:ea typeface="Verdana" panose="020B0604030504040204" pitchFamily="34" charset="0"/>
                <a:cs typeface="Verdana" panose="020B0604030504040204" pitchFamily="34" charset="0"/>
              </a:rPr>
              <a:t>poslání / vize / strategické cíle / priority / opatření / </a:t>
            </a:r>
            <a:r>
              <a:rPr lang="cs-CZ" sz="1050" b="1">
                <a:latin typeface="Verdana" panose="020B0604030504040204" pitchFamily="34" charset="0"/>
                <a:ea typeface="Verdana" panose="020B0604030504040204" pitchFamily="34" charset="0"/>
                <a:cs typeface="Verdana" panose="020B0604030504040204" pitchFamily="34" charset="0"/>
              </a:rPr>
              <a:t>implementace</a:t>
            </a:r>
            <a:r>
              <a:rPr lang="cs-CZ" sz="1050">
                <a:latin typeface="Verdana" panose="020B0604030504040204" pitchFamily="34" charset="0"/>
                <a:ea typeface="Verdana" panose="020B0604030504040204" pitchFamily="34" charset="0"/>
                <a:cs typeface="Verdana" panose="020B0604030504040204" pitchFamily="34" charset="0"/>
              </a:rPr>
              <a:t> / akční plán / kontrola</a:t>
            </a:r>
          </a:p>
        </p:txBody>
      </p:sp>
      <p:sp>
        <p:nvSpPr>
          <p:cNvPr id="9" name="TextovéPole 8">
            <a:extLst>
              <a:ext uri="{FF2B5EF4-FFF2-40B4-BE49-F238E27FC236}">
                <a16:creationId xmlns:a16="http://schemas.microsoft.com/office/drawing/2014/main" id="{07ABA819-1D35-D744-AA1F-4A9F5B337B77}"/>
              </a:ext>
            </a:extLst>
          </p:cNvPr>
          <p:cNvSpPr txBox="1"/>
          <p:nvPr/>
        </p:nvSpPr>
        <p:spPr>
          <a:xfrm>
            <a:off x="10911155" y="5842337"/>
            <a:ext cx="1280845" cy="1015663"/>
          </a:xfrm>
          <a:prstGeom prst="rect">
            <a:avLst/>
          </a:prstGeom>
          <a:noFill/>
        </p:spPr>
        <p:txBody>
          <a:bodyPr wrap="square" rtlCol="0">
            <a:spAutoFit/>
          </a:bodyPr>
          <a:lstStyle/>
          <a:p>
            <a:r>
              <a:rPr lang="cs-CZ" sz="6000" b="1">
                <a:solidFill>
                  <a:schemeClr val="bg2">
                    <a:lumMod val="90000"/>
                  </a:schemeClr>
                </a:solidFill>
                <a:latin typeface="Verdana Pro" panose="020B0604030504040204" pitchFamily="34" charset="0"/>
              </a:rPr>
              <a:t>13</a:t>
            </a:r>
          </a:p>
        </p:txBody>
      </p:sp>
    </p:spTree>
    <p:extLst>
      <p:ext uri="{BB962C8B-B14F-4D97-AF65-F5344CB8AC3E}">
        <p14:creationId xmlns:p14="http://schemas.microsoft.com/office/powerpoint/2010/main" val="994035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879118" y="-39494"/>
            <a:ext cx="6223981" cy="1325563"/>
          </a:xfrm>
        </p:spPr>
        <p:txBody>
          <a:bodyPr>
            <a:normAutofit/>
          </a:bodyPr>
          <a:lstStyle/>
          <a:p>
            <a:r>
              <a:rPr lang="cs-CZ" sz="3600" b="1" dirty="0">
                <a:latin typeface="Verdana" panose="020B0604030504040204" pitchFamily="34" charset="0"/>
                <a:ea typeface="Verdana" panose="020B0604030504040204" pitchFamily="34" charset="0"/>
                <a:cs typeface="Verdana" panose="020B0604030504040204" pitchFamily="34" charset="0"/>
              </a:rPr>
              <a:t>Akční plán a kontrola </a:t>
            </a:r>
          </a:p>
        </p:txBody>
      </p:sp>
      <p:sp>
        <p:nvSpPr>
          <p:cNvPr id="3" name="Zástupný symbol pro obsah 2"/>
          <p:cNvSpPr>
            <a:spLocks noGrp="1"/>
          </p:cNvSpPr>
          <p:nvPr>
            <p:ph idx="1"/>
          </p:nvPr>
        </p:nvSpPr>
        <p:spPr>
          <a:xfrm>
            <a:off x="5879119" y="1122605"/>
            <a:ext cx="5779404" cy="3169995"/>
          </a:xfrm>
        </p:spPr>
        <p:txBody>
          <a:bodyPr>
            <a:noAutofit/>
          </a:bodyPr>
          <a:lstStyle/>
          <a:p>
            <a:pPr marL="0" indent="0">
              <a:lnSpc>
                <a:spcPct val="120000"/>
              </a:lnSpc>
              <a:buClr>
                <a:srgbClr val="C2DEEA"/>
              </a:buClr>
              <a:buSzPct val="100000"/>
              <a:buNone/>
            </a:pPr>
            <a:r>
              <a:rPr lang="cs-CZ" sz="1100" spc="30" dirty="0">
                <a:latin typeface="Verdana" panose="020B0604030504040204" pitchFamily="34" charset="0"/>
                <a:ea typeface="Verdana" panose="020B0604030504040204" pitchFamily="34" charset="0"/>
                <a:cs typeface="Verdana" panose="020B0604030504040204" pitchFamily="34" charset="0"/>
              </a:rPr>
              <a:t>Vytvoření Strategie a stanovení strategických cílů včetně dalšího rozpadu je pouze první část realizace strategie. Při implementaci je nutná aktivní podpora vedení organizace, řádná příprava realizace, vysoká úroveň komunikace, plynulá aktualizace projektů, kvalitní složení týmu a zejména průběžná kontrola a hodnocení plnění výstupů (monitoring).</a:t>
            </a:r>
          </a:p>
          <a:p>
            <a:pPr marL="0" indent="0">
              <a:lnSpc>
                <a:spcPct val="120000"/>
              </a:lnSpc>
              <a:buNone/>
            </a:pPr>
            <a:r>
              <a:rPr lang="cs-CZ" sz="1100" spc="30" dirty="0">
                <a:latin typeface="Verdana" panose="020B0604030504040204" pitchFamily="34" charset="0"/>
                <a:ea typeface="Verdana" panose="020B0604030504040204" pitchFamily="34" charset="0"/>
                <a:cs typeface="Verdana" panose="020B0604030504040204" pitchFamily="34" charset="0"/>
              </a:rPr>
              <a:t>Důležitým faktorem pro dosažení pozitivních výsledků vyplývajících ze strategického řízení je odpovídající personální zajištění jeho realizace a celkové administrace. Je nezbytné určovat způsob, jakým bude probíhat naplňování stanovených aktivit a kdo bude mít za danou činnost odpovědnost. </a:t>
            </a:r>
          </a:p>
          <a:p>
            <a:pPr marL="0" indent="0">
              <a:lnSpc>
                <a:spcPct val="120000"/>
              </a:lnSpc>
              <a:buNone/>
            </a:pPr>
            <a:r>
              <a:rPr lang="cs-CZ" sz="1100" spc="30" dirty="0">
                <a:latin typeface="Verdana" panose="020B0604030504040204" pitchFamily="34" charset="0"/>
                <a:ea typeface="Verdana" panose="020B0604030504040204" pitchFamily="34" charset="0"/>
                <a:cs typeface="Verdana" panose="020B0604030504040204" pitchFamily="34" charset="0"/>
              </a:rPr>
              <a:t>Proto každý projekt Akčního plánu je zpracován ve formě karty projektu     s jasně definovanými parametry.</a:t>
            </a:r>
          </a:p>
          <a:p>
            <a:pPr marL="0" indent="0">
              <a:lnSpc>
                <a:spcPct val="120000"/>
              </a:lnSpc>
              <a:buClr>
                <a:srgbClr val="C2DEEA"/>
              </a:buClr>
              <a:buSzPct val="100000"/>
              <a:buNone/>
            </a:pPr>
            <a:endParaRPr lang="cs-CZ" sz="1100" spc="30" dirty="0">
              <a:latin typeface="Verdana" panose="020B0604030504040204" pitchFamily="34" charset="0"/>
              <a:ea typeface="Verdana" panose="020B0604030504040204" pitchFamily="34" charset="0"/>
              <a:cs typeface="Verdana" panose="020B0604030504040204" pitchFamily="34" charset="0"/>
            </a:endParaRPr>
          </a:p>
          <a:p>
            <a:pPr marL="0" indent="0">
              <a:lnSpc>
                <a:spcPct val="120000"/>
              </a:lnSpc>
              <a:buNone/>
            </a:pPr>
            <a:endParaRPr lang="cs-CZ" sz="1100" spc="30" dirty="0">
              <a:latin typeface="Verdana" panose="020B0604030504040204" pitchFamily="34" charset="0"/>
              <a:ea typeface="Verdana" panose="020B0604030504040204" pitchFamily="34" charset="0"/>
              <a:cs typeface="Verdana" panose="020B0604030504040204" pitchFamily="34" charset="0"/>
            </a:endParaRPr>
          </a:p>
        </p:txBody>
      </p:sp>
      <p:sp>
        <p:nvSpPr>
          <p:cNvPr id="4" name="Textové pole 32">
            <a:extLst>
              <a:ext uri="{FF2B5EF4-FFF2-40B4-BE49-F238E27FC236}">
                <a16:creationId xmlns:a16="http://schemas.microsoft.com/office/drawing/2014/main" id="{1CE74D76-D1CA-B448-B01C-869AA6E3A309}"/>
              </a:ext>
            </a:extLst>
          </p:cNvPr>
          <p:cNvSpPr txBox="1"/>
          <p:nvPr/>
        </p:nvSpPr>
        <p:spPr>
          <a:xfrm>
            <a:off x="-45080" y="-14831"/>
            <a:ext cx="5399352" cy="6933550"/>
          </a:xfrm>
          <a:prstGeom prst="rect">
            <a:avLst/>
          </a:prstGeom>
          <a:solidFill>
            <a:schemeClr val="bg2">
              <a:lumMod val="50000"/>
            </a:schemeClr>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p>
          <a:p>
            <a:pPr>
              <a:spcAft>
                <a:spcPts val="0"/>
              </a:spcAft>
            </a:pPr>
            <a:r>
              <a:rPr lang="cs-CZ" sz="1200" b="1" dirty="0">
                <a:effectLst/>
                <a:latin typeface="Times New Roman" panose="02020603050405020304" pitchFamily="18" charset="0"/>
                <a:ea typeface="Calibri" panose="020F0502020204030204" pitchFamily="34" charset="0"/>
                <a:cs typeface="Helvetica" pitchFamily="2" charset="0"/>
              </a:rPr>
              <a:t> </a:t>
            </a:r>
            <a:r>
              <a:rPr lang="cs-CZ" sz="1200" b="1" dirty="0">
                <a:solidFill>
                  <a:schemeClr val="bg1"/>
                </a:solidFill>
                <a:effectLst/>
                <a:latin typeface="Verdana" panose="020B0604030504040204" pitchFamily="34" charset="0"/>
                <a:ea typeface="Calibri" panose="020F0502020204030204" pitchFamily="34" charset="0"/>
                <a:cs typeface="Helvetica" pitchFamily="2" charset="0"/>
              </a:rPr>
              <a:t> </a:t>
            </a:r>
            <a:endParaRPr lang="cs-CZ" sz="1200" b="1" dirty="0">
              <a:solidFill>
                <a:schemeClr val="bg1"/>
              </a:solidFill>
              <a:effectLst/>
              <a:latin typeface="Times New Roman" panose="02020603050405020304" pitchFamily="18" charset="0"/>
              <a:ea typeface="Calibri" panose="020F0502020204030204" pitchFamily="34" charset="0"/>
              <a:cs typeface="Helvetica" pitchFamily="2" charset="0"/>
            </a:endParaRPr>
          </a:p>
          <a:p>
            <a:pPr>
              <a:spcAft>
                <a:spcPts val="0"/>
              </a:spcAft>
            </a:pPr>
            <a:r>
              <a:rPr lang="cs-CZ" sz="1200" b="1" dirty="0">
                <a:solidFill>
                  <a:schemeClr val="bg1"/>
                </a:solidFill>
                <a:effectLst/>
                <a:latin typeface="Verdana" panose="020B0604030504040204" pitchFamily="34" charset="0"/>
                <a:ea typeface="Calibri" panose="020F0502020204030204" pitchFamily="34" charset="0"/>
                <a:cs typeface="Helvetica" pitchFamily="2" charset="0"/>
              </a:rPr>
              <a:t> </a:t>
            </a:r>
          </a:p>
          <a:p>
            <a:pPr>
              <a:spcAft>
                <a:spcPts val="0"/>
              </a:spcAft>
            </a:pPr>
            <a:endParaRPr lang="cs-CZ" sz="1200" b="1" dirty="0">
              <a:solidFill>
                <a:schemeClr val="bg1"/>
              </a:solidFill>
              <a:latin typeface="Verdana" panose="020B0604030504040204" pitchFamily="34" charset="0"/>
              <a:ea typeface="Calibri" panose="020F0502020204030204" pitchFamily="34" charset="0"/>
              <a:cs typeface="Helvetica" pitchFamily="2" charset="0"/>
            </a:endParaRPr>
          </a:p>
          <a:p>
            <a:pPr>
              <a:spcAft>
                <a:spcPts val="0"/>
              </a:spcAft>
            </a:pPr>
            <a:endParaRPr lang="cs-CZ" sz="1200" b="1" dirty="0">
              <a:solidFill>
                <a:schemeClr val="bg1"/>
              </a:solidFill>
              <a:effectLst/>
              <a:latin typeface="Verdana" panose="020B0604030504040204" pitchFamily="34" charset="0"/>
              <a:ea typeface="Calibri" panose="020F0502020204030204" pitchFamily="34" charset="0"/>
              <a:cs typeface="Helvetica" pitchFamily="2" charset="0"/>
            </a:endParaRPr>
          </a:p>
          <a:p>
            <a:pPr>
              <a:spcAft>
                <a:spcPts val="0"/>
              </a:spcAft>
            </a:pPr>
            <a:endParaRPr lang="cs-CZ" sz="1200" b="1" dirty="0">
              <a:solidFill>
                <a:schemeClr val="bg1"/>
              </a:solidFill>
              <a:latin typeface="Verdana" panose="020B0604030504040204" pitchFamily="34" charset="0"/>
              <a:ea typeface="Calibri" panose="020F0502020204030204" pitchFamily="34" charset="0"/>
              <a:cs typeface="Helvetica" pitchFamily="2" charset="0"/>
            </a:endParaRPr>
          </a:p>
          <a:p>
            <a:pPr>
              <a:spcAft>
                <a:spcPts val="0"/>
              </a:spcAft>
            </a:pPr>
            <a:endParaRPr lang="cs-CZ" sz="1200" b="1" dirty="0">
              <a:solidFill>
                <a:schemeClr val="bg1"/>
              </a:solidFill>
              <a:effectLst/>
              <a:latin typeface="Times New Roman" panose="02020603050405020304" pitchFamily="18" charset="0"/>
              <a:ea typeface="Calibri" panose="020F0502020204030204" pitchFamily="34" charset="0"/>
              <a:cs typeface="Helvetica" pitchFamily="2" charset="0"/>
            </a:endParaRPr>
          </a:p>
          <a:p>
            <a:pPr>
              <a:spcAft>
                <a:spcPts val="0"/>
              </a:spcAft>
            </a:pPr>
            <a:r>
              <a:rPr lang="cs-CZ" sz="1200" b="1" dirty="0">
                <a:solidFill>
                  <a:schemeClr val="bg1"/>
                </a:solidFill>
                <a:effectLst/>
                <a:latin typeface="Verdana" panose="020B0604030504040204" pitchFamily="34" charset="0"/>
                <a:ea typeface="Calibri" panose="020F0502020204030204" pitchFamily="34" charset="0"/>
                <a:cs typeface="Helvetica" pitchFamily="2" charset="0"/>
              </a:rPr>
              <a:t> </a:t>
            </a:r>
            <a:endParaRPr lang="cs-CZ" sz="1200" b="1" dirty="0">
              <a:solidFill>
                <a:schemeClr val="bg1"/>
              </a:solidFill>
              <a:effectLst/>
              <a:latin typeface="Times New Roman" panose="02020603050405020304" pitchFamily="18" charset="0"/>
              <a:ea typeface="Calibri" panose="020F0502020204030204" pitchFamily="34" charset="0"/>
              <a:cs typeface="Helvetica" pitchFamily="2" charset="0"/>
            </a:endParaRPr>
          </a:p>
          <a:p>
            <a:pPr>
              <a:spcAft>
                <a:spcPts val="0"/>
              </a:spcAft>
            </a:pPr>
            <a:r>
              <a:rPr lang="cs-CZ" sz="1200" b="1" dirty="0">
                <a:solidFill>
                  <a:schemeClr val="bg1"/>
                </a:solidFill>
                <a:effectLst/>
                <a:latin typeface="Verdana" panose="020B0604030504040204" pitchFamily="34" charset="0"/>
                <a:ea typeface="Calibri" panose="020F0502020204030204" pitchFamily="34" charset="0"/>
                <a:cs typeface="Helvetica" pitchFamily="2" charset="0"/>
              </a:rPr>
              <a:t> </a:t>
            </a:r>
            <a:endParaRPr lang="cs-CZ" sz="1200" b="1" dirty="0">
              <a:solidFill>
                <a:schemeClr val="bg1"/>
              </a:solidFill>
              <a:effectLst/>
              <a:latin typeface="Times New Roman" panose="02020603050405020304" pitchFamily="18" charset="0"/>
              <a:ea typeface="Calibri" panose="020F0502020204030204" pitchFamily="34" charset="0"/>
              <a:cs typeface="Helvetica" pitchFamily="2" charset="0"/>
            </a:endParaRPr>
          </a:p>
          <a:p>
            <a:pPr>
              <a:spcAft>
                <a:spcPts val="0"/>
              </a:spcAft>
            </a:pPr>
            <a:r>
              <a:rPr lang="cs-CZ" sz="1200" b="1" dirty="0">
                <a:solidFill>
                  <a:schemeClr val="bg1"/>
                </a:solidFill>
                <a:latin typeface="Verdana" panose="020B0604030504040204" pitchFamily="34" charset="0"/>
                <a:ea typeface="Calibri" panose="020F0502020204030204" pitchFamily="34" charset="0"/>
                <a:cs typeface="Helvetica" pitchFamily="2" charset="0"/>
              </a:rPr>
              <a:t>     </a:t>
            </a:r>
            <a:endParaRPr lang="cs-CZ" sz="1200" dirty="0">
              <a:solidFill>
                <a:schemeClr val="bg1"/>
              </a:solidFill>
              <a:effectLst/>
              <a:latin typeface="Times New Roman" panose="02020603050405020304" pitchFamily="18" charset="0"/>
              <a:ea typeface="Calibri" panose="020F0502020204030204" pitchFamily="34" charset="0"/>
              <a:cs typeface="Helvetica" pitchFamily="2" charset="0"/>
            </a:endParaRPr>
          </a:p>
        </p:txBody>
      </p:sp>
      <p:sp>
        <p:nvSpPr>
          <p:cNvPr id="9" name="Ovál 8">
            <a:extLst>
              <a:ext uri="{FF2B5EF4-FFF2-40B4-BE49-F238E27FC236}">
                <a16:creationId xmlns:a16="http://schemas.microsoft.com/office/drawing/2014/main" id="{4EC2FE86-4CF7-7841-807F-C1507161849D}"/>
              </a:ext>
            </a:extLst>
          </p:cNvPr>
          <p:cNvSpPr>
            <a:spLocks noChangeAspect="1"/>
          </p:cNvSpPr>
          <p:nvPr/>
        </p:nvSpPr>
        <p:spPr>
          <a:xfrm>
            <a:off x="1085808" y="1703163"/>
            <a:ext cx="3195652" cy="3194277"/>
          </a:xfrm>
          <a:prstGeom prst="ellipse">
            <a:avLst/>
          </a:prstGeom>
          <a:blipFill dpi="0" rotWithShape="1">
            <a:blip r:embed="rId3">
              <a:alphaModFix amt="90000"/>
            </a:blip>
            <a:srcRect/>
            <a:stretch>
              <a:fillRect/>
            </a:stretch>
          </a:blip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6" name="Obdélník 5">
            <a:extLst>
              <a:ext uri="{FF2B5EF4-FFF2-40B4-BE49-F238E27FC236}">
                <a16:creationId xmlns:a16="http://schemas.microsoft.com/office/drawing/2014/main" id="{8B7DAE3D-0556-6D43-A387-58AAD60120D7}"/>
              </a:ext>
            </a:extLst>
          </p:cNvPr>
          <p:cNvSpPr/>
          <p:nvPr/>
        </p:nvSpPr>
        <p:spPr>
          <a:xfrm>
            <a:off x="1070678" y="5351495"/>
            <a:ext cx="3210782" cy="857414"/>
          </a:xfrm>
          <a:prstGeom prst="rect">
            <a:avLst/>
          </a:prstGeom>
        </p:spPr>
        <p:txBody>
          <a:bodyPr wrap="square">
            <a:spAutoFit/>
          </a:bodyPr>
          <a:lstStyle/>
          <a:p>
            <a:pPr>
              <a:lnSpc>
                <a:spcPct val="113000"/>
              </a:lnSpc>
            </a:pPr>
            <a:r>
              <a:rPr lang="cs-CZ" sz="1100" spc="80" dirty="0">
                <a:solidFill>
                  <a:schemeClr val="bg1"/>
                </a:solidFill>
                <a:latin typeface="Apple Chancery" panose="03020702040506060504" pitchFamily="66" charset="-79"/>
                <a:cs typeface="Apple Chancery" panose="03020702040506060504" pitchFamily="66" charset="-79"/>
              </a:rPr>
              <a:t>V dnešním rychle měnícím se světě jsou ti lidé, kteří neriskují, nejvíce vystaveni riziku.</a:t>
            </a:r>
            <a:r>
              <a:rPr lang="cs-CZ" sz="1100" spc="80" dirty="0">
                <a:solidFill>
                  <a:schemeClr val="bg1"/>
                </a:solidFill>
                <a:latin typeface="Apple Chancery" panose="03020702040506060504" pitchFamily="66" charset="-79"/>
                <a:ea typeface="Verdana" panose="020B0604030504040204" pitchFamily="34" charset="0"/>
                <a:cs typeface="Apple Chancery" panose="03020702040506060504" pitchFamily="66" charset="-79"/>
              </a:rPr>
              <a:t/>
            </a:r>
            <a:br>
              <a:rPr lang="cs-CZ" sz="1100" spc="80" dirty="0">
                <a:solidFill>
                  <a:schemeClr val="bg1"/>
                </a:solidFill>
                <a:latin typeface="Apple Chancery" panose="03020702040506060504" pitchFamily="66" charset="-79"/>
                <a:ea typeface="Verdana" panose="020B0604030504040204" pitchFamily="34" charset="0"/>
                <a:cs typeface="Apple Chancery" panose="03020702040506060504" pitchFamily="66" charset="-79"/>
              </a:rPr>
            </a:br>
            <a:r>
              <a:rPr lang="cs-CZ" sz="1100" spc="80" dirty="0">
                <a:solidFill>
                  <a:schemeClr val="bg1"/>
                </a:solidFill>
                <a:latin typeface="Apple Chancery" panose="03020702040506060504" pitchFamily="66" charset="-79"/>
                <a:ea typeface="Verdana" panose="020B0604030504040204" pitchFamily="34" charset="0"/>
                <a:cs typeface="Apple Chancery" panose="03020702040506060504" pitchFamily="66" charset="-79"/>
              </a:rPr>
              <a:t/>
            </a:r>
            <a:br>
              <a:rPr lang="cs-CZ" sz="1100" spc="80" dirty="0">
                <a:solidFill>
                  <a:schemeClr val="bg1"/>
                </a:solidFill>
                <a:latin typeface="Apple Chancery" panose="03020702040506060504" pitchFamily="66" charset="-79"/>
                <a:ea typeface="Verdana" panose="020B0604030504040204" pitchFamily="34" charset="0"/>
                <a:cs typeface="Apple Chancery" panose="03020702040506060504" pitchFamily="66" charset="-79"/>
              </a:rPr>
            </a:br>
            <a:endParaRPr sz="1100" spc="80" dirty="0">
              <a:solidFill>
                <a:schemeClr val="bg1"/>
              </a:solidFill>
              <a:latin typeface="Apple Chancery" panose="03020702040506060504" pitchFamily="66" charset="-79"/>
              <a:ea typeface="Verdana" panose="020B0604030504040204" pitchFamily="34" charset="0"/>
              <a:cs typeface="Apple Chancery" panose="03020702040506060504" pitchFamily="66" charset="-79"/>
            </a:endParaRPr>
          </a:p>
        </p:txBody>
      </p:sp>
      <p:sp>
        <p:nvSpPr>
          <p:cNvPr id="10" name="TextovéPole 9">
            <a:extLst>
              <a:ext uri="{FF2B5EF4-FFF2-40B4-BE49-F238E27FC236}">
                <a16:creationId xmlns:a16="http://schemas.microsoft.com/office/drawing/2014/main" id="{E30A5DDC-FAB4-DF44-88CD-062E156CF06A}"/>
              </a:ext>
            </a:extLst>
          </p:cNvPr>
          <p:cNvSpPr txBox="1"/>
          <p:nvPr/>
        </p:nvSpPr>
        <p:spPr>
          <a:xfrm>
            <a:off x="1085808" y="6163417"/>
            <a:ext cx="3339976" cy="423193"/>
          </a:xfrm>
          <a:prstGeom prst="rect">
            <a:avLst/>
          </a:prstGeom>
          <a:noFill/>
        </p:spPr>
        <p:txBody>
          <a:bodyPr wrap="square" rtlCol="0">
            <a:spAutoFit/>
          </a:bodyPr>
          <a:lstStyle/>
          <a:p>
            <a:pPr>
              <a:lnSpc>
                <a:spcPct val="113000"/>
              </a:lnSpc>
            </a:pPr>
            <a:r>
              <a:rPr lang="cs-CZ" sz="1000" b="1" spc="80" dirty="0">
                <a:solidFill>
                  <a:schemeClr val="bg1"/>
                </a:solidFill>
                <a:latin typeface="Verdana" panose="020B0604030504040204" pitchFamily="34" charset="0"/>
                <a:ea typeface="Verdana" panose="020B0604030504040204" pitchFamily="34" charset="0"/>
                <a:cs typeface="Verdana" panose="020B0604030504040204" pitchFamily="34" charset="0"/>
              </a:rPr>
              <a:t>Robert </a:t>
            </a:r>
            <a:r>
              <a:rPr lang="cs-CZ" sz="1000" b="1" spc="80" dirty="0" err="1">
                <a:solidFill>
                  <a:schemeClr val="bg1"/>
                </a:solidFill>
                <a:latin typeface="Verdana" panose="020B0604030504040204" pitchFamily="34" charset="0"/>
                <a:ea typeface="Verdana" panose="020B0604030504040204" pitchFamily="34" charset="0"/>
                <a:cs typeface="Verdana" panose="020B0604030504040204" pitchFamily="34" charset="0"/>
              </a:rPr>
              <a:t>Kiyosaki</a:t>
            </a:r>
            <a:endParaRPr lang="cs-CZ" sz="1000" b="1" spc="8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nSpc>
                <a:spcPct val="113000"/>
              </a:lnSpc>
            </a:pPr>
            <a:r>
              <a:rPr lang="cs-CZ" sz="1000" spc="80" dirty="0">
                <a:solidFill>
                  <a:schemeClr val="bg1"/>
                </a:solidFill>
                <a:latin typeface="Verdana" panose="020B0604030504040204" pitchFamily="34" charset="0"/>
                <a:ea typeface="Verdana" panose="020B0604030504040204" pitchFamily="34" charset="0"/>
                <a:cs typeface="Verdana" panose="020B0604030504040204" pitchFamily="34" charset="0"/>
              </a:rPr>
              <a:t>americký podnikatel a spisovatel</a:t>
            </a:r>
            <a:endParaRPr sz="1000" spc="8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26" name="Pravoúhlá spojnice 25">
            <a:extLst>
              <a:ext uri="{FF2B5EF4-FFF2-40B4-BE49-F238E27FC236}">
                <a16:creationId xmlns:a16="http://schemas.microsoft.com/office/drawing/2014/main" id="{EA8B2C24-665E-EE47-B6DA-529F6AB388FD}"/>
              </a:ext>
            </a:extLst>
          </p:cNvPr>
          <p:cNvCxnSpPr>
            <a:cxnSpLocks/>
            <a:endCxn id="30" idx="3"/>
          </p:cNvCxnSpPr>
          <p:nvPr/>
        </p:nvCxnSpPr>
        <p:spPr>
          <a:xfrm>
            <a:off x="7480156" y="4936664"/>
            <a:ext cx="1407271" cy="305961"/>
          </a:xfrm>
          <a:prstGeom prst="bentConnector2">
            <a:avLst/>
          </a:prstGeom>
          <a:ln w="25400">
            <a:solidFill>
              <a:srgbClr val="EBAB2C"/>
            </a:solidFill>
            <a:headEnd type="oval" w="lg" len="lg"/>
            <a:tailEnd type="triangle" w="lg" len="lg"/>
          </a:ln>
        </p:spPr>
        <p:style>
          <a:lnRef idx="1">
            <a:schemeClr val="accent1"/>
          </a:lnRef>
          <a:fillRef idx="0">
            <a:schemeClr val="accent1"/>
          </a:fillRef>
          <a:effectRef idx="0">
            <a:schemeClr val="accent1"/>
          </a:effectRef>
          <a:fontRef idx="minor">
            <a:schemeClr val="tx1"/>
          </a:fontRef>
        </p:style>
      </p:cxnSp>
      <p:sp>
        <p:nvSpPr>
          <p:cNvPr id="27" name="Zástupný symbol pro číslo snímku 5">
            <a:extLst>
              <a:ext uri="{FF2B5EF4-FFF2-40B4-BE49-F238E27FC236}">
                <a16:creationId xmlns:a16="http://schemas.microsoft.com/office/drawing/2014/main" id="{7A364C3F-49DF-A944-B64F-B6AC76874F13}"/>
              </a:ext>
            </a:extLst>
          </p:cNvPr>
          <p:cNvSpPr>
            <a:spLocks noGrp="1"/>
          </p:cNvSpPr>
          <p:nvPr>
            <p:ph type="sldNum" sz="quarter" idx="12"/>
          </p:nvPr>
        </p:nvSpPr>
        <p:spPr>
          <a:xfrm>
            <a:off x="9359900" y="6437559"/>
            <a:ext cx="2743200" cy="365125"/>
          </a:xfrm>
        </p:spPr>
        <p:txBody>
          <a:bodyPr/>
          <a:lstStyle/>
          <a:p>
            <a:r>
              <a:rPr lang="cs-CZ" sz="900" dirty="0">
                <a:latin typeface="Verdana" panose="020B0604030504040204" pitchFamily="34" charset="0"/>
                <a:ea typeface="Verdana" panose="020B0604030504040204" pitchFamily="34" charset="0"/>
                <a:cs typeface="Verdana" panose="020B0604030504040204" pitchFamily="34" charset="0"/>
              </a:rPr>
              <a:t>strana </a:t>
            </a:r>
            <a:fld id="{7F3A1C11-3275-2F49-8982-63B8B988770C}" type="slidenum">
              <a:rPr lang="cs-CZ" sz="900" smtClean="0">
                <a:latin typeface="Verdana" panose="020B0604030504040204" pitchFamily="34" charset="0"/>
                <a:ea typeface="Verdana" panose="020B0604030504040204" pitchFamily="34" charset="0"/>
                <a:cs typeface="Verdana" panose="020B0604030504040204" pitchFamily="34" charset="0"/>
              </a:rPr>
              <a:t>13</a:t>
            </a:fld>
            <a:endParaRPr lang="cs-CZ" sz="900" dirty="0">
              <a:latin typeface="Verdana" panose="020B0604030504040204" pitchFamily="34" charset="0"/>
              <a:ea typeface="Verdana" panose="020B0604030504040204" pitchFamily="34" charset="0"/>
              <a:cs typeface="Verdana" panose="020B0604030504040204" pitchFamily="34" charset="0"/>
            </a:endParaRPr>
          </a:p>
        </p:txBody>
      </p:sp>
      <p:sp>
        <p:nvSpPr>
          <p:cNvPr id="29" name="Šestiúhelník 28">
            <a:extLst>
              <a:ext uri="{FF2B5EF4-FFF2-40B4-BE49-F238E27FC236}">
                <a16:creationId xmlns:a16="http://schemas.microsoft.com/office/drawing/2014/main" id="{37EB512C-6DAA-5649-813A-25DDEAB8FF2C}"/>
              </a:ext>
            </a:extLst>
          </p:cNvPr>
          <p:cNvSpPr/>
          <p:nvPr/>
        </p:nvSpPr>
        <p:spPr>
          <a:xfrm rot="5400000">
            <a:off x="6046603" y="4321142"/>
            <a:ext cx="1343983" cy="1385713"/>
          </a:xfrm>
          <a:prstGeom prst="hexagon">
            <a:avLst/>
          </a:prstGeom>
          <a:solidFill>
            <a:srgbClr val="88B0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0" name="Šestiúhelník 29">
            <a:extLst>
              <a:ext uri="{FF2B5EF4-FFF2-40B4-BE49-F238E27FC236}">
                <a16:creationId xmlns:a16="http://schemas.microsoft.com/office/drawing/2014/main" id="{5A142903-2234-AF47-BCA0-7E94EB2E9AD5}"/>
              </a:ext>
            </a:extLst>
          </p:cNvPr>
          <p:cNvSpPr/>
          <p:nvPr/>
        </p:nvSpPr>
        <p:spPr>
          <a:xfrm rot="5400000">
            <a:off x="8215435" y="5225788"/>
            <a:ext cx="1343985" cy="1377659"/>
          </a:xfrm>
          <a:prstGeom prst="hexagon">
            <a:avLst/>
          </a:prstGeom>
          <a:solidFill>
            <a:srgbClr val="E689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1" name="Šestiúhelník 30">
            <a:extLst>
              <a:ext uri="{FF2B5EF4-FFF2-40B4-BE49-F238E27FC236}">
                <a16:creationId xmlns:a16="http://schemas.microsoft.com/office/drawing/2014/main" id="{4CF635FC-FC34-9D48-86AC-6F69DEAF36F6}"/>
              </a:ext>
            </a:extLst>
          </p:cNvPr>
          <p:cNvSpPr/>
          <p:nvPr/>
        </p:nvSpPr>
        <p:spPr>
          <a:xfrm rot="5400000">
            <a:off x="10034804" y="4296438"/>
            <a:ext cx="1393387" cy="1385712"/>
          </a:xfrm>
          <a:prstGeom prst="hexagon">
            <a:avLst/>
          </a:prstGeom>
          <a:solidFill>
            <a:srgbClr val="53B0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TextovéPole 12">
            <a:extLst>
              <a:ext uri="{FF2B5EF4-FFF2-40B4-BE49-F238E27FC236}">
                <a16:creationId xmlns:a16="http://schemas.microsoft.com/office/drawing/2014/main" id="{0951E57E-6D41-9C4E-ADA9-050455E27BDA}"/>
              </a:ext>
            </a:extLst>
          </p:cNvPr>
          <p:cNvSpPr txBox="1"/>
          <p:nvPr/>
        </p:nvSpPr>
        <p:spPr>
          <a:xfrm>
            <a:off x="5791567" y="4629277"/>
            <a:ext cx="1854053" cy="769441"/>
          </a:xfrm>
          <a:prstGeom prst="rect">
            <a:avLst/>
          </a:prstGeom>
          <a:noFill/>
        </p:spPr>
        <p:txBody>
          <a:bodyPr wrap="square" rtlCol="0">
            <a:spAutoFit/>
          </a:bodyPr>
          <a:lstStyle/>
          <a:p>
            <a:pPr algn="ctr"/>
            <a:r>
              <a:rPr lang="cs-CZ" sz="1100" b="1" dirty="0">
                <a:latin typeface="Verdana" panose="020B0604030504040204" pitchFamily="34" charset="0"/>
                <a:ea typeface="Verdana" panose="020B0604030504040204" pitchFamily="34" charset="0"/>
                <a:cs typeface="Verdana" panose="020B0604030504040204" pitchFamily="34" charset="0"/>
              </a:rPr>
              <a:t>sponzor </a:t>
            </a:r>
          </a:p>
          <a:p>
            <a:pPr algn="ctr"/>
            <a:r>
              <a:rPr lang="cs-CZ" sz="1100" b="1" dirty="0">
                <a:latin typeface="Verdana" panose="020B0604030504040204" pitchFamily="34" charset="0"/>
                <a:ea typeface="Verdana" panose="020B0604030504040204" pitchFamily="34" charset="0"/>
                <a:cs typeface="Verdana" panose="020B0604030504040204" pitchFamily="34" charset="0"/>
              </a:rPr>
              <a:t>strategie</a:t>
            </a:r>
          </a:p>
          <a:p>
            <a:pPr algn="ctr"/>
            <a:endParaRPr lang="cs-CZ" sz="1100" b="1" dirty="0">
              <a:latin typeface="Verdana" panose="020B0604030504040204" pitchFamily="34" charset="0"/>
              <a:ea typeface="Verdana" panose="020B0604030504040204" pitchFamily="34" charset="0"/>
              <a:cs typeface="Verdana" panose="020B0604030504040204" pitchFamily="34" charset="0"/>
            </a:endParaRPr>
          </a:p>
          <a:p>
            <a:pPr algn="ctr"/>
            <a:r>
              <a:rPr lang="cs-CZ" sz="1100" b="1" dirty="0">
                <a:latin typeface="Verdana" panose="020B0604030504040204" pitchFamily="34" charset="0"/>
                <a:ea typeface="Verdana" panose="020B0604030504040204" pitchFamily="34" charset="0"/>
                <a:cs typeface="Verdana" panose="020B0604030504040204" pitchFamily="34" charset="0"/>
              </a:rPr>
              <a:t>ředitel domova</a:t>
            </a:r>
            <a:endParaRPr sz="1100" b="1" dirty="0">
              <a:latin typeface="Verdana" panose="020B0604030504040204" pitchFamily="34" charset="0"/>
              <a:ea typeface="Verdana" panose="020B0604030504040204" pitchFamily="34" charset="0"/>
              <a:cs typeface="Verdana" panose="020B0604030504040204" pitchFamily="34" charset="0"/>
            </a:endParaRPr>
          </a:p>
        </p:txBody>
      </p:sp>
      <p:sp>
        <p:nvSpPr>
          <p:cNvPr id="32" name="TextovéPole 31">
            <a:extLst>
              <a:ext uri="{FF2B5EF4-FFF2-40B4-BE49-F238E27FC236}">
                <a16:creationId xmlns:a16="http://schemas.microsoft.com/office/drawing/2014/main" id="{5135C866-1AAD-8A42-A636-BD58F8AB86E7}"/>
              </a:ext>
            </a:extLst>
          </p:cNvPr>
          <p:cNvSpPr txBox="1"/>
          <p:nvPr/>
        </p:nvSpPr>
        <p:spPr>
          <a:xfrm>
            <a:off x="9804470" y="4710041"/>
            <a:ext cx="1854053" cy="600164"/>
          </a:xfrm>
          <a:prstGeom prst="rect">
            <a:avLst/>
          </a:prstGeom>
          <a:noFill/>
        </p:spPr>
        <p:txBody>
          <a:bodyPr wrap="square" rtlCol="0">
            <a:spAutoFit/>
          </a:bodyPr>
          <a:lstStyle/>
          <a:p>
            <a:pPr algn="ctr"/>
            <a:r>
              <a:rPr lang="cs-CZ" sz="1100" b="1" dirty="0">
                <a:latin typeface="Verdana" panose="020B0604030504040204" pitchFamily="34" charset="0"/>
                <a:ea typeface="Verdana" panose="020B0604030504040204" pitchFamily="34" charset="0"/>
                <a:cs typeface="Verdana" panose="020B0604030504040204" pitchFamily="34" charset="0"/>
              </a:rPr>
              <a:t>garant</a:t>
            </a:r>
          </a:p>
          <a:p>
            <a:pPr algn="ctr"/>
            <a:r>
              <a:rPr lang="cs-CZ" sz="1100" b="1" dirty="0">
                <a:latin typeface="Verdana" panose="020B0604030504040204" pitchFamily="34" charset="0"/>
                <a:ea typeface="Verdana" panose="020B0604030504040204" pitchFamily="34" charset="0"/>
                <a:cs typeface="Verdana" panose="020B0604030504040204" pitchFamily="34" charset="0"/>
              </a:rPr>
              <a:t>strategického</a:t>
            </a:r>
          </a:p>
          <a:p>
            <a:pPr algn="ctr"/>
            <a:r>
              <a:rPr lang="cs-CZ" sz="1100" b="1" dirty="0">
                <a:latin typeface="Verdana" panose="020B0604030504040204" pitchFamily="34" charset="0"/>
                <a:ea typeface="Verdana" panose="020B0604030504040204" pitchFamily="34" charset="0"/>
                <a:cs typeface="Verdana" panose="020B0604030504040204" pitchFamily="34" charset="0"/>
              </a:rPr>
              <a:t>řízení</a:t>
            </a:r>
            <a:endParaRPr sz="1100" b="1" dirty="0">
              <a:latin typeface="Verdana" panose="020B0604030504040204" pitchFamily="34" charset="0"/>
              <a:ea typeface="Verdana" panose="020B0604030504040204" pitchFamily="34" charset="0"/>
              <a:cs typeface="Verdana" panose="020B0604030504040204" pitchFamily="34" charset="0"/>
            </a:endParaRPr>
          </a:p>
        </p:txBody>
      </p:sp>
      <p:sp>
        <p:nvSpPr>
          <p:cNvPr id="33" name="TextovéPole 32">
            <a:extLst>
              <a:ext uri="{FF2B5EF4-FFF2-40B4-BE49-F238E27FC236}">
                <a16:creationId xmlns:a16="http://schemas.microsoft.com/office/drawing/2014/main" id="{6632933B-BE6B-8E4E-8F24-DD8CF6D54CDC}"/>
              </a:ext>
            </a:extLst>
          </p:cNvPr>
          <p:cNvSpPr txBox="1"/>
          <p:nvPr/>
        </p:nvSpPr>
        <p:spPr>
          <a:xfrm>
            <a:off x="7960400" y="5685990"/>
            <a:ext cx="1854053" cy="430887"/>
          </a:xfrm>
          <a:prstGeom prst="rect">
            <a:avLst/>
          </a:prstGeom>
          <a:noFill/>
        </p:spPr>
        <p:txBody>
          <a:bodyPr wrap="square" rtlCol="0">
            <a:spAutoFit/>
          </a:bodyPr>
          <a:lstStyle/>
          <a:p>
            <a:pPr algn="ctr"/>
            <a:r>
              <a:rPr lang="cs-CZ" sz="1100" b="1" dirty="0">
                <a:latin typeface="Verdana" panose="020B0604030504040204" pitchFamily="34" charset="0"/>
                <a:ea typeface="Verdana" panose="020B0604030504040204" pitchFamily="34" charset="0"/>
                <a:cs typeface="Verdana" panose="020B0604030504040204" pitchFamily="34" charset="0"/>
              </a:rPr>
              <a:t>projektový</a:t>
            </a:r>
          </a:p>
          <a:p>
            <a:pPr algn="ctr"/>
            <a:r>
              <a:rPr lang="cs-CZ" sz="1100" b="1" dirty="0">
                <a:latin typeface="Verdana" panose="020B0604030504040204" pitchFamily="34" charset="0"/>
                <a:ea typeface="Verdana" panose="020B0604030504040204" pitchFamily="34" charset="0"/>
                <a:cs typeface="Verdana" panose="020B0604030504040204" pitchFamily="34" charset="0"/>
              </a:rPr>
              <a:t>manažer</a:t>
            </a:r>
            <a:endParaRPr sz="1100" b="1" dirty="0">
              <a:latin typeface="Verdana" panose="020B0604030504040204" pitchFamily="34" charset="0"/>
              <a:ea typeface="Verdana" panose="020B0604030504040204" pitchFamily="34" charset="0"/>
              <a:cs typeface="Verdana" panose="020B0604030504040204" pitchFamily="34" charset="0"/>
            </a:endParaRPr>
          </a:p>
        </p:txBody>
      </p:sp>
      <p:grpSp>
        <p:nvGrpSpPr>
          <p:cNvPr id="35" name="Group 550">
            <a:extLst>
              <a:ext uri="{FF2B5EF4-FFF2-40B4-BE49-F238E27FC236}">
                <a16:creationId xmlns:a16="http://schemas.microsoft.com/office/drawing/2014/main" id="{DD37F03E-8E8F-4242-A40E-16ECD7E47744}"/>
              </a:ext>
            </a:extLst>
          </p:cNvPr>
          <p:cNvGrpSpPr>
            <a:grpSpLocks noChangeAspect="1"/>
          </p:cNvGrpSpPr>
          <p:nvPr/>
        </p:nvGrpSpPr>
        <p:grpSpPr bwMode="auto">
          <a:xfrm>
            <a:off x="9620654" y="4835016"/>
            <a:ext cx="367631" cy="367631"/>
            <a:chOff x="5799" y="1983"/>
            <a:chExt cx="340" cy="340"/>
          </a:xfrm>
          <a:solidFill>
            <a:schemeClr val="accent4"/>
          </a:solidFill>
        </p:grpSpPr>
        <p:sp>
          <p:nvSpPr>
            <p:cNvPr id="36" name="Freeform 551">
              <a:extLst>
                <a:ext uri="{FF2B5EF4-FFF2-40B4-BE49-F238E27FC236}">
                  <a16:creationId xmlns:a16="http://schemas.microsoft.com/office/drawing/2014/main" id="{06B48B9F-D92D-B047-BB4D-0C04E504653C}"/>
                </a:ext>
              </a:extLst>
            </p:cNvPr>
            <p:cNvSpPr>
              <a:spLocks noEditPoints="1"/>
            </p:cNvSpPr>
            <p:nvPr/>
          </p:nvSpPr>
          <p:spPr bwMode="auto">
            <a:xfrm>
              <a:off x="5864" y="2089"/>
              <a:ext cx="211" cy="128"/>
            </a:xfrm>
            <a:custGeom>
              <a:avLst/>
              <a:gdLst>
                <a:gd name="T0" fmla="*/ 316 w 318"/>
                <a:gd name="T1" fmla="*/ 90 h 192"/>
                <a:gd name="T2" fmla="*/ 159 w 318"/>
                <a:gd name="T3" fmla="*/ 0 h 192"/>
                <a:gd name="T4" fmla="*/ 1 w 318"/>
                <a:gd name="T5" fmla="*/ 89 h 192"/>
                <a:gd name="T6" fmla="*/ 0 w 318"/>
                <a:gd name="T7" fmla="*/ 96 h 192"/>
                <a:gd name="T8" fmla="*/ 1 w 318"/>
                <a:gd name="T9" fmla="*/ 101 h 192"/>
                <a:gd name="T10" fmla="*/ 159 w 318"/>
                <a:gd name="T11" fmla="*/ 192 h 192"/>
                <a:gd name="T12" fmla="*/ 316 w 318"/>
                <a:gd name="T13" fmla="*/ 102 h 192"/>
                <a:gd name="T14" fmla="*/ 317 w 318"/>
                <a:gd name="T15" fmla="*/ 95 h 192"/>
                <a:gd name="T16" fmla="*/ 316 w 318"/>
                <a:gd name="T17" fmla="*/ 90 h 192"/>
                <a:gd name="T18" fmla="*/ 159 w 318"/>
                <a:gd name="T19" fmla="*/ 170 h 192"/>
                <a:gd name="T20" fmla="*/ 23 w 318"/>
                <a:gd name="T21" fmla="*/ 96 h 192"/>
                <a:gd name="T22" fmla="*/ 159 w 318"/>
                <a:gd name="T23" fmla="*/ 21 h 192"/>
                <a:gd name="T24" fmla="*/ 294 w 318"/>
                <a:gd name="T25" fmla="*/ 96 h 192"/>
                <a:gd name="T26" fmla="*/ 159 w 318"/>
                <a:gd name="T27" fmla="*/ 17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8" h="192">
                  <a:moveTo>
                    <a:pt x="316" y="90"/>
                  </a:moveTo>
                  <a:cubicBezTo>
                    <a:pt x="294" y="56"/>
                    <a:pt x="236" y="0"/>
                    <a:pt x="159" y="0"/>
                  </a:cubicBezTo>
                  <a:cubicBezTo>
                    <a:pt x="88" y="0"/>
                    <a:pt x="31" y="46"/>
                    <a:pt x="1" y="89"/>
                  </a:cubicBezTo>
                  <a:cubicBezTo>
                    <a:pt x="0" y="91"/>
                    <a:pt x="0" y="94"/>
                    <a:pt x="0" y="96"/>
                  </a:cubicBezTo>
                  <a:cubicBezTo>
                    <a:pt x="0" y="98"/>
                    <a:pt x="0" y="100"/>
                    <a:pt x="1" y="101"/>
                  </a:cubicBezTo>
                  <a:cubicBezTo>
                    <a:pt x="23" y="135"/>
                    <a:pt x="81" y="192"/>
                    <a:pt x="159" y="192"/>
                  </a:cubicBezTo>
                  <a:cubicBezTo>
                    <a:pt x="229" y="192"/>
                    <a:pt x="286" y="145"/>
                    <a:pt x="316" y="102"/>
                  </a:cubicBezTo>
                  <a:cubicBezTo>
                    <a:pt x="317" y="100"/>
                    <a:pt x="318" y="98"/>
                    <a:pt x="317" y="95"/>
                  </a:cubicBezTo>
                  <a:cubicBezTo>
                    <a:pt x="317" y="94"/>
                    <a:pt x="317" y="92"/>
                    <a:pt x="316" y="90"/>
                  </a:cubicBezTo>
                  <a:close/>
                  <a:moveTo>
                    <a:pt x="159" y="170"/>
                  </a:moveTo>
                  <a:cubicBezTo>
                    <a:pt x="94" y="170"/>
                    <a:pt x="45" y="126"/>
                    <a:pt x="23" y="96"/>
                  </a:cubicBezTo>
                  <a:cubicBezTo>
                    <a:pt x="50" y="58"/>
                    <a:pt x="99" y="21"/>
                    <a:pt x="159" y="21"/>
                  </a:cubicBezTo>
                  <a:cubicBezTo>
                    <a:pt x="223" y="21"/>
                    <a:pt x="272" y="66"/>
                    <a:pt x="294" y="96"/>
                  </a:cubicBezTo>
                  <a:cubicBezTo>
                    <a:pt x="267" y="133"/>
                    <a:pt x="218" y="170"/>
                    <a:pt x="159" y="17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dirty="0">
                <a:solidFill>
                  <a:prstClr val="black"/>
                </a:solidFill>
                <a:latin typeface="Verdana" panose="020B0604030504040204" pitchFamily="34" charset="0"/>
                <a:ea typeface="Verdana" panose="020B0604030504040204" pitchFamily="34" charset="0"/>
              </a:endParaRPr>
            </a:p>
          </p:txBody>
        </p:sp>
        <p:sp>
          <p:nvSpPr>
            <p:cNvPr id="37" name="Freeform 552">
              <a:extLst>
                <a:ext uri="{FF2B5EF4-FFF2-40B4-BE49-F238E27FC236}">
                  <a16:creationId xmlns:a16="http://schemas.microsoft.com/office/drawing/2014/main" id="{BB69AD22-E291-624F-8021-1C6E26065F50}"/>
                </a:ext>
              </a:extLst>
            </p:cNvPr>
            <p:cNvSpPr>
              <a:spLocks noEditPoints="1"/>
            </p:cNvSpPr>
            <p:nvPr/>
          </p:nvSpPr>
          <p:spPr bwMode="auto">
            <a:xfrm>
              <a:off x="5933" y="2117"/>
              <a:ext cx="71" cy="71"/>
            </a:xfrm>
            <a:custGeom>
              <a:avLst/>
              <a:gdLst>
                <a:gd name="T0" fmla="*/ 54 w 107"/>
                <a:gd name="T1" fmla="*/ 0 h 107"/>
                <a:gd name="T2" fmla="*/ 0 w 107"/>
                <a:gd name="T3" fmla="*/ 54 h 107"/>
                <a:gd name="T4" fmla="*/ 54 w 107"/>
                <a:gd name="T5" fmla="*/ 107 h 107"/>
                <a:gd name="T6" fmla="*/ 107 w 107"/>
                <a:gd name="T7" fmla="*/ 54 h 107"/>
                <a:gd name="T8" fmla="*/ 54 w 107"/>
                <a:gd name="T9" fmla="*/ 0 h 107"/>
                <a:gd name="T10" fmla="*/ 54 w 107"/>
                <a:gd name="T11" fmla="*/ 86 h 107"/>
                <a:gd name="T12" fmla="*/ 22 w 107"/>
                <a:gd name="T13" fmla="*/ 54 h 107"/>
                <a:gd name="T14" fmla="*/ 54 w 107"/>
                <a:gd name="T15" fmla="*/ 22 h 107"/>
                <a:gd name="T16" fmla="*/ 86 w 107"/>
                <a:gd name="T17" fmla="*/ 54 h 107"/>
                <a:gd name="T18" fmla="*/ 54 w 107"/>
                <a:gd name="T19" fmla="*/ 8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7" h="107">
                  <a:moveTo>
                    <a:pt x="54" y="0"/>
                  </a:moveTo>
                  <a:cubicBezTo>
                    <a:pt x="24" y="0"/>
                    <a:pt x="0" y="24"/>
                    <a:pt x="0" y="54"/>
                  </a:cubicBezTo>
                  <a:cubicBezTo>
                    <a:pt x="0" y="83"/>
                    <a:pt x="24" y="107"/>
                    <a:pt x="54" y="107"/>
                  </a:cubicBezTo>
                  <a:cubicBezTo>
                    <a:pt x="83" y="107"/>
                    <a:pt x="107" y="83"/>
                    <a:pt x="107" y="54"/>
                  </a:cubicBezTo>
                  <a:cubicBezTo>
                    <a:pt x="107" y="24"/>
                    <a:pt x="83" y="0"/>
                    <a:pt x="54" y="0"/>
                  </a:cubicBezTo>
                  <a:close/>
                  <a:moveTo>
                    <a:pt x="54" y="86"/>
                  </a:moveTo>
                  <a:cubicBezTo>
                    <a:pt x="36" y="86"/>
                    <a:pt x="22" y="71"/>
                    <a:pt x="22" y="54"/>
                  </a:cubicBezTo>
                  <a:cubicBezTo>
                    <a:pt x="22" y="36"/>
                    <a:pt x="36" y="22"/>
                    <a:pt x="54" y="22"/>
                  </a:cubicBezTo>
                  <a:cubicBezTo>
                    <a:pt x="71" y="22"/>
                    <a:pt x="86" y="36"/>
                    <a:pt x="86" y="54"/>
                  </a:cubicBezTo>
                  <a:cubicBezTo>
                    <a:pt x="86" y="71"/>
                    <a:pt x="71" y="86"/>
                    <a:pt x="54" y="8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dirty="0">
                <a:solidFill>
                  <a:prstClr val="black"/>
                </a:solidFill>
                <a:latin typeface="Verdana" panose="020B0604030504040204" pitchFamily="34" charset="0"/>
                <a:ea typeface="Verdana" panose="020B0604030504040204" pitchFamily="34" charset="0"/>
              </a:endParaRPr>
            </a:p>
          </p:txBody>
        </p:sp>
        <p:sp>
          <p:nvSpPr>
            <p:cNvPr id="38" name="Freeform 553">
              <a:extLst>
                <a:ext uri="{FF2B5EF4-FFF2-40B4-BE49-F238E27FC236}">
                  <a16:creationId xmlns:a16="http://schemas.microsoft.com/office/drawing/2014/main" id="{11E43CE8-192D-0C46-98CD-24EE896370E9}"/>
                </a:ext>
              </a:extLst>
            </p:cNvPr>
            <p:cNvSpPr>
              <a:spLocks noEditPoints="1"/>
            </p:cNvSpPr>
            <p:nvPr/>
          </p:nvSpPr>
          <p:spPr bwMode="auto">
            <a:xfrm>
              <a:off x="5799" y="1983"/>
              <a:ext cx="340" cy="340"/>
            </a:xfrm>
            <a:custGeom>
              <a:avLst/>
              <a:gdLst>
                <a:gd name="T0" fmla="*/ 256 w 512"/>
                <a:gd name="T1" fmla="*/ 21 h 512"/>
                <a:gd name="T2" fmla="*/ 490 w 512"/>
                <a:gd name="T3" fmla="*/ 256 h 512"/>
                <a:gd name="T4" fmla="*/ 256 w 512"/>
                <a:gd name="T5" fmla="*/ 490 h 512"/>
                <a:gd name="T6" fmla="*/ 21 w 512"/>
                <a:gd name="T7" fmla="*/ 256 h 512"/>
                <a:gd name="T8" fmla="*/ 256 w 512"/>
                <a:gd name="T9" fmla="*/ 21 h 512"/>
                <a:gd name="T10" fmla="*/ 256 w 512"/>
                <a:gd name="T11" fmla="*/ 0 h 512"/>
                <a:gd name="T12" fmla="*/ 0 w 512"/>
                <a:gd name="T13" fmla="*/ 256 h 512"/>
                <a:gd name="T14" fmla="*/ 256 w 512"/>
                <a:gd name="T15" fmla="*/ 512 h 512"/>
                <a:gd name="T16" fmla="*/ 512 w 512"/>
                <a:gd name="T17" fmla="*/ 256 h 512"/>
                <a:gd name="T18" fmla="*/ 256 w 512"/>
                <a:gd name="T19" fmla="*/ 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2" h="512">
                  <a:moveTo>
                    <a:pt x="256" y="21"/>
                  </a:moveTo>
                  <a:cubicBezTo>
                    <a:pt x="385" y="21"/>
                    <a:pt x="490" y="126"/>
                    <a:pt x="490" y="256"/>
                  </a:cubicBezTo>
                  <a:cubicBezTo>
                    <a:pt x="490" y="385"/>
                    <a:pt x="385" y="490"/>
                    <a:pt x="256" y="490"/>
                  </a:cubicBezTo>
                  <a:cubicBezTo>
                    <a:pt x="126" y="490"/>
                    <a:pt x="21" y="385"/>
                    <a:pt x="21" y="256"/>
                  </a:cubicBezTo>
                  <a:cubicBezTo>
                    <a:pt x="21" y="126"/>
                    <a:pt x="126" y="21"/>
                    <a:pt x="256" y="21"/>
                  </a:cubicBezTo>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dirty="0">
                <a:solidFill>
                  <a:prstClr val="black"/>
                </a:solidFill>
                <a:latin typeface="Verdana" panose="020B0604030504040204" pitchFamily="34" charset="0"/>
                <a:ea typeface="Verdana" panose="020B0604030504040204" pitchFamily="34" charset="0"/>
              </a:endParaRPr>
            </a:p>
          </p:txBody>
        </p:sp>
      </p:grpSp>
      <p:sp>
        <p:nvSpPr>
          <p:cNvPr id="21" name="Obdélník 20">
            <a:extLst>
              <a:ext uri="{FF2B5EF4-FFF2-40B4-BE49-F238E27FC236}">
                <a16:creationId xmlns:a16="http://schemas.microsoft.com/office/drawing/2014/main" id="{76B0DFB9-9DF0-514D-9FE6-003AE98804A4}"/>
              </a:ext>
            </a:extLst>
          </p:cNvPr>
          <p:cNvSpPr/>
          <p:nvPr/>
        </p:nvSpPr>
        <p:spPr>
          <a:xfrm rot="16200000">
            <a:off x="-3167088" y="3106666"/>
            <a:ext cx="6801899" cy="253531"/>
          </a:xfrm>
          <a:prstGeom prst="rect">
            <a:avLst/>
          </a:prstGeom>
        </p:spPr>
        <p:txBody>
          <a:bodyPr wrap="square">
            <a:spAutoFit/>
          </a:bodyPr>
          <a:lstStyle/>
          <a:p>
            <a:pPr>
              <a:lnSpc>
                <a:spcPct val="110000"/>
              </a:lnSpc>
              <a:spcBef>
                <a:spcPts val="400"/>
              </a:spcBef>
            </a:pPr>
            <a:r>
              <a:rPr lang="cs-CZ" sz="1050" dirty="0">
                <a:latin typeface="Verdana" panose="020B0604030504040204" pitchFamily="34" charset="0"/>
                <a:ea typeface="Verdana" panose="020B0604030504040204" pitchFamily="34" charset="0"/>
                <a:cs typeface="Verdana" panose="020B0604030504040204" pitchFamily="34" charset="0"/>
              </a:rPr>
              <a:t>poslání / vize / strategické cíle / priority / opatření / implementace / </a:t>
            </a:r>
            <a:r>
              <a:rPr lang="cs-CZ" sz="1050" b="1" dirty="0">
                <a:latin typeface="Verdana" panose="020B0604030504040204" pitchFamily="34" charset="0"/>
                <a:ea typeface="Verdana" panose="020B0604030504040204" pitchFamily="34" charset="0"/>
                <a:cs typeface="Verdana" panose="020B0604030504040204" pitchFamily="34" charset="0"/>
              </a:rPr>
              <a:t>akční plán</a:t>
            </a:r>
            <a:r>
              <a:rPr lang="cs-CZ" sz="1050" dirty="0">
                <a:latin typeface="Verdana" panose="020B0604030504040204" pitchFamily="34" charset="0"/>
                <a:ea typeface="Verdana" panose="020B0604030504040204" pitchFamily="34" charset="0"/>
                <a:cs typeface="Verdana" panose="020B0604030504040204" pitchFamily="34" charset="0"/>
              </a:rPr>
              <a:t> / kontrola</a:t>
            </a:r>
          </a:p>
        </p:txBody>
      </p:sp>
    </p:spTree>
    <p:extLst>
      <p:ext uri="{BB962C8B-B14F-4D97-AF65-F5344CB8AC3E}">
        <p14:creationId xmlns:p14="http://schemas.microsoft.com/office/powerpoint/2010/main" val="21239203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2" name="TextovéPole 1">
            <a:extLst>
              <a:ext uri="{FF2B5EF4-FFF2-40B4-BE49-F238E27FC236}">
                <a16:creationId xmlns:a16="http://schemas.microsoft.com/office/drawing/2014/main" id="{D4C210BF-C4FA-6242-A686-814F790597F7}"/>
              </a:ext>
            </a:extLst>
          </p:cNvPr>
          <p:cNvSpPr txBox="1"/>
          <p:nvPr/>
        </p:nvSpPr>
        <p:spPr>
          <a:xfrm>
            <a:off x="887488" y="700233"/>
            <a:ext cx="7500765" cy="584775"/>
          </a:xfrm>
          <a:prstGeom prst="rect">
            <a:avLst/>
          </a:prstGeom>
          <a:noFill/>
        </p:spPr>
        <p:txBody>
          <a:bodyPr wrap="square" rtlCol="0">
            <a:spAutoFit/>
          </a:bodyPr>
          <a:lstStyle/>
          <a:p>
            <a:r>
              <a:rPr lang="cs-CZ" sz="3200" b="1" spc="150" dirty="0">
                <a:solidFill>
                  <a:schemeClr val="bg1"/>
                </a:solidFill>
                <a:latin typeface="Verdana" panose="020B0604030504040204" pitchFamily="34" charset="0"/>
                <a:ea typeface="Verdana" panose="020B0604030504040204" pitchFamily="34" charset="0"/>
                <a:cs typeface="Verdana" panose="020B0604030504040204" pitchFamily="34" charset="0"/>
              </a:rPr>
              <a:t>Přílohy</a:t>
            </a:r>
          </a:p>
        </p:txBody>
      </p:sp>
      <p:sp>
        <p:nvSpPr>
          <p:cNvPr id="4" name="TextovéPole 3">
            <a:extLst>
              <a:ext uri="{FF2B5EF4-FFF2-40B4-BE49-F238E27FC236}">
                <a16:creationId xmlns:a16="http://schemas.microsoft.com/office/drawing/2014/main" id="{05A25BAC-B1F7-9243-9D3A-FA896A541DA5}"/>
              </a:ext>
            </a:extLst>
          </p:cNvPr>
          <p:cNvSpPr txBox="1"/>
          <p:nvPr/>
        </p:nvSpPr>
        <p:spPr>
          <a:xfrm>
            <a:off x="887488" y="1646628"/>
            <a:ext cx="5045676" cy="1018227"/>
          </a:xfrm>
          <a:prstGeom prst="rect">
            <a:avLst/>
          </a:prstGeom>
          <a:noFill/>
        </p:spPr>
        <p:txBody>
          <a:bodyPr wrap="square" rtlCol="0">
            <a:spAutoFit/>
          </a:bodyPr>
          <a:lstStyle/>
          <a:p>
            <a:pPr marL="342900" indent="-342900">
              <a:lnSpc>
                <a:spcPct val="150000"/>
              </a:lnSpc>
              <a:buAutoNum type="arabicPeriod"/>
            </a:pPr>
            <a:r>
              <a:rPr lang="cs-CZ" sz="1400" dirty="0">
                <a:solidFill>
                  <a:schemeClr val="bg1"/>
                </a:solidFill>
                <a:latin typeface="Verdana" panose="020B0604030504040204" pitchFamily="34" charset="0"/>
                <a:ea typeface="Verdana" panose="020B0604030504040204" pitchFamily="34" charset="0"/>
                <a:cs typeface="Verdana" panose="020B0604030504040204" pitchFamily="34" charset="0"/>
              </a:rPr>
              <a:t>Analýza vnějšího prostředí</a:t>
            </a:r>
          </a:p>
          <a:p>
            <a:pPr marL="342900" indent="-342900">
              <a:lnSpc>
                <a:spcPct val="150000"/>
              </a:lnSpc>
              <a:buAutoNum type="arabicPeriod"/>
            </a:pPr>
            <a:r>
              <a:rPr lang="cs-CZ" sz="1400" dirty="0">
                <a:solidFill>
                  <a:schemeClr val="bg1"/>
                </a:solidFill>
                <a:latin typeface="Verdana" panose="020B0604030504040204" pitchFamily="34" charset="0"/>
                <a:ea typeface="Verdana" panose="020B0604030504040204" pitchFamily="34" charset="0"/>
                <a:cs typeface="Verdana" panose="020B0604030504040204" pitchFamily="34" charset="0"/>
              </a:rPr>
              <a:t>Analýza vnitřního prostředí</a:t>
            </a:r>
          </a:p>
          <a:p>
            <a:pPr marL="342900" indent="-342900">
              <a:lnSpc>
                <a:spcPct val="150000"/>
              </a:lnSpc>
              <a:buAutoNum type="arabicPeriod"/>
            </a:pPr>
            <a:r>
              <a:rPr lang="cs-CZ" sz="1400" dirty="0">
                <a:solidFill>
                  <a:schemeClr val="bg1"/>
                </a:solidFill>
                <a:latin typeface="Verdana" panose="020B0604030504040204" pitchFamily="34" charset="0"/>
                <a:ea typeface="Verdana" panose="020B0604030504040204" pitchFamily="34" charset="0"/>
                <a:cs typeface="Verdana" panose="020B0604030504040204" pitchFamily="34" charset="0"/>
              </a:rPr>
              <a:t>Analýza rizik</a:t>
            </a:r>
          </a:p>
        </p:txBody>
      </p:sp>
    </p:spTree>
    <p:extLst>
      <p:ext uri="{BB962C8B-B14F-4D97-AF65-F5344CB8AC3E}">
        <p14:creationId xmlns:p14="http://schemas.microsoft.com/office/powerpoint/2010/main" val="3349657423"/>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25000"/>
          </a:schemeClr>
        </a:solidFill>
        <a:effectLst/>
      </p:bgPr>
    </p:bg>
    <p:spTree>
      <p:nvGrpSpPr>
        <p:cNvPr id="1" name=""/>
        <p:cNvGrpSpPr/>
        <p:nvPr/>
      </p:nvGrpSpPr>
      <p:grpSpPr>
        <a:xfrm>
          <a:off x="0" y="0"/>
          <a:ext cx="0" cy="0"/>
          <a:chOff x="0" y="0"/>
          <a:chExt cx="0" cy="0"/>
        </a:xfrm>
      </p:grpSpPr>
      <p:sp>
        <p:nvSpPr>
          <p:cNvPr id="11" name="Obdélník 10">
            <a:extLst>
              <a:ext uri="{FF2B5EF4-FFF2-40B4-BE49-F238E27FC236}">
                <a16:creationId xmlns:a16="http://schemas.microsoft.com/office/drawing/2014/main" id="{46E024CD-D218-7249-97A6-E10D83C562D4}"/>
              </a:ext>
            </a:extLst>
          </p:cNvPr>
          <p:cNvSpPr/>
          <p:nvPr/>
        </p:nvSpPr>
        <p:spPr>
          <a:xfrm>
            <a:off x="2075688" y="1305341"/>
            <a:ext cx="9849396" cy="4247317"/>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2400"/>
              </a:spcAft>
              <a:buClrTx/>
              <a:buSzTx/>
              <a:buFontTx/>
              <a:buNone/>
              <a:tabLst/>
              <a:defRPr/>
            </a:pPr>
            <a:r>
              <a:rPr kumimoji="0" lang="cs-CZ" sz="5000" b="0" i="0" u="none" strike="noStrike" kern="1200" cap="none" spc="200" normalizeH="0" baseline="0" noProof="0" dirty="0">
                <a:ln>
                  <a:noFill/>
                </a:ln>
                <a:solidFill>
                  <a:srgbClr val="E7E6E6"/>
                </a:solidFill>
                <a:effectLst/>
                <a:uLnTx/>
                <a:uFillTx/>
                <a:latin typeface="Verdana Pro" panose="020B0604030504040204" pitchFamily="34" charset="0"/>
                <a:ea typeface="+mn-ea"/>
                <a:cs typeface="Poppins Light" pitchFamily="2" charset="0"/>
              </a:rPr>
              <a:t>„Management je profese jako každá jiná a je potřeba se v ní vzdělávat.</a:t>
            </a:r>
          </a:p>
          <a:p>
            <a:pPr marL="0" marR="0" lvl="0" indent="0" algn="r" defTabSz="914400" rtl="0" eaLnBrk="1" fontAlgn="auto" latinLnBrk="0" hangingPunct="1">
              <a:lnSpc>
                <a:spcPct val="100000"/>
              </a:lnSpc>
              <a:spcBef>
                <a:spcPts val="0"/>
              </a:spcBef>
              <a:spcAft>
                <a:spcPts val="2400"/>
              </a:spcAft>
              <a:buClrTx/>
              <a:buSzTx/>
              <a:buFontTx/>
              <a:buNone/>
              <a:tabLst/>
              <a:defRPr/>
            </a:pPr>
            <a:r>
              <a:rPr kumimoji="0" lang="cs-CZ" sz="5000" b="0" i="0" u="none" strike="noStrike" kern="1200" cap="none" spc="200" normalizeH="0" baseline="0" noProof="0" dirty="0">
                <a:ln>
                  <a:noFill/>
                </a:ln>
                <a:solidFill>
                  <a:srgbClr val="E7E6E6"/>
                </a:solidFill>
                <a:effectLst/>
                <a:uLnTx/>
                <a:uFillTx/>
                <a:latin typeface="Verdana Pro" panose="020B0604030504040204" pitchFamily="34" charset="0"/>
                <a:ea typeface="+mn-ea"/>
                <a:cs typeface="Poppins Light" pitchFamily="2" charset="0"/>
              </a:rPr>
              <a:t>Následky nepochopení mohou být zdrcující.“</a:t>
            </a:r>
          </a:p>
        </p:txBody>
      </p:sp>
      <p:sp>
        <p:nvSpPr>
          <p:cNvPr id="12" name="Obdélník 11">
            <a:extLst>
              <a:ext uri="{FF2B5EF4-FFF2-40B4-BE49-F238E27FC236}">
                <a16:creationId xmlns:a16="http://schemas.microsoft.com/office/drawing/2014/main" id="{DFDC8821-5C4F-1E45-92BD-81638675FBBB}"/>
              </a:ext>
            </a:extLst>
          </p:cNvPr>
          <p:cNvSpPr/>
          <p:nvPr/>
        </p:nvSpPr>
        <p:spPr>
          <a:xfrm>
            <a:off x="9306046" y="6356529"/>
            <a:ext cx="2428754" cy="338554"/>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cs-CZ" sz="1600" b="0" i="0" u="none" strike="noStrike" kern="1200" cap="none" spc="0" normalizeH="0" baseline="0" noProof="0" dirty="0">
                <a:ln>
                  <a:noFill/>
                </a:ln>
                <a:solidFill>
                  <a:srgbClr val="E7E6E6"/>
                </a:solidFill>
                <a:effectLst/>
                <a:uLnTx/>
                <a:uFillTx/>
                <a:latin typeface="Verdana Pro" panose="020B0604030504040204" pitchFamily="34" charset="0"/>
                <a:ea typeface="+mn-ea"/>
                <a:cs typeface="Poppins" pitchFamily="2" charset="0"/>
              </a:rPr>
              <a:t>- Jan Havránek</a:t>
            </a:r>
          </a:p>
        </p:txBody>
      </p:sp>
    </p:spTree>
    <p:extLst>
      <p:ext uri="{BB962C8B-B14F-4D97-AF65-F5344CB8AC3E}">
        <p14:creationId xmlns:p14="http://schemas.microsoft.com/office/powerpoint/2010/main" val="1330191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ástupný symbol pro obsah 2">
            <a:extLst>
              <a:ext uri="{FF2B5EF4-FFF2-40B4-BE49-F238E27FC236}">
                <a16:creationId xmlns:a16="http://schemas.microsoft.com/office/drawing/2014/main" id="{74915A76-0E03-834A-A252-DB0308E48854}"/>
              </a:ext>
            </a:extLst>
          </p:cNvPr>
          <p:cNvSpPr txBox="1">
            <a:spLocks/>
          </p:cNvSpPr>
          <p:nvPr/>
        </p:nvSpPr>
        <p:spPr>
          <a:xfrm>
            <a:off x="1283038" y="886019"/>
            <a:ext cx="4703064" cy="436873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eaLnBrk="0" fontAlgn="base" hangingPunct="0">
              <a:lnSpc>
                <a:spcPct val="150000"/>
              </a:lnSpc>
              <a:spcBef>
                <a:spcPct val="0"/>
              </a:spcBef>
              <a:spcAft>
                <a:spcPct val="0"/>
              </a:spcAft>
              <a:buNone/>
            </a:pPr>
            <a:r>
              <a:rPr lang="cs-CZ" altLang="cs-CZ" sz="2000" b="1" dirty="0">
                <a:ea typeface="Calibri" panose="020F0502020204030204" pitchFamily="34" charset="0"/>
              </a:rPr>
              <a:t> </a:t>
            </a:r>
          </a:p>
          <a:p>
            <a:pPr marL="457200" lvl="0" indent="-457200" eaLnBrk="0" fontAlgn="base" hangingPunct="0">
              <a:lnSpc>
                <a:spcPct val="150000"/>
              </a:lnSpc>
              <a:spcBef>
                <a:spcPct val="0"/>
              </a:spcBef>
              <a:spcAft>
                <a:spcPct val="0"/>
              </a:spcAft>
              <a:buAutoNum type="arabicPeriod"/>
            </a:pPr>
            <a:r>
              <a:rPr lang="cs-CZ" altLang="cs-CZ" sz="2000" b="1" dirty="0">
                <a:ea typeface="Calibri" panose="020F0502020204030204" pitchFamily="34" charset="0"/>
              </a:rPr>
              <a:t>Východisko</a:t>
            </a:r>
          </a:p>
          <a:p>
            <a:pPr marL="457200" lvl="0" indent="-457200" eaLnBrk="0" fontAlgn="base" hangingPunct="0">
              <a:lnSpc>
                <a:spcPct val="150000"/>
              </a:lnSpc>
              <a:spcBef>
                <a:spcPct val="0"/>
              </a:spcBef>
              <a:spcAft>
                <a:spcPct val="0"/>
              </a:spcAft>
              <a:buAutoNum type="arabicPeriod"/>
            </a:pPr>
            <a:r>
              <a:rPr lang="cs-CZ" altLang="cs-CZ" sz="2000" b="1" dirty="0">
                <a:ea typeface="Calibri" panose="020F0502020204030204" pitchFamily="34" charset="0"/>
              </a:rPr>
              <a:t>Vize</a:t>
            </a:r>
            <a:endParaRPr lang="cs-CZ" altLang="cs-CZ" sz="2000" b="1" dirty="0"/>
          </a:p>
          <a:p>
            <a:pPr marL="457200" lvl="0" indent="-457200" eaLnBrk="0" fontAlgn="base" hangingPunct="0">
              <a:lnSpc>
                <a:spcPct val="150000"/>
              </a:lnSpc>
              <a:spcBef>
                <a:spcPct val="0"/>
              </a:spcBef>
              <a:spcAft>
                <a:spcPct val="0"/>
              </a:spcAft>
              <a:buAutoNum type="arabicPeriod"/>
            </a:pPr>
            <a:r>
              <a:rPr lang="cs-CZ" altLang="cs-CZ" sz="2000" b="1" dirty="0">
                <a:ea typeface="Calibri" panose="020F0502020204030204" pitchFamily="34" charset="0"/>
              </a:rPr>
              <a:t>Strategické cíle</a:t>
            </a:r>
          </a:p>
          <a:p>
            <a:pPr marL="457200" lvl="0" indent="-457200" eaLnBrk="0" fontAlgn="base" hangingPunct="0">
              <a:lnSpc>
                <a:spcPct val="150000"/>
              </a:lnSpc>
              <a:spcBef>
                <a:spcPct val="0"/>
              </a:spcBef>
              <a:spcAft>
                <a:spcPct val="0"/>
              </a:spcAft>
              <a:buAutoNum type="arabicPeriod"/>
            </a:pPr>
            <a:r>
              <a:rPr lang="cs-CZ" altLang="cs-CZ" sz="2000" b="1" dirty="0">
                <a:ea typeface="Calibri" panose="020F0502020204030204" pitchFamily="34" charset="0"/>
              </a:rPr>
              <a:t>Priority rozvoje</a:t>
            </a:r>
          </a:p>
          <a:p>
            <a:pPr lvl="1" algn="just">
              <a:lnSpc>
                <a:spcPct val="150000"/>
              </a:lnSpc>
              <a:spcBef>
                <a:spcPts val="400"/>
              </a:spcBef>
              <a:buClr>
                <a:srgbClr val="C2DEEA"/>
              </a:buClr>
              <a:buSzPct val="100000"/>
              <a:buFont typeface="Wingdings 2" pitchFamily="2" charset="2"/>
              <a:buChar char=""/>
            </a:pPr>
            <a:r>
              <a:rPr lang="cs-CZ" sz="1800" b="1" dirty="0">
                <a:solidFill>
                  <a:srgbClr val="DBCFAD"/>
                </a:solidFill>
              </a:rPr>
              <a:t> </a:t>
            </a:r>
            <a:r>
              <a:rPr lang="cs-CZ" sz="1800" b="1" dirty="0">
                <a:solidFill>
                  <a:srgbClr val="C00000"/>
                </a:solidFill>
              </a:rPr>
              <a:t>organizace</a:t>
            </a:r>
            <a:r>
              <a:rPr lang="cs-CZ" sz="1800" b="1" dirty="0"/>
              <a:t> </a:t>
            </a:r>
          </a:p>
          <a:p>
            <a:pPr lvl="1" algn="just">
              <a:lnSpc>
                <a:spcPct val="150000"/>
              </a:lnSpc>
              <a:spcBef>
                <a:spcPts val="400"/>
              </a:spcBef>
              <a:buClr>
                <a:srgbClr val="C2DEEA"/>
              </a:buClr>
              <a:buSzPct val="100000"/>
              <a:buFont typeface="Wingdings 2" pitchFamily="2" charset="2"/>
              <a:buChar char=""/>
            </a:pPr>
            <a:r>
              <a:rPr lang="cs-CZ" sz="1800" b="1" dirty="0">
                <a:solidFill>
                  <a:srgbClr val="EEC6D3"/>
                </a:solidFill>
              </a:rPr>
              <a:t> </a:t>
            </a:r>
            <a:r>
              <a:rPr lang="cs-CZ" sz="1800" b="1" dirty="0">
                <a:solidFill>
                  <a:srgbClr val="66BE19"/>
                </a:solidFill>
              </a:rPr>
              <a:t>lidé</a:t>
            </a:r>
          </a:p>
          <a:p>
            <a:pPr lvl="1" algn="just">
              <a:lnSpc>
                <a:spcPct val="150000"/>
              </a:lnSpc>
              <a:spcBef>
                <a:spcPts val="400"/>
              </a:spcBef>
              <a:buClr>
                <a:srgbClr val="C2DEEA"/>
              </a:buClr>
              <a:buSzPct val="100000"/>
              <a:buFont typeface="Wingdings 2" pitchFamily="2" charset="2"/>
              <a:buChar char=""/>
            </a:pPr>
            <a:r>
              <a:rPr lang="cs-CZ" sz="1800" b="1" dirty="0">
                <a:solidFill>
                  <a:srgbClr val="704DA0"/>
                </a:solidFill>
              </a:rPr>
              <a:t> ekonomika</a:t>
            </a:r>
            <a:endParaRPr lang="cs-CZ" sz="1800" b="1" dirty="0"/>
          </a:p>
          <a:p>
            <a:pPr lvl="1" algn="just">
              <a:lnSpc>
                <a:spcPct val="150000"/>
              </a:lnSpc>
              <a:spcBef>
                <a:spcPts val="400"/>
              </a:spcBef>
              <a:buClr>
                <a:srgbClr val="C2DEEA"/>
              </a:buClr>
              <a:buSzPct val="100000"/>
              <a:buFont typeface="Wingdings 2" pitchFamily="2" charset="2"/>
              <a:buChar char=""/>
            </a:pPr>
            <a:r>
              <a:rPr lang="cs-CZ" sz="1800" b="1" dirty="0">
                <a:solidFill>
                  <a:srgbClr val="EBAB2C"/>
                </a:solidFill>
              </a:rPr>
              <a:t> </a:t>
            </a:r>
            <a:r>
              <a:rPr lang="cs-CZ" sz="1800" b="1" dirty="0">
                <a:solidFill>
                  <a:srgbClr val="008CA7"/>
                </a:solidFill>
              </a:rPr>
              <a:t>technologie</a:t>
            </a:r>
          </a:p>
          <a:p>
            <a:pPr lvl="1" algn="just">
              <a:lnSpc>
                <a:spcPct val="150000"/>
              </a:lnSpc>
              <a:spcBef>
                <a:spcPts val="400"/>
              </a:spcBef>
              <a:buClr>
                <a:srgbClr val="C2DEEA"/>
              </a:buClr>
              <a:buSzPct val="100000"/>
              <a:buFont typeface="Wingdings 2" pitchFamily="2" charset="2"/>
              <a:buChar char=""/>
            </a:pPr>
            <a:r>
              <a:rPr lang="cs-CZ" sz="1800" b="1" dirty="0">
                <a:solidFill>
                  <a:srgbClr val="24B7C8"/>
                </a:solidFill>
              </a:rPr>
              <a:t> marketing</a:t>
            </a:r>
          </a:p>
          <a:p>
            <a:pPr marL="457200" indent="-457200" eaLnBrk="0" fontAlgn="base" hangingPunct="0">
              <a:lnSpc>
                <a:spcPct val="150000"/>
              </a:lnSpc>
              <a:spcBef>
                <a:spcPct val="0"/>
              </a:spcBef>
              <a:spcAft>
                <a:spcPct val="0"/>
              </a:spcAft>
              <a:buClr>
                <a:schemeClr val="tx1"/>
              </a:buClr>
              <a:buSzPct val="100000"/>
              <a:buFont typeface="Arial" panose="020B0604020202020204" pitchFamily="34" charset="0"/>
              <a:buAutoNum type="arabicPeriod"/>
            </a:pPr>
            <a:r>
              <a:rPr lang="cs-CZ" sz="2000" b="1" dirty="0"/>
              <a:t>Akční plán</a:t>
            </a:r>
          </a:p>
          <a:p>
            <a:pPr marL="457200" indent="-457200" eaLnBrk="0" fontAlgn="base" hangingPunct="0">
              <a:lnSpc>
                <a:spcPct val="150000"/>
              </a:lnSpc>
              <a:spcBef>
                <a:spcPct val="0"/>
              </a:spcBef>
              <a:spcAft>
                <a:spcPct val="0"/>
              </a:spcAft>
              <a:buClr>
                <a:schemeClr val="tx1"/>
              </a:buClr>
              <a:buSzPct val="100000"/>
              <a:buFont typeface="Arial" panose="020B0604020202020204" pitchFamily="34" charset="0"/>
              <a:buAutoNum type="arabicPeriod"/>
            </a:pPr>
            <a:r>
              <a:rPr lang="cs-CZ" sz="2000" b="1" dirty="0"/>
              <a:t>Kontrola plnění</a:t>
            </a:r>
          </a:p>
          <a:p>
            <a:pPr algn="just">
              <a:lnSpc>
                <a:spcPct val="150000"/>
              </a:lnSpc>
              <a:spcBef>
                <a:spcPts val="400"/>
              </a:spcBef>
              <a:buClr>
                <a:srgbClr val="C2DEEA"/>
              </a:buClr>
              <a:buSzPct val="100000"/>
              <a:buFont typeface="Wingdings 2" pitchFamily="2" charset="2"/>
              <a:buChar char=""/>
            </a:pPr>
            <a:endParaRPr lang="cs-CZ" sz="1800" dirty="0"/>
          </a:p>
        </p:txBody>
      </p:sp>
      <p:sp>
        <p:nvSpPr>
          <p:cNvPr id="13" name="Zástupný symbol pro číslo snímku 5">
            <a:extLst>
              <a:ext uri="{FF2B5EF4-FFF2-40B4-BE49-F238E27FC236}">
                <a16:creationId xmlns:a16="http://schemas.microsoft.com/office/drawing/2014/main" id="{D2BB5697-E925-4148-88ED-56A8E103E065}"/>
              </a:ext>
            </a:extLst>
          </p:cNvPr>
          <p:cNvSpPr>
            <a:spLocks noGrp="1"/>
          </p:cNvSpPr>
          <p:nvPr>
            <p:ph type="sldNum" sz="quarter" idx="12"/>
          </p:nvPr>
        </p:nvSpPr>
        <p:spPr>
          <a:xfrm>
            <a:off x="9359900" y="6437559"/>
            <a:ext cx="2743200" cy="365125"/>
          </a:xfrm>
        </p:spPr>
        <p:txBody>
          <a:bodyPr/>
          <a:lstStyle/>
          <a:p>
            <a:r>
              <a:rPr lang="cs-CZ" sz="900" dirty="0">
                <a:latin typeface="Verdana" panose="020B0604030504040204" pitchFamily="34" charset="0"/>
                <a:ea typeface="Verdana" panose="020B0604030504040204" pitchFamily="34" charset="0"/>
                <a:cs typeface="Verdana" panose="020B0604030504040204" pitchFamily="34" charset="0"/>
              </a:rPr>
              <a:t>strana </a:t>
            </a:r>
            <a:fld id="{7F3A1C11-3275-2F49-8982-63B8B988770C}" type="slidenum">
              <a:rPr lang="cs-CZ" sz="900" smtClean="0">
                <a:latin typeface="Verdana" panose="020B0604030504040204" pitchFamily="34" charset="0"/>
                <a:ea typeface="Verdana" panose="020B0604030504040204" pitchFamily="34" charset="0"/>
                <a:cs typeface="Verdana" panose="020B0604030504040204" pitchFamily="34" charset="0"/>
              </a:rPr>
              <a:t>2</a:t>
            </a:fld>
            <a:endParaRPr lang="cs-CZ" sz="900" dirty="0">
              <a:latin typeface="Verdana" panose="020B0604030504040204" pitchFamily="34" charset="0"/>
              <a:ea typeface="Verdana" panose="020B0604030504040204" pitchFamily="34" charset="0"/>
              <a:cs typeface="Verdana" panose="020B0604030504040204" pitchFamily="34" charset="0"/>
            </a:endParaRPr>
          </a:p>
        </p:txBody>
      </p:sp>
      <p:sp>
        <p:nvSpPr>
          <p:cNvPr id="17" name="Nadpis 1">
            <a:extLst>
              <a:ext uri="{FF2B5EF4-FFF2-40B4-BE49-F238E27FC236}">
                <a16:creationId xmlns:a16="http://schemas.microsoft.com/office/drawing/2014/main" id="{25506F30-EC1D-4E41-A275-A18C2277B91B}"/>
              </a:ext>
            </a:extLst>
          </p:cNvPr>
          <p:cNvSpPr>
            <a:spLocks noGrp="1"/>
          </p:cNvSpPr>
          <p:nvPr>
            <p:ph type="title"/>
          </p:nvPr>
        </p:nvSpPr>
        <p:spPr>
          <a:xfrm>
            <a:off x="852488" y="0"/>
            <a:ext cx="9601200" cy="1325563"/>
          </a:xfrm>
        </p:spPr>
        <p:txBody>
          <a:bodyPr>
            <a:normAutofit/>
          </a:bodyPr>
          <a:lstStyle/>
          <a:p>
            <a:r>
              <a:rPr lang="cs-CZ" sz="2800" b="1" dirty="0">
                <a:latin typeface="Verdana" panose="020B0604030504040204" pitchFamily="34" charset="0"/>
                <a:ea typeface="Verdana" panose="020B0604030504040204" pitchFamily="34" charset="0"/>
                <a:cs typeface="Verdana" panose="020B0604030504040204" pitchFamily="34" charset="0"/>
              </a:rPr>
              <a:t>Obsah</a:t>
            </a:r>
          </a:p>
        </p:txBody>
      </p:sp>
      <p:sp>
        <p:nvSpPr>
          <p:cNvPr id="18" name="Obdélník 17">
            <a:extLst>
              <a:ext uri="{FF2B5EF4-FFF2-40B4-BE49-F238E27FC236}">
                <a16:creationId xmlns:a16="http://schemas.microsoft.com/office/drawing/2014/main" id="{C200BEA1-C19D-9140-A9A3-2026A8C96905}"/>
              </a:ext>
            </a:extLst>
          </p:cNvPr>
          <p:cNvSpPr/>
          <p:nvPr/>
        </p:nvSpPr>
        <p:spPr>
          <a:xfrm rot="16200000">
            <a:off x="-3167088" y="3074582"/>
            <a:ext cx="6801899" cy="253531"/>
          </a:xfrm>
          <a:prstGeom prst="rect">
            <a:avLst/>
          </a:prstGeom>
        </p:spPr>
        <p:txBody>
          <a:bodyPr wrap="square">
            <a:spAutoFit/>
          </a:bodyPr>
          <a:lstStyle/>
          <a:p>
            <a:pPr>
              <a:lnSpc>
                <a:spcPct val="110000"/>
              </a:lnSpc>
              <a:spcBef>
                <a:spcPts val="400"/>
              </a:spcBef>
            </a:pPr>
            <a:r>
              <a:rPr lang="cs-CZ" sz="1050" dirty="0">
                <a:latin typeface="Verdana" panose="020B0604030504040204" pitchFamily="34" charset="0"/>
                <a:ea typeface="Verdana" panose="020B0604030504040204" pitchFamily="34" charset="0"/>
                <a:cs typeface="Verdana" panose="020B0604030504040204" pitchFamily="34" charset="0"/>
              </a:rPr>
              <a:t>poslání / vize / strategické cíle / priority / opatření / implementace / akční plán / kontrola</a:t>
            </a:r>
          </a:p>
        </p:txBody>
      </p:sp>
    </p:spTree>
    <p:extLst>
      <p:ext uri="{BB962C8B-B14F-4D97-AF65-F5344CB8AC3E}">
        <p14:creationId xmlns:p14="http://schemas.microsoft.com/office/powerpoint/2010/main" val="2809997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číslo snímku 5">
            <a:extLst>
              <a:ext uri="{FF2B5EF4-FFF2-40B4-BE49-F238E27FC236}">
                <a16:creationId xmlns:a16="http://schemas.microsoft.com/office/drawing/2014/main" id="{94BC6C9C-0DA8-F646-B20A-6B5EF9B82677}"/>
              </a:ext>
            </a:extLst>
          </p:cNvPr>
          <p:cNvSpPr txBox="1">
            <a:spLocks/>
          </p:cNvSpPr>
          <p:nvPr/>
        </p:nvSpPr>
        <p:spPr>
          <a:xfrm>
            <a:off x="9359900" y="6437559"/>
            <a:ext cx="2743200" cy="365125"/>
          </a:xfrm>
          <a:prstGeom prst="rect">
            <a:avLst/>
          </a:prstGeom>
        </p:spPr>
        <p:txBody>
          <a:bodyPr vert="horz" lIns="91440" tIns="45720" rIns="91440" bIns="45720" rtlCol="0" anchor="ctr"/>
          <a:lstStyle>
            <a:defPPr>
              <a:defRPr lang="cs-CZ"/>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cs-CZ" sz="900">
                <a:latin typeface="Verdana" panose="020B0604030504040204" pitchFamily="34" charset="0"/>
                <a:ea typeface="Verdana" panose="020B0604030504040204" pitchFamily="34" charset="0"/>
                <a:cs typeface="Verdana" panose="020B0604030504040204" pitchFamily="34" charset="0"/>
              </a:rPr>
              <a:t>strana </a:t>
            </a:r>
            <a:fld id="{7F3A1C11-3275-2F49-8982-63B8B988770C}" type="slidenum">
              <a:rPr lang="cs-CZ" sz="900" smtClean="0">
                <a:latin typeface="Verdana" panose="020B0604030504040204" pitchFamily="34" charset="0"/>
                <a:ea typeface="Verdana" panose="020B0604030504040204" pitchFamily="34" charset="0"/>
                <a:cs typeface="Verdana" panose="020B0604030504040204" pitchFamily="34" charset="0"/>
              </a:rPr>
              <a:pPr/>
              <a:t>3</a:t>
            </a:fld>
            <a:endParaRPr lang="cs-CZ"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Obdélník 3">
            <a:extLst>
              <a:ext uri="{FF2B5EF4-FFF2-40B4-BE49-F238E27FC236}">
                <a16:creationId xmlns:a16="http://schemas.microsoft.com/office/drawing/2014/main" id="{F3BA0F47-691B-D644-8C03-4C9F17068A0F}"/>
              </a:ext>
            </a:extLst>
          </p:cNvPr>
          <p:cNvSpPr/>
          <p:nvPr/>
        </p:nvSpPr>
        <p:spPr>
          <a:xfrm>
            <a:off x="5301464" y="1246319"/>
            <a:ext cx="5787508" cy="4143763"/>
          </a:xfrm>
          <a:prstGeom prst="rect">
            <a:avLst/>
          </a:prstGeom>
        </p:spPr>
        <p:txBody>
          <a:bodyPr wrap="square">
            <a:spAutoFit/>
          </a:bodyPr>
          <a:lstStyle/>
          <a:p>
            <a:pPr>
              <a:lnSpc>
                <a:spcPct val="120000"/>
              </a:lnSpc>
              <a:spcAft>
                <a:spcPts val="800"/>
              </a:spcAft>
            </a:pPr>
            <a:r>
              <a:rPr lang="cs-CZ" sz="1200" dirty="0">
                <a:latin typeface="Verdana" panose="020B0604030504040204" pitchFamily="34" charset="0"/>
                <a:ea typeface="Verdana" panose="020B0604030504040204" pitchFamily="34" charset="0"/>
                <a:cs typeface="Verdana" panose="020B0604030504040204" pitchFamily="34" charset="0"/>
              </a:rPr>
              <a:t>Strategické plánování považujeme za jeden z vhodných nástrojů řízení rozvoje organizace se zapojením všech pracovníků našeho domova. V rámci procesu plánování se snažíme dosáhnout široké shody na rozvojových prioritách a opatřeních, které vedou k postupnému naplňování námi vytyčených cílů. Plánované změny jsou díky přijaté strategii jasně definované, akceptovatelné, časově ohraničené a z hlediska lidských zdrojů i finančních prostředků zajištěné. </a:t>
            </a:r>
          </a:p>
          <a:p>
            <a:pPr>
              <a:lnSpc>
                <a:spcPct val="120000"/>
              </a:lnSpc>
              <a:spcAft>
                <a:spcPts val="800"/>
              </a:spcAft>
            </a:pPr>
            <a:r>
              <a:rPr lang="cs-CZ" sz="1200" dirty="0">
                <a:latin typeface="Verdana" panose="020B0604030504040204" pitchFamily="34" charset="0"/>
                <a:ea typeface="Verdana" panose="020B0604030504040204" pitchFamily="34" charset="0"/>
                <a:cs typeface="Verdana" panose="020B0604030504040204" pitchFamily="34" charset="0"/>
              </a:rPr>
              <a:t>Strategický plán nám slouží jako koncepční rozvojový dokument, jehož cíle i priority jsou formulovány v souladu s posláním a vizí naší organizace. Na strategii navazují jednotlivé projekty rozpracované do dílčích kroků. Součástí strategie je také analýza vnitřního i vnějšího prostředí a analýza rizik. </a:t>
            </a:r>
          </a:p>
          <a:p>
            <a:pPr>
              <a:lnSpc>
                <a:spcPct val="120000"/>
              </a:lnSpc>
              <a:spcAft>
                <a:spcPts val="800"/>
              </a:spcAft>
            </a:pPr>
            <a:r>
              <a:rPr lang="cs-CZ" sz="1200" dirty="0">
                <a:latin typeface="Verdana" panose="020B0604030504040204" pitchFamily="34" charset="0"/>
                <a:ea typeface="Verdana" panose="020B0604030504040204" pitchFamily="34" charset="0"/>
                <a:cs typeface="Verdana" panose="020B0604030504040204" pitchFamily="34" charset="0"/>
              </a:rPr>
              <a:t>Vnímáme strategické plánování jako prostor pro vzájemné sdílení a spolupráci, zároveň podporuje kolegialitu a příznivé pracovní klima. Proto se stalo nedílnou a pozitivně vnímanou součástí života naší organizace. </a:t>
            </a:r>
          </a:p>
          <a:p>
            <a:pPr>
              <a:lnSpc>
                <a:spcPct val="120000"/>
              </a:lnSpc>
              <a:spcAft>
                <a:spcPts val="800"/>
              </a:spcAft>
            </a:pPr>
            <a:r>
              <a:rPr lang="cs-CZ" sz="1200" dirty="0">
                <a:latin typeface="Verdana" panose="020B0604030504040204" pitchFamily="34" charset="0"/>
                <a:ea typeface="Verdana" panose="020B0604030504040204" pitchFamily="34" charset="0"/>
                <a:cs typeface="Verdana" panose="020B0604030504040204" pitchFamily="34" charset="0"/>
              </a:rPr>
              <a:t> </a:t>
            </a:r>
          </a:p>
        </p:txBody>
      </p:sp>
      <p:pic>
        <p:nvPicPr>
          <p:cNvPr id="6" name="Obrázek 5" descr="Obsah obrázku osoba, muž, interiér, stojící&#10;&#10;Popis byl vytvořen automaticky">
            <a:extLst>
              <a:ext uri="{FF2B5EF4-FFF2-40B4-BE49-F238E27FC236}">
                <a16:creationId xmlns:a16="http://schemas.microsoft.com/office/drawing/2014/main" id="{9349DDB4-B337-1E40-92FA-322489491EE9}"/>
              </a:ext>
            </a:extLst>
          </p:cNvPr>
          <p:cNvPicPr>
            <a:picLocks noChangeAspect="1"/>
          </p:cNvPicPr>
          <p:nvPr/>
        </p:nvPicPr>
        <p:blipFill>
          <a:blip r:embed="rId2"/>
          <a:stretch>
            <a:fillRect/>
          </a:stretch>
        </p:blipFill>
        <p:spPr>
          <a:xfrm>
            <a:off x="0" y="0"/>
            <a:ext cx="4818580" cy="6899978"/>
          </a:xfrm>
          <a:prstGeom prst="rect">
            <a:avLst/>
          </a:prstGeom>
        </p:spPr>
      </p:pic>
      <p:sp>
        <p:nvSpPr>
          <p:cNvPr id="7" name="Nadpis 1">
            <a:extLst>
              <a:ext uri="{FF2B5EF4-FFF2-40B4-BE49-F238E27FC236}">
                <a16:creationId xmlns:a16="http://schemas.microsoft.com/office/drawing/2014/main" id="{1281972A-9A40-7E49-9578-BE53A32ECB3E}"/>
              </a:ext>
            </a:extLst>
          </p:cNvPr>
          <p:cNvSpPr txBox="1">
            <a:spLocks/>
          </p:cNvSpPr>
          <p:nvPr/>
        </p:nvSpPr>
        <p:spPr>
          <a:xfrm>
            <a:off x="5301464" y="152400"/>
            <a:ext cx="530462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cs-CZ" sz="2800" b="1" dirty="0">
                <a:latin typeface="Verdana" panose="020B0604030504040204" pitchFamily="34" charset="0"/>
                <a:ea typeface="Verdana" panose="020B0604030504040204" pitchFamily="34" charset="0"/>
                <a:cs typeface="Verdana" panose="020B0604030504040204" pitchFamily="34" charset="0"/>
              </a:rPr>
              <a:t>Úvodní slovo</a:t>
            </a:r>
          </a:p>
        </p:txBody>
      </p:sp>
      <p:sp>
        <p:nvSpPr>
          <p:cNvPr id="8" name="TextovéPole 7">
            <a:extLst>
              <a:ext uri="{FF2B5EF4-FFF2-40B4-BE49-F238E27FC236}">
                <a16:creationId xmlns:a16="http://schemas.microsoft.com/office/drawing/2014/main" id="{19170756-B128-5342-91F9-D6115E5509D6}"/>
              </a:ext>
            </a:extLst>
          </p:cNvPr>
          <p:cNvSpPr txBox="1"/>
          <p:nvPr/>
        </p:nvSpPr>
        <p:spPr>
          <a:xfrm>
            <a:off x="5301464" y="6058356"/>
            <a:ext cx="1608133" cy="461665"/>
          </a:xfrm>
          <a:prstGeom prst="rect">
            <a:avLst/>
          </a:prstGeom>
          <a:noFill/>
        </p:spPr>
        <p:txBody>
          <a:bodyPr wrap="none" rtlCol="0">
            <a:spAutoFit/>
          </a:bodyPr>
          <a:lstStyle/>
          <a:p>
            <a:r>
              <a:rPr lang="cs-CZ" sz="1200" b="1" i="1" dirty="0">
                <a:latin typeface="Verdana" panose="020B0604030504040204" pitchFamily="34" charset="0"/>
                <a:ea typeface="Verdana" panose="020B0604030504040204" pitchFamily="34" charset="0"/>
                <a:cs typeface="Verdana" panose="020B0604030504040204" pitchFamily="34" charset="0"/>
              </a:rPr>
              <a:t>Vítězslav </a:t>
            </a:r>
            <a:r>
              <a:rPr lang="cs-CZ" sz="1200" b="1" i="1" dirty="0" err="1">
                <a:latin typeface="Verdana" panose="020B0604030504040204" pitchFamily="34" charset="0"/>
                <a:ea typeface="Verdana" panose="020B0604030504040204" pitchFamily="34" charset="0"/>
                <a:cs typeface="Verdana" panose="020B0604030504040204" pitchFamily="34" charset="0"/>
              </a:rPr>
              <a:t>Schrek</a:t>
            </a:r>
            <a:r>
              <a:rPr lang="cs-CZ" sz="1200" b="1" i="1" dirty="0">
                <a:latin typeface="Verdana" panose="020B0604030504040204" pitchFamily="34" charset="0"/>
                <a:ea typeface="Verdana" panose="020B0604030504040204" pitchFamily="34" charset="0"/>
                <a:cs typeface="Verdana" panose="020B0604030504040204" pitchFamily="34" charset="0"/>
              </a:rPr>
              <a:t/>
            </a:r>
            <a:br>
              <a:rPr lang="cs-CZ" sz="1200" b="1" i="1" dirty="0">
                <a:latin typeface="Verdana" panose="020B0604030504040204" pitchFamily="34" charset="0"/>
                <a:ea typeface="Verdana" panose="020B0604030504040204" pitchFamily="34" charset="0"/>
                <a:cs typeface="Verdana" panose="020B0604030504040204" pitchFamily="34" charset="0"/>
              </a:rPr>
            </a:br>
            <a:r>
              <a:rPr lang="cs-CZ" sz="1200" dirty="0">
                <a:latin typeface="Verdana" panose="020B0604030504040204" pitchFamily="34" charset="0"/>
                <a:ea typeface="Verdana" panose="020B0604030504040204" pitchFamily="34" charset="0"/>
                <a:cs typeface="Verdana" panose="020B0604030504040204" pitchFamily="34" charset="0"/>
              </a:rPr>
              <a:t>ředitel</a:t>
            </a:r>
          </a:p>
        </p:txBody>
      </p:sp>
      <p:pic>
        <p:nvPicPr>
          <p:cNvPr id="11" name="Obrázek 10">
            <a:extLst>
              <a:ext uri="{FF2B5EF4-FFF2-40B4-BE49-F238E27FC236}">
                <a16:creationId xmlns:a16="http://schemas.microsoft.com/office/drawing/2014/main" id="{B0177A0D-0AD0-4204-AE0E-DF6ABBA56FA3}"/>
              </a:ext>
            </a:extLst>
          </p:cNvPr>
          <p:cNvPicPr>
            <a:picLocks noChangeAspect="1"/>
          </p:cNvPicPr>
          <p:nvPr/>
        </p:nvPicPr>
        <p:blipFill>
          <a:blip r:embed="rId3"/>
          <a:stretch>
            <a:fillRect/>
          </a:stretch>
        </p:blipFill>
        <p:spPr>
          <a:xfrm>
            <a:off x="5232278" y="5066851"/>
            <a:ext cx="1746504" cy="1089660"/>
          </a:xfrm>
          <a:prstGeom prst="rect">
            <a:avLst/>
          </a:prstGeom>
        </p:spPr>
      </p:pic>
    </p:spTree>
    <p:extLst>
      <p:ext uri="{BB962C8B-B14F-4D97-AF65-F5344CB8AC3E}">
        <p14:creationId xmlns:p14="http://schemas.microsoft.com/office/powerpoint/2010/main" val="3103106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obsah 2">
            <a:extLst>
              <a:ext uri="{FF2B5EF4-FFF2-40B4-BE49-F238E27FC236}">
                <a16:creationId xmlns:a16="http://schemas.microsoft.com/office/drawing/2014/main" id="{F7DDFAE7-1608-5B41-9DCC-B1D18E84022B}"/>
              </a:ext>
            </a:extLst>
          </p:cNvPr>
          <p:cNvSpPr>
            <a:spLocks noGrp="1"/>
          </p:cNvSpPr>
          <p:nvPr>
            <p:ph idx="1"/>
          </p:nvPr>
        </p:nvSpPr>
        <p:spPr>
          <a:xfrm>
            <a:off x="880761" y="3274210"/>
            <a:ext cx="5243512" cy="2356028"/>
          </a:xfrm>
        </p:spPr>
        <p:txBody>
          <a:bodyPr>
            <a:noAutofit/>
          </a:bodyPr>
          <a:lstStyle/>
          <a:p>
            <a:pPr>
              <a:lnSpc>
                <a:spcPct val="105000"/>
              </a:lnSpc>
              <a:spcBef>
                <a:spcPts val="400"/>
              </a:spcBef>
              <a:buClr>
                <a:srgbClr val="000000"/>
              </a:buClr>
              <a:buSzPct val="80000"/>
              <a:buFont typeface="Wingdings 2" pitchFamily="2" charset="2"/>
              <a:buChar char=""/>
            </a:pPr>
            <a:r>
              <a:rPr lang="cs-CZ" sz="1200" spc="70" dirty="0">
                <a:effectLst/>
                <a:latin typeface="Verdana" panose="020B0604030504040204" pitchFamily="34" charset="0"/>
                <a:ea typeface="Verdana" panose="020B0604030504040204" pitchFamily="34" charset="0"/>
                <a:cs typeface="Verdana" panose="020B0604030504040204" pitchFamily="34" charset="0"/>
              </a:rPr>
              <a:t>Zachováváme Vaši důstojnost</a:t>
            </a:r>
          </a:p>
          <a:p>
            <a:pPr>
              <a:lnSpc>
                <a:spcPct val="105000"/>
              </a:lnSpc>
              <a:spcBef>
                <a:spcPts val="400"/>
              </a:spcBef>
              <a:buClr>
                <a:srgbClr val="000000"/>
              </a:buClr>
              <a:buSzPct val="80000"/>
              <a:buFont typeface="Wingdings 2" pitchFamily="2" charset="2"/>
              <a:buChar char=""/>
            </a:pPr>
            <a:r>
              <a:rPr lang="cs-CZ" sz="1200" spc="70" dirty="0">
                <a:effectLst/>
                <a:latin typeface="Verdana" panose="020B0604030504040204" pitchFamily="34" charset="0"/>
                <a:ea typeface="Verdana" panose="020B0604030504040204" pitchFamily="34" charset="0"/>
                <a:cs typeface="Verdana" panose="020B0604030504040204" pitchFamily="34" charset="0"/>
              </a:rPr>
              <a:t>Volíme vždy vhodné oslovení a formu komunikaci</a:t>
            </a:r>
          </a:p>
          <a:p>
            <a:pPr>
              <a:lnSpc>
                <a:spcPct val="105000"/>
              </a:lnSpc>
              <a:spcBef>
                <a:spcPts val="400"/>
              </a:spcBef>
              <a:buClr>
                <a:srgbClr val="000000"/>
              </a:buClr>
              <a:buSzPct val="80000"/>
              <a:buFont typeface="Wingdings 2" pitchFamily="2" charset="2"/>
              <a:buChar char=""/>
            </a:pPr>
            <a:r>
              <a:rPr lang="cs-CZ" sz="1200" spc="70" dirty="0">
                <a:effectLst/>
                <a:latin typeface="Verdana" panose="020B0604030504040204" pitchFamily="34" charset="0"/>
                <a:ea typeface="Verdana" panose="020B0604030504040204" pitchFamily="34" charset="0"/>
                <a:cs typeface="Verdana" panose="020B0604030504040204" pitchFamily="34" charset="0"/>
              </a:rPr>
              <a:t>Chráníme Vaše soukromí</a:t>
            </a:r>
          </a:p>
          <a:p>
            <a:pPr>
              <a:lnSpc>
                <a:spcPct val="105000"/>
              </a:lnSpc>
              <a:spcBef>
                <a:spcPts val="400"/>
              </a:spcBef>
              <a:buClr>
                <a:srgbClr val="000000"/>
              </a:buClr>
              <a:buSzPct val="80000"/>
              <a:buFont typeface="Wingdings 2" pitchFamily="2" charset="2"/>
              <a:buChar char=""/>
            </a:pPr>
            <a:r>
              <a:rPr lang="cs-CZ" sz="1200" spc="70" dirty="0">
                <a:effectLst/>
                <a:latin typeface="Verdana" panose="020B0604030504040204" pitchFamily="34" charset="0"/>
                <a:ea typeface="Verdana" panose="020B0604030504040204" pitchFamily="34" charset="0"/>
                <a:cs typeface="Verdana" panose="020B0604030504040204" pitchFamily="34" charset="0"/>
              </a:rPr>
              <a:t>Poskytujeme Vám dostatek srozumitelných informací</a:t>
            </a:r>
          </a:p>
          <a:p>
            <a:pPr>
              <a:lnSpc>
                <a:spcPct val="105000"/>
              </a:lnSpc>
              <a:spcBef>
                <a:spcPts val="400"/>
              </a:spcBef>
              <a:buClr>
                <a:srgbClr val="000000"/>
              </a:buClr>
              <a:buSzPct val="80000"/>
              <a:buFont typeface="Wingdings 2" pitchFamily="2" charset="2"/>
              <a:buChar char=""/>
            </a:pPr>
            <a:r>
              <a:rPr lang="cs-CZ" sz="1200" spc="70" dirty="0">
                <a:latin typeface="Verdana" panose="020B0604030504040204" pitchFamily="34" charset="0"/>
                <a:ea typeface="Verdana" panose="020B0604030504040204" pitchFamily="34" charset="0"/>
                <a:cs typeface="Verdana" panose="020B0604030504040204" pitchFamily="34" charset="0"/>
              </a:rPr>
              <a:t>J</a:t>
            </a:r>
            <a:r>
              <a:rPr lang="cs-CZ" sz="1200" spc="70" dirty="0">
                <a:effectLst/>
                <a:latin typeface="Verdana" panose="020B0604030504040204" pitchFamily="34" charset="0"/>
                <a:ea typeface="Verdana" panose="020B0604030504040204" pitchFamily="34" charset="0"/>
                <a:cs typeface="Verdana" panose="020B0604030504040204" pitchFamily="34" charset="0"/>
              </a:rPr>
              <a:t>sme vůči Vám empatičtí</a:t>
            </a:r>
          </a:p>
          <a:p>
            <a:pPr>
              <a:lnSpc>
                <a:spcPct val="105000"/>
              </a:lnSpc>
              <a:spcBef>
                <a:spcPts val="400"/>
              </a:spcBef>
              <a:buClr>
                <a:srgbClr val="000000"/>
              </a:buClr>
              <a:buSzPct val="80000"/>
              <a:buFont typeface="Wingdings 2" pitchFamily="2" charset="2"/>
              <a:buChar char=""/>
            </a:pPr>
            <a:r>
              <a:rPr lang="cs-CZ" sz="1200" spc="70" dirty="0">
                <a:effectLst/>
                <a:latin typeface="Verdana" panose="020B0604030504040204" pitchFamily="34" charset="0"/>
                <a:ea typeface="Verdana" panose="020B0604030504040204" pitchFamily="34" charset="0"/>
                <a:cs typeface="Verdana" panose="020B0604030504040204" pitchFamily="34" charset="0"/>
              </a:rPr>
              <a:t>Sdílíme Vaše potřeby</a:t>
            </a:r>
          </a:p>
          <a:p>
            <a:pPr>
              <a:lnSpc>
                <a:spcPct val="105000"/>
              </a:lnSpc>
              <a:spcBef>
                <a:spcPts val="400"/>
              </a:spcBef>
              <a:buClr>
                <a:srgbClr val="000000"/>
              </a:buClr>
              <a:buSzPct val="80000"/>
              <a:buFont typeface="Wingdings 2" pitchFamily="2" charset="2"/>
              <a:buChar char=""/>
            </a:pPr>
            <a:r>
              <a:rPr lang="cs-CZ" sz="1200" spc="70" dirty="0">
                <a:effectLst/>
                <a:latin typeface="Verdana" panose="020B0604030504040204" pitchFamily="34" charset="0"/>
                <a:ea typeface="Verdana" panose="020B0604030504040204" pitchFamily="34" charset="0"/>
                <a:cs typeface="Verdana" panose="020B0604030504040204" pitchFamily="34" charset="0"/>
              </a:rPr>
              <a:t>Je pro nás minimem, jste-li čistí, upravení a sytí </a:t>
            </a:r>
          </a:p>
          <a:p>
            <a:pPr>
              <a:lnSpc>
                <a:spcPct val="105000"/>
              </a:lnSpc>
              <a:spcBef>
                <a:spcPts val="400"/>
              </a:spcBef>
              <a:buClr>
                <a:srgbClr val="000000"/>
              </a:buClr>
              <a:buSzPct val="80000"/>
              <a:buFont typeface="Wingdings 2" pitchFamily="2" charset="2"/>
              <a:buChar char=""/>
            </a:pPr>
            <a:r>
              <a:rPr lang="cs-CZ" sz="1200" spc="70" dirty="0">
                <a:effectLst/>
                <a:latin typeface="Verdana" panose="020B0604030504040204" pitchFamily="34" charset="0"/>
                <a:ea typeface="Verdana" panose="020B0604030504040204" pitchFamily="34" charset="0"/>
                <a:cs typeface="Verdana" panose="020B0604030504040204" pitchFamily="34" charset="0"/>
              </a:rPr>
              <a:t>Chceme, abyste věděli, že nám na Vás záleží</a:t>
            </a:r>
          </a:p>
        </p:txBody>
      </p:sp>
      <p:sp>
        <p:nvSpPr>
          <p:cNvPr id="7" name="Nadpis 1">
            <a:extLst>
              <a:ext uri="{FF2B5EF4-FFF2-40B4-BE49-F238E27FC236}">
                <a16:creationId xmlns:a16="http://schemas.microsoft.com/office/drawing/2014/main" id="{048C68C2-1CFB-E34D-A130-4C4E7C1BF4A7}"/>
              </a:ext>
            </a:extLst>
          </p:cNvPr>
          <p:cNvSpPr>
            <a:spLocks noGrp="1"/>
          </p:cNvSpPr>
          <p:nvPr>
            <p:ph type="title"/>
          </p:nvPr>
        </p:nvSpPr>
        <p:spPr>
          <a:xfrm>
            <a:off x="852488" y="0"/>
            <a:ext cx="9601200" cy="1325563"/>
          </a:xfrm>
        </p:spPr>
        <p:txBody>
          <a:bodyPr>
            <a:normAutofit/>
          </a:bodyPr>
          <a:lstStyle/>
          <a:p>
            <a:r>
              <a:rPr lang="cs-CZ" sz="2800" b="1" dirty="0">
                <a:latin typeface="Verdana" panose="020B0604030504040204" pitchFamily="34" charset="0"/>
                <a:ea typeface="Verdana" panose="020B0604030504040204" pitchFamily="34" charset="0"/>
                <a:cs typeface="Verdana" panose="020B0604030504040204" pitchFamily="34" charset="0"/>
              </a:rPr>
              <a:t>Poslání, vize, hodnoty</a:t>
            </a:r>
          </a:p>
        </p:txBody>
      </p:sp>
      <p:sp>
        <p:nvSpPr>
          <p:cNvPr id="12" name="Zástupný symbol pro číslo snímku 5">
            <a:extLst>
              <a:ext uri="{FF2B5EF4-FFF2-40B4-BE49-F238E27FC236}">
                <a16:creationId xmlns:a16="http://schemas.microsoft.com/office/drawing/2014/main" id="{9341D193-50BD-5E48-9E01-AF311551993C}"/>
              </a:ext>
            </a:extLst>
          </p:cNvPr>
          <p:cNvSpPr>
            <a:spLocks noGrp="1"/>
          </p:cNvSpPr>
          <p:nvPr>
            <p:ph type="sldNum" sz="quarter" idx="12"/>
          </p:nvPr>
        </p:nvSpPr>
        <p:spPr>
          <a:xfrm>
            <a:off x="9359900" y="6437559"/>
            <a:ext cx="2743200" cy="365125"/>
          </a:xfrm>
        </p:spPr>
        <p:txBody>
          <a:bodyPr/>
          <a:lstStyle/>
          <a:p>
            <a:r>
              <a:rPr lang="cs-CZ" sz="900" dirty="0">
                <a:latin typeface="Verdana" panose="020B0604030504040204" pitchFamily="34" charset="0"/>
                <a:ea typeface="Verdana" panose="020B0604030504040204" pitchFamily="34" charset="0"/>
                <a:cs typeface="Verdana" panose="020B0604030504040204" pitchFamily="34" charset="0"/>
              </a:rPr>
              <a:t>strana </a:t>
            </a:r>
            <a:fld id="{7F3A1C11-3275-2F49-8982-63B8B988770C}" type="slidenum">
              <a:rPr lang="cs-CZ" sz="900" smtClean="0">
                <a:latin typeface="Verdana" panose="020B0604030504040204" pitchFamily="34" charset="0"/>
                <a:ea typeface="Verdana" panose="020B0604030504040204" pitchFamily="34" charset="0"/>
                <a:cs typeface="Verdana" panose="020B0604030504040204" pitchFamily="34" charset="0"/>
              </a:rPr>
              <a:t>4</a:t>
            </a:fld>
            <a:endParaRPr lang="cs-CZ" sz="900" dirty="0">
              <a:latin typeface="Verdana" panose="020B0604030504040204" pitchFamily="34" charset="0"/>
              <a:ea typeface="Verdana" panose="020B0604030504040204" pitchFamily="34" charset="0"/>
              <a:cs typeface="Verdana" panose="020B0604030504040204" pitchFamily="34" charset="0"/>
            </a:endParaRPr>
          </a:p>
        </p:txBody>
      </p:sp>
      <p:sp>
        <p:nvSpPr>
          <p:cNvPr id="8" name="Obdélník 7">
            <a:extLst>
              <a:ext uri="{FF2B5EF4-FFF2-40B4-BE49-F238E27FC236}">
                <a16:creationId xmlns:a16="http://schemas.microsoft.com/office/drawing/2014/main" id="{D8DA2313-D28C-7541-854E-BCCF7EA008FA}"/>
              </a:ext>
            </a:extLst>
          </p:cNvPr>
          <p:cNvSpPr/>
          <p:nvPr/>
        </p:nvSpPr>
        <p:spPr>
          <a:xfrm rot="16200000">
            <a:off x="-3167088" y="3074582"/>
            <a:ext cx="6801899" cy="253531"/>
          </a:xfrm>
          <a:prstGeom prst="rect">
            <a:avLst/>
          </a:prstGeom>
        </p:spPr>
        <p:txBody>
          <a:bodyPr wrap="square">
            <a:spAutoFit/>
          </a:bodyPr>
          <a:lstStyle/>
          <a:p>
            <a:pPr>
              <a:lnSpc>
                <a:spcPct val="110000"/>
              </a:lnSpc>
              <a:spcBef>
                <a:spcPts val="400"/>
              </a:spcBef>
            </a:pPr>
            <a:r>
              <a:rPr lang="cs-CZ" sz="1050" b="1" dirty="0">
                <a:latin typeface="Verdana" panose="020B0604030504040204" pitchFamily="34" charset="0"/>
                <a:ea typeface="Verdana" panose="020B0604030504040204" pitchFamily="34" charset="0"/>
                <a:cs typeface="Verdana" panose="020B0604030504040204" pitchFamily="34" charset="0"/>
              </a:rPr>
              <a:t>poslání / vize </a:t>
            </a:r>
            <a:r>
              <a:rPr lang="cs-CZ" sz="1050" dirty="0">
                <a:latin typeface="Verdana" panose="020B0604030504040204" pitchFamily="34" charset="0"/>
                <a:ea typeface="Verdana" panose="020B0604030504040204" pitchFamily="34" charset="0"/>
                <a:cs typeface="Verdana" panose="020B0604030504040204" pitchFamily="34" charset="0"/>
              </a:rPr>
              <a:t>/ strategické cíle / priority / opatření / implementace / akční plán / kontrola</a:t>
            </a:r>
          </a:p>
        </p:txBody>
      </p:sp>
      <p:sp>
        <p:nvSpPr>
          <p:cNvPr id="3" name="Obdélník 2">
            <a:extLst>
              <a:ext uri="{FF2B5EF4-FFF2-40B4-BE49-F238E27FC236}">
                <a16:creationId xmlns:a16="http://schemas.microsoft.com/office/drawing/2014/main" id="{2FAC4377-6D98-F44E-962E-9C2403EE1568}"/>
              </a:ext>
            </a:extLst>
          </p:cNvPr>
          <p:cNvSpPr/>
          <p:nvPr/>
        </p:nvSpPr>
        <p:spPr>
          <a:xfrm>
            <a:off x="880761" y="1896056"/>
            <a:ext cx="10797892" cy="471732"/>
          </a:xfrm>
          <a:prstGeom prst="rect">
            <a:avLst/>
          </a:prstGeom>
          <a:noFill/>
        </p:spPr>
        <p:txBody>
          <a:bodyPr wrap="square">
            <a:spAutoFit/>
          </a:bodyPr>
          <a:lstStyle/>
          <a:p>
            <a:pPr>
              <a:lnSpc>
                <a:spcPct val="150000"/>
              </a:lnSpc>
              <a:spcAft>
                <a:spcPts val="0"/>
              </a:spcAft>
            </a:pPr>
            <a:r>
              <a:rPr lang="cs-CZ" sz="1900" b="1" spc="50" dirty="0">
                <a:latin typeface="Verdana" panose="020B0604030504040204" pitchFamily="34" charset="0"/>
                <a:ea typeface="Verdana" panose="020B0604030504040204" pitchFamily="34" charset="0"/>
                <a:cs typeface="Verdana" panose="020B0604030504040204" pitchFamily="34" charset="0"/>
              </a:rPr>
              <a:t>VIZE |</a:t>
            </a:r>
            <a:r>
              <a:rPr lang="cs-CZ" sz="1900" b="1" spc="50" dirty="0">
                <a:solidFill>
                  <a:srgbClr val="88B04B"/>
                </a:solidFill>
                <a:latin typeface="Verdana" panose="020B0604030504040204" pitchFamily="34" charset="0"/>
                <a:ea typeface="Verdana" panose="020B0604030504040204" pitchFamily="34" charset="0"/>
                <a:cs typeface="Verdana" panose="020B0604030504040204" pitchFamily="34" charset="0"/>
              </a:rPr>
              <a:t> Lidský přístup a porozumění jsou základní hodnoty našeho domova.</a:t>
            </a:r>
          </a:p>
        </p:txBody>
      </p:sp>
      <p:sp>
        <p:nvSpPr>
          <p:cNvPr id="5" name="Obdélník 4">
            <a:extLst>
              <a:ext uri="{FF2B5EF4-FFF2-40B4-BE49-F238E27FC236}">
                <a16:creationId xmlns:a16="http://schemas.microsoft.com/office/drawing/2014/main" id="{38874AB8-824E-044A-BE7C-3E9E212D4A1B}"/>
              </a:ext>
            </a:extLst>
          </p:cNvPr>
          <p:cNvSpPr/>
          <p:nvPr/>
        </p:nvSpPr>
        <p:spPr>
          <a:xfrm>
            <a:off x="852488" y="1079279"/>
            <a:ext cx="10633659" cy="840551"/>
          </a:xfrm>
          <a:prstGeom prst="rect">
            <a:avLst/>
          </a:prstGeom>
        </p:spPr>
        <p:txBody>
          <a:bodyPr wrap="square">
            <a:spAutoFit/>
          </a:bodyPr>
          <a:lstStyle/>
          <a:p>
            <a:pPr>
              <a:lnSpc>
                <a:spcPct val="120000"/>
              </a:lnSpc>
            </a:pPr>
            <a:r>
              <a:rPr lang="cs-CZ" sz="1400" b="1" i="1" spc="40" dirty="0">
                <a:solidFill>
                  <a:srgbClr val="E68922"/>
                </a:solidFill>
                <a:latin typeface="Verdana" panose="020B0604030504040204" pitchFamily="34" charset="0"/>
                <a:ea typeface="Verdana" panose="020B0604030504040204" pitchFamily="34" charset="0"/>
                <a:cs typeface="Verdana" panose="020B0604030504040204" pitchFamily="34" charset="0"/>
              </a:rPr>
              <a:t>POSLÁNÍM domova pro seniory podporovat a udržovat u našich obyvatel co nejvyšší míru samostatnosti a nezávislosti a přispívat k prožití důstojného stáří jako plnohodnotné etapy jejich života.</a:t>
            </a:r>
          </a:p>
        </p:txBody>
      </p:sp>
      <p:sp>
        <p:nvSpPr>
          <p:cNvPr id="2" name="Obdélník 1">
            <a:extLst>
              <a:ext uri="{FF2B5EF4-FFF2-40B4-BE49-F238E27FC236}">
                <a16:creationId xmlns:a16="http://schemas.microsoft.com/office/drawing/2014/main" id="{A0553A5D-733D-624A-8CF9-5B43586C5A72}"/>
              </a:ext>
            </a:extLst>
          </p:cNvPr>
          <p:cNvSpPr/>
          <p:nvPr/>
        </p:nvSpPr>
        <p:spPr>
          <a:xfrm>
            <a:off x="6587860" y="3274210"/>
            <a:ext cx="5366753" cy="1934697"/>
          </a:xfrm>
          <a:prstGeom prst="rect">
            <a:avLst/>
          </a:prstGeom>
        </p:spPr>
        <p:txBody>
          <a:bodyPr wrap="square">
            <a:spAutoFit/>
          </a:bodyPr>
          <a:lstStyle/>
          <a:p>
            <a:pPr marL="223838" indent="-223838">
              <a:lnSpc>
                <a:spcPct val="105000"/>
              </a:lnSpc>
              <a:spcBef>
                <a:spcPts val="400"/>
              </a:spcBef>
              <a:buClr>
                <a:srgbClr val="000000"/>
              </a:buClr>
              <a:buSzPct val="80000"/>
              <a:buFont typeface="Wingdings 2" pitchFamily="2" charset="2"/>
              <a:buChar char=""/>
            </a:pPr>
            <a:r>
              <a:rPr lang="cs-CZ" sz="1200" spc="70" dirty="0">
                <a:latin typeface="Verdana" panose="020B0604030504040204" pitchFamily="34" charset="0"/>
                <a:ea typeface="Verdana" panose="020B0604030504040204" pitchFamily="34" charset="0"/>
                <a:cs typeface="Verdana" panose="020B0604030504040204" pitchFamily="34" charset="0"/>
              </a:rPr>
              <a:t>Chceme, abyste věděli, že v domově nejste sám/a</a:t>
            </a:r>
          </a:p>
          <a:p>
            <a:pPr marL="223838" indent="-223838">
              <a:lnSpc>
                <a:spcPct val="105000"/>
              </a:lnSpc>
              <a:spcBef>
                <a:spcPts val="400"/>
              </a:spcBef>
              <a:buClr>
                <a:srgbClr val="000000"/>
              </a:buClr>
              <a:buSzPct val="80000"/>
              <a:buFont typeface="Wingdings 2" pitchFamily="2" charset="2"/>
              <a:buChar char=""/>
            </a:pPr>
            <a:r>
              <a:rPr lang="cs-CZ" sz="1200" spc="70" dirty="0">
                <a:latin typeface="Verdana" panose="020B0604030504040204" pitchFamily="34" charset="0"/>
                <a:ea typeface="Verdana" panose="020B0604030504040204" pitchFamily="34" charset="0"/>
                <a:cs typeface="Verdana" panose="020B0604030504040204" pitchFamily="34" charset="0"/>
              </a:rPr>
              <a:t>Vaše potřeby a přání nás neobtěžují</a:t>
            </a:r>
          </a:p>
          <a:p>
            <a:pPr marL="223838" indent="-223838">
              <a:lnSpc>
                <a:spcPct val="105000"/>
              </a:lnSpc>
              <a:spcBef>
                <a:spcPts val="400"/>
              </a:spcBef>
              <a:buClr>
                <a:srgbClr val="000000"/>
              </a:buClr>
              <a:buSzPct val="80000"/>
              <a:buFont typeface="Wingdings 2" pitchFamily="2" charset="2"/>
              <a:buChar char=""/>
            </a:pPr>
            <a:r>
              <a:rPr lang="cs-CZ" sz="1200" spc="70" dirty="0">
                <a:latin typeface="Verdana" panose="020B0604030504040204" pitchFamily="34" charset="0"/>
                <a:ea typeface="Verdana" panose="020B0604030504040204" pitchFamily="34" charset="0"/>
                <a:cs typeface="Verdana" panose="020B0604030504040204" pitchFamily="34" charset="0"/>
              </a:rPr>
              <a:t>Máme zájem Vás poznat co nejlépe</a:t>
            </a:r>
          </a:p>
          <a:p>
            <a:pPr marL="223838" indent="-223838">
              <a:lnSpc>
                <a:spcPct val="105000"/>
              </a:lnSpc>
              <a:spcBef>
                <a:spcPts val="400"/>
              </a:spcBef>
              <a:buClr>
                <a:srgbClr val="000000"/>
              </a:buClr>
              <a:buSzPct val="80000"/>
              <a:buFont typeface="Wingdings 2" pitchFamily="2" charset="2"/>
              <a:buChar char=""/>
            </a:pPr>
            <a:r>
              <a:rPr lang="cs-CZ" sz="1200" spc="70" dirty="0">
                <a:latin typeface="Verdana" panose="020B0604030504040204" pitchFamily="34" charset="0"/>
                <a:ea typeface="Verdana" panose="020B0604030504040204" pitchFamily="34" charset="0"/>
                <a:cs typeface="Verdana" panose="020B0604030504040204" pitchFamily="34" charset="0"/>
              </a:rPr>
              <a:t>Individuální přístup k Vám je pro nás ten nejlepší</a:t>
            </a:r>
          </a:p>
          <a:p>
            <a:pPr marL="223838" indent="-223838">
              <a:lnSpc>
                <a:spcPct val="105000"/>
              </a:lnSpc>
              <a:spcBef>
                <a:spcPts val="400"/>
              </a:spcBef>
              <a:buClr>
                <a:srgbClr val="000000"/>
              </a:buClr>
              <a:buSzPct val="80000"/>
              <a:buFont typeface="Wingdings 2" pitchFamily="2" charset="2"/>
              <a:buChar char=""/>
            </a:pPr>
            <a:r>
              <a:rPr lang="cs-CZ" sz="1200" spc="70" dirty="0">
                <a:latin typeface="Verdana" panose="020B0604030504040204" pitchFamily="34" charset="0"/>
                <a:ea typeface="Verdana" panose="020B0604030504040204" pitchFamily="34" charset="0"/>
                <a:cs typeface="Verdana" panose="020B0604030504040204" pitchFamily="34" charset="0"/>
              </a:rPr>
              <a:t>Snažíme se, aby péče o Vás byla bezpečná a kvalitní</a:t>
            </a:r>
          </a:p>
          <a:p>
            <a:pPr marL="223838" indent="-223838">
              <a:lnSpc>
                <a:spcPct val="105000"/>
              </a:lnSpc>
              <a:spcBef>
                <a:spcPts val="400"/>
              </a:spcBef>
              <a:buClr>
                <a:srgbClr val="000000"/>
              </a:buClr>
              <a:buSzPct val="80000"/>
              <a:buFont typeface="Wingdings 2" pitchFamily="2" charset="2"/>
              <a:buChar char=""/>
            </a:pPr>
            <a:r>
              <a:rPr lang="cs-CZ" sz="1200" spc="70" dirty="0">
                <a:latin typeface="Verdana" panose="020B0604030504040204" pitchFamily="34" charset="0"/>
                <a:ea typeface="Verdana" panose="020B0604030504040204" pitchFamily="34" charset="0"/>
                <a:cs typeface="Verdana" panose="020B0604030504040204" pitchFamily="34" charset="0"/>
              </a:rPr>
              <a:t>My všichni pracovníci jsme součástí života našeho domova</a:t>
            </a:r>
          </a:p>
          <a:p>
            <a:pPr marL="223838" indent="-223838">
              <a:lnSpc>
                <a:spcPct val="105000"/>
              </a:lnSpc>
              <a:spcBef>
                <a:spcPts val="400"/>
              </a:spcBef>
              <a:buClr>
                <a:srgbClr val="000000"/>
              </a:buClr>
              <a:buSzPct val="80000"/>
              <a:buFont typeface="Wingdings 2" pitchFamily="2" charset="2"/>
              <a:buChar char=""/>
            </a:pPr>
            <a:r>
              <a:rPr lang="cs-CZ" sz="1200" spc="70" dirty="0">
                <a:latin typeface="Verdana" panose="020B0604030504040204" pitchFamily="34" charset="0"/>
                <a:ea typeface="Verdana" panose="020B0604030504040204" pitchFamily="34" charset="0"/>
                <a:cs typeface="Verdana" panose="020B0604030504040204" pitchFamily="34" charset="0"/>
              </a:rPr>
              <a:t>Jsme tady pro Vás</a:t>
            </a:r>
          </a:p>
        </p:txBody>
      </p:sp>
      <p:sp>
        <p:nvSpPr>
          <p:cNvPr id="6" name="Obdélník 5">
            <a:extLst>
              <a:ext uri="{FF2B5EF4-FFF2-40B4-BE49-F238E27FC236}">
                <a16:creationId xmlns:a16="http://schemas.microsoft.com/office/drawing/2014/main" id="{DA0410F7-9A29-6746-85F7-BB329B6F6AEE}"/>
              </a:ext>
            </a:extLst>
          </p:cNvPr>
          <p:cNvSpPr/>
          <p:nvPr/>
        </p:nvSpPr>
        <p:spPr>
          <a:xfrm>
            <a:off x="880761" y="2865170"/>
            <a:ext cx="2335896" cy="369332"/>
          </a:xfrm>
          <a:prstGeom prst="rect">
            <a:avLst/>
          </a:prstGeom>
        </p:spPr>
        <p:txBody>
          <a:bodyPr wrap="none">
            <a:spAutoFit/>
          </a:bodyPr>
          <a:lstStyle/>
          <a:p>
            <a:r>
              <a:rPr lang="cs-CZ" b="1" spc="50" dirty="0">
                <a:latin typeface="Verdana" panose="020B0604030504040204" pitchFamily="34" charset="0"/>
                <a:ea typeface="Verdana" panose="020B0604030504040204" pitchFamily="34" charset="0"/>
                <a:cs typeface="Verdana" panose="020B0604030504040204" pitchFamily="34" charset="0"/>
              </a:rPr>
              <a:t>NAŠE HODNOTY</a:t>
            </a:r>
            <a:endParaRPr lang="cs-CZ" dirty="0"/>
          </a:p>
        </p:txBody>
      </p:sp>
    </p:spTree>
    <p:extLst>
      <p:ext uri="{BB962C8B-B14F-4D97-AF65-F5344CB8AC3E}">
        <p14:creationId xmlns:p14="http://schemas.microsoft.com/office/powerpoint/2010/main" val="23791519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ástupný symbol pro obsah 2">
            <a:extLst>
              <a:ext uri="{FF2B5EF4-FFF2-40B4-BE49-F238E27FC236}">
                <a16:creationId xmlns:a16="http://schemas.microsoft.com/office/drawing/2014/main" id="{E02BE279-7635-2742-AA92-EC0A1517D1C1}"/>
              </a:ext>
            </a:extLst>
          </p:cNvPr>
          <p:cNvSpPr>
            <a:spLocks noGrp="1"/>
          </p:cNvSpPr>
          <p:nvPr>
            <p:ph idx="1"/>
          </p:nvPr>
        </p:nvSpPr>
        <p:spPr>
          <a:xfrm>
            <a:off x="838200" y="1024290"/>
            <a:ext cx="10501312" cy="1167930"/>
          </a:xfrm>
        </p:spPr>
        <p:txBody>
          <a:bodyPr>
            <a:noAutofit/>
          </a:bodyPr>
          <a:lstStyle/>
          <a:p>
            <a:pPr marL="0" indent="0">
              <a:lnSpc>
                <a:spcPct val="100000"/>
              </a:lnSpc>
              <a:spcBef>
                <a:spcPts val="600"/>
              </a:spcBef>
              <a:buNone/>
            </a:pPr>
            <a:r>
              <a:rPr lang="cs-CZ" sz="1200" spc="20" dirty="0">
                <a:latin typeface="Verdana" panose="020B0604030504040204" pitchFamily="34" charset="0"/>
                <a:ea typeface="Verdana" panose="020B0604030504040204" pitchFamily="34" charset="0"/>
                <a:cs typeface="Verdana" panose="020B0604030504040204" pitchFamily="34" charset="0"/>
              </a:rPr>
              <a:t>Strategické cíle byly identifikovány na společných workshopech, které se konaly na úrovni vedoucích pracovníků a středního managementu, se zapojením zástupců z provozů. Jedná se o hlavní dlouhodobé cíle, kterých se snažíme dosáhnout. Jako organizace zabezpečující služby ve veřejném sektoru nejsme vystaveni stejnému tlaku, jako organizace privátní. Na druhou stranu očekávání veřejnosti a partnerů zvyšuje tlak na kvalitu naší práce a přináší nové potřeby a výzvy. Jednotlivé cíle byly formulovány s vědomím, že musíme každé konkrétní  oblasti věnovat specifickou pozornost. Přestože jednotlivé cíle mají nastaveny klíčové výkonnostní indikátory, naší primární snahou je se v těchto oblastech kontinuálně zlepšovat a synergicky růst. </a:t>
            </a:r>
          </a:p>
        </p:txBody>
      </p:sp>
      <p:sp>
        <p:nvSpPr>
          <p:cNvPr id="18" name="TextBox 57">
            <a:extLst>
              <a:ext uri="{FF2B5EF4-FFF2-40B4-BE49-F238E27FC236}">
                <a16:creationId xmlns:a16="http://schemas.microsoft.com/office/drawing/2014/main" id="{095CD4BC-8A91-934F-A73E-A578A8AD5ACC}"/>
              </a:ext>
            </a:extLst>
          </p:cNvPr>
          <p:cNvSpPr txBox="1"/>
          <p:nvPr/>
        </p:nvSpPr>
        <p:spPr>
          <a:xfrm>
            <a:off x="2058534" y="2349852"/>
            <a:ext cx="3376392" cy="1161857"/>
          </a:xfrm>
          <a:prstGeom prst="rect">
            <a:avLst/>
          </a:prstGeom>
          <a:noFill/>
        </p:spPr>
        <p:txBody>
          <a:bodyPr wrap="square" rtlCol="0">
            <a:spAutoFit/>
          </a:bodyPr>
          <a:lstStyle/>
          <a:p>
            <a:r>
              <a:rPr lang="cs-CZ" sz="1000" b="1" dirty="0">
                <a:latin typeface="Verdana" panose="020B0604030504040204" pitchFamily="34" charset="0"/>
                <a:ea typeface="Verdana" panose="020B0604030504040204" pitchFamily="34" charset="0"/>
                <a:cs typeface="Verdana" panose="020B0604030504040204" pitchFamily="34" charset="0"/>
              </a:rPr>
              <a:t>Moderní organizace</a:t>
            </a:r>
          </a:p>
          <a:p>
            <a:r>
              <a:rPr lang="cs-CZ" sz="1000" dirty="0">
                <a:latin typeface="Verdana" panose="020B0604030504040204" pitchFamily="34" charset="0"/>
                <a:ea typeface="Verdana" panose="020B0604030504040204" pitchFamily="34" charset="0"/>
                <a:cs typeface="Verdana" panose="020B0604030504040204" pitchFamily="34" charset="0"/>
              </a:rPr>
              <a:t>Společně chceme budovat moderní organizaci, která bude mimo technického vybavení a zlepšování podmínek domova vč. okolí věnovat velkou pozornost i stylu řízení a rozvoji managementu.</a:t>
            </a:r>
          </a:p>
          <a:p>
            <a:endParaRPr lang="cs-CZ" sz="950" dirty="0">
              <a:latin typeface="Verdana" panose="020B0604030504040204" pitchFamily="34" charset="0"/>
              <a:ea typeface="Verdana" panose="020B0604030504040204" pitchFamily="34" charset="0"/>
              <a:cs typeface="Verdana" panose="020B0604030504040204" pitchFamily="34" charset="0"/>
            </a:endParaRPr>
          </a:p>
        </p:txBody>
      </p:sp>
      <p:sp>
        <p:nvSpPr>
          <p:cNvPr id="20" name="TextBox 53">
            <a:extLst>
              <a:ext uri="{FF2B5EF4-FFF2-40B4-BE49-F238E27FC236}">
                <a16:creationId xmlns:a16="http://schemas.microsoft.com/office/drawing/2014/main" id="{0D0F87E0-301E-2242-8120-75D68BC1620A}"/>
              </a:ext>
            </a:extLst>
          </p:cNvPr>
          <p:cNvSpPr txBox="1"/>
          <p:nvPr/>
        </p:nvSpPr>
        <p:spPr>
          <a:xfrm>
            <a:off x="2109501" y="5359103"/>
            <a:ext cx="2550891" cy="1161857"/>
          </a:xfrm>
          <a:prstGeom prst="rect">
            <a:avLst/>
          </a:prstGeom>
          <a:noFill/>
        </p:spPr>
        <p:txBody>
          <a:bodyPr wrap="square" rtlCol="0">
            <a:spAutoFit/>
          </a:bodyPr>
          <a:lstStyle/>
          <a:p>
            <a:r>
              <a:rPr lang="cs-CZ" sz="1000" b="1" dirty="0">
                <a:latin typeface="Verdana" panose="020B0604030504040204" pitchFamily="34" charset="0"/>
                <a:ea typeface="Verdana" panose="020B0604030504040204" pitchFamily="34" charset="0"/>
                <a:cs typeface="Verdana" panose="020B0604030504040204" pitchFamily="34" charset="0"/>
              </a:rPr>
              <a:t>Spokojený klient</a:t>
            </a:r>
          </a:p>
          <a:p>
            <a:r>
              <a:rPr lang="cs-CZ" sz="1000" dirty="0">
                <a:latin typeface="Verdana" panose="020B0604030504040204" pitchFamily="34" charset="0"/>
                <a:ea typeface="Verdana" panose="020B0604030504040204" pitchFamily="34" charset="0"/>
                <a:cs typeface="Verdana" panose="020B0604030504040204" pitchFamily="34" charset="0"/>
              </a:rPr>
              <a:t>Jsme tu pro naše klienty. Snažíme se jim poskytnout takovou péči a pohodlí, které si zaslouží. Věnujeme pozornost detailům, zaměřujeme se na individuální péči.</a:t>
            </a:r>
          </a:p>
          <a:p>
            <a:endParaRPr lang="cs-CZ" sz="950" dirty="0">
              <a:latin typeface="Verdana" panose="020B0604030504040204" pitchFamily="34" charset="0"/>
              <a:ea typeface="Verdana" panose="020B0604030504040204" pitchFamily="34" charset="0"/>
              <a:cs typeface="Verdana" panose="020B0604030504040204" pitchFamily="34" charset="0"/>
            </a:endParaRPr>
          </a:p>
        </p:txBody>
      </p:sp>
      <p:sp>
        <p:nvSpPr>
          <p:cNvPr id="23" name="TextBox 57">
            <a:extLst>
              <a:ext uri="{FF2B5EF4-FFF2-40B4-BE49-F238E27FC236}">
                <a16:creationId xmlns:a16="http://schemas.microsoft.com/office/drawing/2014/main" id="{178A04B9-C7AC-4D4D-8D4D-989FBE5ADD32}"/>
              </a:ext>
            </a:extLst>
          </p:cNvPr>
          <p:cNvSpPr txBox="1"/>
          <p:nvPr/>
        </p:nvSpPr>
        <p:spPr>
          <a:xfrm>
            <a:off x="2065558" y="3845102"/>
            <a:ext cx="3376391" cy="1161857"/>
          </a:xfrm>
          <a:prstGeom prst="rect">
            <a:avLst/>
          </a:prstGeom>
          <a:noFill/>
        </p:spPr>
        <p:txBody>
          <a:bodyPr wrap="square" rtlCol="0">
            <a:spAutoFit/>
          </a:bodyPr>
          <a:lstStyle/>
          <a:p>
            <a:r>
              <a:rPr lang="cs-CZ" sz="1000" b="1" dirty="0">
                <a:latin typeface="Verdana" panose="020B0604030504040204" pitchFamily="34" charset="0"/>
                <a:ea typeface="Verdana" panose="020B0604030504040204" pitchFamily="34" charset="0"/>
                <a:cs typeface="Verdana" panose="020B0604030504040204" pitchFamily="34" charset="0"/>
              </a:rPr>
              <a:t>Profesionální zaměstnanci</a:t>
            </a:r>
          </a:p>
          <a:p>
            <a:r>
              <a:rPr lang="cs-CZ" sz="1000" dirty="0">
                <a:latin typeface="Verdana" panose="020B0604030504040204" pitchFamily="34" charset="0"/>
                <a:ea typeface="Verdana" panose="020B0604030504040204" pitchFamily="34" charset="0"/>
                <a:cs typeface="Verdana" panose="020B0604030504040204" pitchFamily="34" charset="0"/>
              </a:rPr>
              <a:t>Uvědomujeme si, že spokojení, motivovaní a profesionální zaměstnanci jsou základem našeho domova. Jsme připraveni naslouchat potřebám našich lidí a zapojovat je do důležitých rozhodnutí.</a:t>
            </a:r>
          </a:p>
          <a:p>
            <a:endParaRPr lang="cs-CZ" sz="950" dirty="0">
              <a:latin typeface="Verdana" panose="020B0604030504040204" pitchFamily="34" charset="0"/>
              <a:ea typeface="Verdana" panose="020B0604030504040204" pitchFamily="34" charset="0"/>
              <a:cs typeface="Verdana" panose="020B0604030504040204" pitchFamily="34" charset="0"/>
            </a:endParaRPr>
          </a:p>
        </p:txBody>
      </p:sp>
      <p:sp>
        <p:nvSpPr>
          <p:cNvPr id="16" name="Zástupný symbol pro číslo snímku 5">
            <a:extLst>
              <a:ext uri="{FF2B5EF4-FFF2-40B4-BE49-F238E27FC236}">
                <a16:creationId xmlns:a16="http://schemas.microsoft.com/office/drawing/2014/main" id="{B0BD2659-25A0-5D4E-82FF-CAC0F3A71DF9}"/>
              </a:ext>
            </a:extLst>
          </p:cNvPr>
          <p:cNvSpPr>
            <a:spLocks noGrp="1"/>
          </p:cNvSpPr>
          <p:nvPr>
            <p:ph type="sldNum" sz="quarter" idx="12"/>
          </p:nvPr>
        </p:nvSpPr>
        <p:spPr>
          <a:xfrm>
            <a:off x="9359900" y="6437559"/>
            <a:ext cx="2743200" cy="365125"/>
          </a:xfrm>
        </p:spPr>
        <p:txBody>
          <a:bodyPr/>
          <a:lstStyle/>
          <a:p>
            <a:r>
              <a:rPr lang="cs-CZ" sz="900" dirty="0">
                <a:latin typeface="Verdana" panose="020B0604030504040204" pitchFamily="34" charset="0"/>
                <a:ea typeface="Verdana" panose="020B0604030504040204" pitchFamily="34" charset="0"/>
                <a:cs typeface="Verdana" panose="020B0604030504040204" pitchFamily="34" charset="0"/>
              </a:rPr>
              <a:t>strana </a:t>
            </a:r>
            <a:fld id="{7F3A1C11-3275-2F49-8982-63B8B988770C}" type="slidenum">
              <a:rPr lang="cs-CZ" sz="900" smtClean="0">
                <a:latin typeface="Verdana" panose="020B0604030504040204" pitchFamily="34" charset="0"/>
                <a:ea typeface="Verdana" panose="020B0604030504040204" pitchFamily="34" charset="0"/>
                <a:cs typeface="Verdana" panose="020B0604030504040204" pitchFamily="34" charset="0"/>
              </a:rPr>
              <a:t>5</a:t>
            </a:fld>
            <a:endParaRPr lang="cs-CZ" sz="900" dirty="0">
              <a:latin typeface="Verdana" panose="020B0604030504040204" pitchFamily="34" charset="0"/>
              <a:ea typeface="Verdana" panose="020B0604030504040204" pitchFamily="34" charset="0"/>
              <a:cs typeface="Verdana" panose="020B0604030504040204" pitchFamily="34" charset="0"/>
            </a:endParaRPr>
          </a:p>
        </p:txBody>
      </p:sp>
      <p:pic>
        <p:nvPicPr>
          <p:cNvPr id="12" name="Obrázek 11" descr="Obsah obrázku kreslení&#10;&#10;Popis byl vytvořen automaticky">
            <a:extLst>
              <a:ext uri="{FF2B5EF4-FFF2-40B4-BE49-F238E27FC236}">
                <a16:creationId xmlns:a16="http://schemas.microsoft.com/office/drawing/2014/main" id="{1DF53C24-B946-1E47-BB7F-54CD874A2FC2}"/>
              </a:ext>
            </a:extLst>
          </p:cNvPr>
          <p:cNvPicPr>
            <a:picLocks noChangeAspect="1"/>
          </p:cNvPicPr>
          <p:nvPr/>
        </p:nvPicPr>
        <p:blipFill>
          <a:blip r:embed="rId3"/>
          <a:stretch>
            <a:fillRect/>
          </a:stretch>
        </p:blipFill>
        <p:spPr>
          <a:xfrm>
            <a:off x="5853950" y="2289240"/>
            <a:ext cx="5640209" cy="4044358"/>
          </a:xfrm>
          <a:prstGeom prst="rect">
            <a:avLst/>
          </a:prstGeom>
        </p:spPr>
      </p:pic>
      <p:pic>
        <p:nvPicPr>
          <p:cNvPr id="15" name="Obrázek 14" descr="Obsah obrázku místnost&#10;&#10;Popis byl vytvořen automaticky">
            <a:extLst>
              <a:ext uri="{FF2B5EF4-FFF2-40B4-BE49-F238E27FC236}">
                <a16:creationId xmlns:a16="http://schemas.microsoft.com/office/drawing/2014/main" id="{9A4BBA06-B572-0747-A446-C600C0BB4213}"/>
              </a:ext>
            </a:extLst>
          </p:cNvPr>
          <p:cNvPicPr>
            <a:picLocks noChangeAspect="1"/>
          </p:cNvPicPr>
          <p:nvPr/>
        </p:nvPicPr>
        <p:blipFill>
          <a:blip r:embed="rId4"/>
          <a:stretch>
            <a:fillRect/>
          </a:stretch>
        </p:blipFill>
        <p:spPr>
          <a:xfrm>
            <a:off x="852488" y="2289334"/>
            <a:ext cx="1121310" cy="1121310"/>
          </a:xfrm>
          <a:prstGeom prst="rect">
            <a:avLst/>
          </a:prstGeom>
        </p:spPr>
      </p:pic>
      <p:pic>
        <p:nvPicPr>
          <p:cNvPr id="19" name="Obrázek 18" descr="Obsah obrázku kreslení&#10;&#10;Popis byl vytvořen automaticky">
            <a:extLst>
              <a:ext uri="{FF2B5EF4-FFF2-40B4-BE49-F238E27FC236}">
                <a16:creationId xmlns:a16="http://schemas.microsoft.com/office/drawing/2014/main" id="{4C4412DE-65CC-AA4B-98AE-7E655B3D809B}"/>
              </a:ext>
            </a:extLst>
          </p:cNvPr>
          <p:cNvPicPr>
            <a:picLocks noChangeAspect="1"/>
          </p:cNvPicPr>
          <p:nvPr/>
        </p:nvPicPr>
        <p:blipFill>
          <a:blip r:embed="rId5"/>
          <a:stretch>
            <a:fillRect/>
          </a:stretch>
        </p:blipFill>
        <p:spPr>
          <a:xfrm>
            <a:off x="931241" y="3707710"/>
            <a:ext cx="977853" cy="1156417"/>
          </a:xfrm>
          <a:prstGeom prst="rect">
            <a:avLst/>
          </a:prstGeom>
        </p:spPr>
      </p:pic>
      <p:pic>
        <p:nvPicPr>
          <p:cNvPr id="25" name="Obrázek 24" descr="Obsah obrázku kreslení&#10;&#10;Popis byl vytvořen automaticky">
            <a:extLst>
              <a:ext uri="{FF2B5EF4-FFF2-40B4-BE49-F238E27FC236}">
                <a16:creationId xmlns:a16="http://schemas.microsoft.com/office/drawing/2014/main" id="{F18CB18A-713D-8C44-8F08-217A3A22539E}"/>
              </a:ext>
            </a:extLst>
          </p:cNvPr>
          <p:cNvPicPr>
            <a:picLocks noChangeAspect="1"/>
          </p:cNvPicPr>
          <p:nvPr/>
        </p:nvPicPr>
        <p:blipFill>
          <a:blip r:embed="rId6"/>
          <a:stretch>
            <a:fillRect/>
          </a:stretch>
        </p:blipFill>
        <p:spPr>
          <a:xfrm>
            <a:off x="942264" y="5359103"/>
            <a:ext cx="1043691" cy="1043691"/>
          </a:xfrm>
          <a:prstGeom prst="rect">
            <a:avLst/>
          </a:prstGeom>
        </p:spPr>
      </p:pic>
      <p:sp>
        <p:nvSpPr>
          <p:cNvPr id="27" name="Obdélník 26">
            <a:extLst>
              <a:ext uri="{FF2B5EF4-FFF2-40B4-BE49-F238E27FC236}">
                <a16:creationId xmlns:a16="http://schemas.microsoft.com/office/drawing/2014/main" id="{A38D1CD6-D621-9D4A-9C81-CB058FB36591}"/>
              </a:ext>
            </a:extLst>
          </p:cNvPr>
          <p:cNvSpPr/>
          <p:nvPr/>
        </p:nvSpPr>
        <p:spPr>
          <a:xfrm rot="16200000">
            <a:off x="-3167088" y="3106666"/>
            <a:ext cx="6801899" cy="253531"/>
          </a:xfrm>
          <a:prstGeom prst="rect">
            <a:avLst/>
          </a:prstGeom>
        </p:spPr>
        <p:txBody>
          <a:bodyPr wrap="square">
            <a:spAutoFit/>
          </a:bodyPr>
          <a:lstStyle/>
          <a:p>
            <a:pPr>
              <a:lnSpc>
                <a:spcPct val="110000"/>
              </a:lnSpc>
              <a:spcBef>
                <a:spcPts val="400"/>
              </a:spcBef>
            </a:pPr>
            <a:r>
              <a:rPr lang="cs-CZ" sz="1050" dirty="0">
                <a:latin typeface="Verdana" panose="020B0604030504040204" pitchFamily="34" charset="0"/>
                <a:ea typeface="Verdana" panose="020B0604030504040204" pitchFamily="34" charset="0"/>
                <a:cs typeface="Verdana" panose="020B0604030504040204" pitchFamily="34" charset="0"/>
              </a:rPr>
              <a:t>poslání / vize / </a:t>
            </a:r>
            <a:r>
              <a:rPr lang="cs-CZ" sz="1050" b="1" dirty="0">
                <a:latin typeface="Verdana" panose="020B0604030504040204" pitchFamily="34" charset="0"/>
                <a:ea typeface="Verdana" panose="020B0604030504040204" pitchFamily="34" charset="0"/>
                <a:cs typeface="Verdana" panose="020B0604030504040204" pitchFamily="34" charset="0"/>
              </a:rPr>
              <a:t>strategické cíle </a:t>
            </a:r>
            <a:r>
              <a:rPr lang="cs-CZ" sz="1050" dirty="0">
                <a:latin typeface="Verdana" panose="020B0604030504040204" pitchFamily="34" charset="0"/>
                <a:ea typeface="Verdana" panose="020B0604030504040204" pitchFamily="34" charset="0"/>
                <a:cs typeface="Verdana" panose="020B0604030504040204" pitchFamily="34" charset="0"/>
              </a:rPr>
              <a:t>/ priority / opatření / implementace / akční plán / kontrola</a:t>
            </a:r>
          </a:p>
        </p:txBody>
      </p:sp>
      <p:sp>
        <p:nvSpPr>
          <p:cNvPr id="26" name="TextovéPole 25">
            <a:extLst>
              <a:ext uri="{FF2B5EF4-FFF2-40B4-BE49-F238E27FC236}">
                <a16:creationId xmlns:a16="http://schemas.microsoft.com/office/drawing/2014/main" id="{B2CAECC9-9E6B-AF40-A180-1E8799D49D12}"/>
              </a:ext>
            </a:extLst>
          </p:cNvPr>
          <p:cNvSpPr txBox="1"/>
          <p:nvPr/>
        </p:nvSpPr>
        <p:spPr>
          <a:xfrm>
            <a:off x="7112312" y="2460991"/>
            <a:ext cx="2427268" cy="769441"/>
          </a:xfrm>
          <a:prstGeom prst="rect">
            <a:avLst/>
          </a:prstGeom>
          <a:noFill/>
        </p:spPr>
        <p:txBody>
          <a:bodyPr wrap="none" rtlCol="0">
            <a:spAutoFit/>
          </a:bodyPr>
          <a:lstStyle/>
          <a:p>
            <a:r>
              <a:rPr lang="cs-CZ" sz="2200" b="1" spc="100" dirty="0">
                <a:latin typeface="Verdana" panose="020B0604030504040204" pitchFamily="34" charset="0"/>
                <a:ea typeface="Verdana" panose="020B0604030504040204" pitchFamily="34" charset="0"/>
                <a:cs typeface="Verdana" panose="020B0604030504040204" pitchFamily="34" charset="0"/>
              </a:rPr>
              <a:t>MODERNÍ </a:t>
            </a:r>
          </a:p>
          <a:p>
            <a:r>
              <a:rPr lang="cs-CZ" sz="2200" b="1" spc="100" dirty="0">
                <a:latin typeface="Verdana" panose="020B0604030504040204" pitchFamily="34" charset="0"/>
                <a:ea typeface="Verdana" panose="020B0604030504040204" pitchFamily="34" charset="0"/>
                <a:cs typeface="Verdana" panose="020B0604030504040204" pitchFamily="34" charset="0"/>
              </a:rPr>
              <a:t>ORGANIZACE</a:t>
            </a:r>
            <a:endParaRPr sz="2200" b="1" spc="100" dirty="0">
              <a:latin typeface="Verdana" panose="020B0604030504040204" pitchFamily="34" charset="0"/>
              <a:ea typeface="Verdana" panose="020B0604030504040204" pitchFamily="34" charset="0"/>
              <a:cs typeface="Verdana" panose="020B0604030504040204" pitchFamily="34" charset="0"/>
            </a:endParaRPr>
          </a:p>
        </p:txBody>
      </p:sp>
      <p:sp>
        <p:nvSpPr>
          <p:cNvPr id="29" name="TextovéPole 28">
            <a:extLst>
              <a:ext uri="{FF2B5EF4-FFF2-40B4-BE49-F238E27FC236}">
                <a16:creationId xmlns:a16="http://schemas.microsoft.com/office/drawing/2014/main" id="{340F17DD-9F14-3D46-BB05-77DD7C380003}"/>
              </a:ext>
            </a:extLst>
          </p:cNvPr>
          <p:cNvSpPr txBox="1"/>
          <p:nvPr/>
        </p:nvSpPr>
        <p:spPr>
          <a:xfrm>
            <a:off x="7781654" y="3907014"/>
            <a:ext cx="3129383" cy="769441"/>
          </a:xfrm>
          <a:prstGeom prst="rect">
            <a:avLst/>
          </a:prstGeom>
          <a:noFill/>
        </p:spPr>
        <p:txBody>
          <a:bodyPr wrap="none" rtlCol="0">
            <a:spAutoFit/>
          </a:bodyPr>
          <a:lstStyle/>
          <a:p>
            <a:r>
              <a:rPr lang="cs-CZ" sz="2200" b="1" spc="100" dirty="0">
                <a:latin typeface="Verdana" panose="020B0604030504040204" pitchFamily="34" charset="0"/>
                <a:ea typeface="Verdana" panose="020B0604030504040204" pitchFamily="34" charset="0"/>
                <a:cs typeface="Verdana" panose="020B0604030504040204" pitchFamily="34" charset="0"/>
              </a:rPr>
              <a:t>PROFESIONÁLNÍ </a:t>
            </a:r>
          </a:p>
          <a:p>
            <a:r>
              <a:rPr lang="cs-CZ" sz="2200" b="1" spc="100" dirty="0">
                <a:latin typeface="Verdana" panose="020B0604030504040204" pitchFamily="34" charset="0"/>
                <a:ea typeface="Verdana" panose="020B0604030504040204" pitchFamily="34" charset="0"/>
                <a:cs typeface="Verdana" panose="020B0604030504040204" pitchFamily="34" charset="0"/>
              </a:rPr>
              <a:t>ZAMĚSTNANCI</a:t>
            </a:r>
            <a:endParaRPr sz="2200" b="1" spc="100" dirty="0">
              <a:latin typeface="Verdana" panose="020B0604030504040204" pitchFamily="34" charset="0"/>
              <a:ea typeface="Verdana" panose="020B0604030504040204" pitchFamily="34" charset="0"/>
              <a:cs typeface="Verdana" panose="020B0604030504040204" pitchFamily="34" charset="0"/>
            </a:endParaRPr>
          </a:p>
        </p:txBody>
      </p:sp>
      <p:sp>
        <p:nvSpPr>
          <p:cNvPr id="31" name="TextovéPole 30">
            <a:extLst>
              <a:ext uri="{FF2B5EF4-FFF2-40B4-BE49-F238E27FC236}">
                <a16:creationId xmlns:a16="http://schemas.microsoft.com/office/drawing/2014/main" id="{0BBC2BBD-BE2D-1547-A0C3-11AA1B022C49}"/>
              </a:ext>
            </a:extLst>
          </p:cNvPr>
          <p:cNvSpPr txBox="1"/>
          <p:nvPr/>
        </p:nvSpPr>
        <p:spPr>
          <a:xfrm>
            <a:off x="7156411" y="5460195"/>
            <a:ext cx="2420856" cy="769441"/>
          </a:xfrm>
          <a:prstGeom prst="rect">
            <a:avLst/>
          </a:prstGeom>
          <a:noFill/>
        </p:spPr>
        <p:txBody>
          <a:bodyPr wrap="none" rtlCol="0">
            <a:spAutoFit/>
          </a:bodyPr>
          <a:lstStyle/>
          <a:p>
            <a:r>
              <a:rPr lang="cs-CZ" sz="2200" b="1" spc="100" dirty="0">
                <a:latin typeface="Verdana" panose="020B0604030504040204" pitchFamily="34" charset="0"/>
                <a:ea typeface="Verdana" panose="020B0604030504040204" pitchFamily="34" charset="0"/>
                <a:cs typeface="Verdana" panose="020B0604030504040204" pitchFamily="34" charset="0"/>
              </a:rPr>
              <a:t>SPOKOJENÝ  </a:t>
            </a:r>
          </a:p>
          <a:p>
            <a:r>
              <a:rPr lang="cs-CZ" sz="2200" b="1" spc="100" dirty="0">
                <a:latin typeface="Verdana" panose="020B0604030504040204" pitchFamily="34" charset="0"/>
                <a:ea typeface="Verdana" panose="020B0604030504040204" pitchFamily="34" charset="0"/>
                <a:cs typeface="Verdana" panose="020B0604030504040204" pitchFamily="34" charset="0"/>
              </a:rPr>
              <a:t>KLIENT</a:t>
            </a:r>
            <a:endParaRPr sz="2200" b="1" spc="100" dirty="0">
              <a:latin typeface="Verdana" panose="020B0604030504040204" pitchFamily="34" charset="0"/>
              <a:ea typeface="Verdana" panose="020B0604030504040204" pitchFamily="34" charset="0"/>
              <a:cs typeface="Verdana" panose="020B0604030504040204" pitchFamily="34" charset="0"/>
            </a:endParaRPr>
          </a:p>
        </p:txBody>
      </p:sp>
      <p:sp>
        <p:nvSpPr>
          <p:cNvPr id="32" name="Nadpis 1">
            <a:extLst>
              <a:ext uri="{FF2B5EF4-FFF2-40B4-BE49-F238E27FC236}">
                <a16:creationId xmlns:a16="http://schemas.microsoft.com/office/drawing/2014/main" id="{3706DCF4-72F7-4D49-AC9C-E067EC514FE2}"/>
              </a:ext>
            </a:extLst>
          </p:cNvPr>
          <p:cNvSpPr>
            <a:spLocks noGrp="1"/>
          </p:cNvSpPr>
          <p:nvPr>
            <p:ph type="title"/>
          </p:nvPr>
        </p:nvSpPr>
        <p:spPr>
          <a:xfrm>
            <a:off x="852488" y="0"/>
            <a:ext cx="9601200" cy="1325563"/>
          </a:xfrm>
        </p:spPr>
        <p:txBody>
          <a:bodyPr>
            <a:normAutofit/>
          </a:bodyPr>
          <a:lstStyle/>
          <a:p>
            <a:r>
              <a:rPr lang="cs-CZ" sz="2800" b="1" dirty="0">
                <a:latin typeface="Verdana" panose="020B0604030504040204" pitchFamily="34" charset="0"/>
                <a:ea typeface="Verdana" panose="020B0604030504040204" pitchFamily="34" charset="0"/>
                <a:cs typeface="Verdana" panose="020B0604030504040204" pitchFamily="34" charset="0"/>
              </a:rPr>
              <a:t>Strategické cíle</a:t>
            </a:r>
          </a:p>
        </p:txBody>
      </p:sp>
    </p:spTree>
    <p:extLst>
      <p:ext uri="{BB962C8B-B14F-4D97-AF65-F5344CB8AC3E}">
        <p14:creationId xmlns:p14="http://schemas.microsoft.com/office/powerpoint/2010/main" val="682324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1">
            <a:extLst>
              <a:ext uri="{FF2B5EF4-FFF2-40B4-BE49-F238E27FC236}">
                <a16:creationId xmlns:a16="http://schemas.microsoft.com/office/drawing/2014/main" id="{55118F43-0E42-A14F-87CB-F062B18F4F30}"/>
              </a:ext>
            </a:extLst>
          </p:cNvPr>
          <p:cNvSpPr>
            <a:spLocks noGrp="1"/>
          </p:cNvSpPr>
          <p:nvPr>
            <p:ph type="title"/>
          </p:nvPr>
        </p:nvSpPr>
        <p:spPr>
          <a:xfrm>
            <a:off x="852488" y="0"/>
            <a:ext cx="9601200" cy="1325563"/>
          </a:xfrm>
        </p:spPr>
        <p:txBody>
          <a:bodyPr>
            <a:normAutofit/>
          </a:bodyPr>
          <a:lstStyle/>
          <a:p>
            <a:r>
              <a:rPr lang="cs-CZ" sz="2600" b="1" dirty="0">
                <a:latin typeface="Verdana" panose="020B0604030504040204" pitchFamily="34" charset="0"/>
                <a:ea typeface="Verdana" panose="020B0604030504040204" pitchFamily="34" charset="0"/>
                <a:cs typeface="Verdana" panose="020B0604030504040204" pitchFamily="34" charset="0"/>
              </a:rPr>
              <a:t>C1: Moderní organizace – PRIORITY (1/2)</a:t>
            </a:r>
          </a:p>
        </p:txBody>
      </p:sp>
      <p:graphicFrame>
        <p:nvGraphicFramePr>
          <p:cNvPr id="33" name="Content Placeholder 11">
            <a:extLst>
              <a:ext uri="{FF2B5EF4-FFF2-40B4-BE49-F238E27FC236}">
                <a16:creationId xmlns:a16="http://schemas.microsoft.com/office/drawing/2014/main" id="{BE22A0A9-29AD-C34B-A46E-6AE81115CAEE}"/>
              </a:ext>
            </a:extLst>
          </p:cNvPr>
          <p:cNvGraphicFramePr>
            <a:graphicFrameLocks/>
          </p:cNvGraphicFramePr>
          <p:nvPr>
            <p:extLst>
              <p:ext uri="{D42A27DB-BD31-4B8C-83A1-F6EECF244321}">
                <p14:modId xmlns:p14="http://schemas.microsoft.com/office/powerpoint/2010/main" val="84746797"/>
              </p:ext>
            </p:extLst>
          </p:nvPr>
        </p:nvGraphicFramePr>
        <p:xfrm>
          <a:off x="921858" y="1827289"/>
          <a:ext cx="10348285" cy="4845392"/>
        </p:xfrm>
        <a:graphic>
          <a:graphicData uri="http://schemas.openxmlformats.org/drawingml/2006/table">
            <a:tbl>
              <a:tblPr bandRow="1">
                <a:tableStyleId>{5C22544A-7EE6-4342-B048-85BDC9FD1C3A}</a:tableStyleId>
              </a:tblPr>
              <a:tblGrid>
                <a:gridCol w="3222803">
                  <a:extLst>
                    <a:ext uri="{9D8B030D-6E8A-4147-A177-3AD203B41FA5}">
                      <a16:colId xmlns:a16="http://schemas.microsoft.com/office/drawing/2014/main" val="20000"/>
                    </a:ext>
                  </a:extLst>
                </a:gridCol>
                <a:gridCol w="339938">
                  <a:extLst>
                    <a:ext uri="{9D8B030D-6E8A-4147-A177-3AD203B41FA5}">
                      <a16:colId xmlns:a16="http://schemas.microsoft.com/office/drawing/2014/main" val="20001"/>
                    </a:ext>
                  </a:extLst>
                </a:gridCol>
                <a:gridCol w="3222803">
                  <a:extLst>
                    <a:ext uri="{9D8B030D-6E8A-4147-A177-3AD203B41FA5}">
                      <a16:colId xmlns:a16="http://schemas.microsoft.com/office/drawing/2014/main" val="20002"/>
                    </a:ext>
                  </a:extLst>
                </a:gridCol>
                <a:gridCol w="339938">
                  <a:extLst>
                    <a:ext uri="{9D8B030D-6E8A-4147-A177-3AD203B41FA5}">
                      <a16:colId xmlns:a16="http://schemas.microsoft.com/office/drawing/2014/main" val="20003"/>
                    </a:ext>
                  </a:extLst>
                </a:gridCol>
                <a:gridCol w="3222803">
                  <a:extLst>
                    <a:ext uri="{9D8B030D-6E8A-4147-A177-3AD203B41FA5}">
                      <a16:colId xmlns:a16="http://schemas.microsoft.com/office/drawing/2014/main" val="20004"/>
                    </a:ext>
                  </a:extLst>
                </a:gridCol>
              </a:tblGrid>
              <a:tr h="342171">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P1: Marketing a PR</a:t>
                      </a:r>
                    </a:p>
                  </a:txBody>
                  <a:tcPr anchor="ctr">
                    <a:lnB w="38100" cap="flat" cmpd="sng" algn="ctr">
                      <a:solidFill>
                        <a:srgbClr val="53B0AE"/>
                      </a:solidFill>
                      <a:prstDash val="solid"/>
                      <a:round/>
                      <a:headEnd type="none" w="med" len="med"/>
                      <a:tailEnd type="none" w="med" len="med"/>
                    </a:lnB>
                    <a:solidFill>
                      <a:schemeClr val="bg1"/>
                    </a:solidFill>
                  </a:tcPr>
                </a:tc>
                <a:tc rowSpan="2">
                  <a:txBody>
                    <a:bodyPr/>
                    <a:lstStyle/>
                    <a:p>
                      <a:pPr algn="ct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P2: Otevřenost a komunikace</a:t>
                      </a:r>
                    </a:p>
                  </a:txBody>
                  <a:tcPr anchor="ctr">
                    <a:lnB w="38100" cap="flat" cmpd="sng" algn="ctr">
                      <a:solidFill>
                        <a:srgbClr val="53B0AE"/>
                      </a:solidFill>
                      <a:prstDash val="solid"/>
                      <a:round/>
                      <a:headEnd type="none" w="med" len="med"/>
                      <a:tailEnd type="none" w="med" len="med"/>
                    </a:lnB>
                    <a:solidFill>
                      <a:schemeClr val="bg1"/>
                    </a:solidFill>
                  </a:tcPr>
                </a:tc>
                <a:tc rowSpan="2">
                  <a:txBody>
                    <a:bodyPr/>
                    <a:lstStyle/>
                    <a:p>
                      <a:pPr algn="ct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P3: Styl řízení</a:t>
                      </a:r>
                    </a:p>
                  </a:txBody>
                  <a:tcPr anchor="ctr">
                    <a:lnB w="38100" cap="flat" cmpd="sng" algn="ctr">
                      <a:solidFill>
                        <a:srgbClr val="53B0AE"/>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8819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cs-CZ" sz="1000" b="0" i="0" noProof="0" dirty="0">
                          <a:latin typeface="Verdana" panose="020B0604030504040204" pitchFamily="34" charset="0"/>
                          <a:ea typeface="Verdana" panose="020B0604030504040204" pitchFamily="34" charset="0"/>
                          <a:cs typeface="Verdana" panose="020B0604030504040204" pitchFamily="34" charset="0"/>
                        </a:rPr>
                        <a:t>K prezentaci využíváme dostupné a účinné komunikační kanály (www stránky, </a:t>
                      </a:r>
                      <a:r>
                        <a:rPr lang="cs-CZ" sz="1000" b="0" i="0" noProof="0" dirty="0" err="1">
                          <a:latin typeface="Verdana" panose="020B0604030504040204" pitchFamily="34" charset="0"/>
                          <a:ea typeface="Verdana" panose="020B0604030504040204" pitchFamily="34" charset="0"/>
                          <a:cs typeface="Verdana" panose="020B0604030504040204" pitchFamily="34" charset="0"/>
                        </a:rPr>
                        <a:t>facebook</a:t>
                      </a:r>
                      <a:r>
                        <a:rPr lang="cs-CZ" sz="1000" b="0" i="0" noProof="0" dirty="0">
                          <a:latin typeface="Verdana" panose="020B0604030504040204" pitchFamily="34" charset="0"/>
                          <a:ea typeface="Verdana" panose="020B0604030504040204" pitchFamily="34" charset="0"/>
                          <a:cs typeface="Verdana" panose="020B0604030504040204" pitchFamily="34" charset="0"/>
                        </a:rPr>
                        <a:t>, internet apod.)</a:t>
                      </a: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38100" cap="flat" cmpd="sng" algn="ctr">
                      <a:solidFill>
                        <a:srgbClr val="53B0AE"/>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cs-CZ" sz="1000" b="0" i="0" u="none" noProof="0" dirty="0">
                          <a:latin typeface="Verdana" panose="020B0604030504040204" pitchFamily="34" charset="0"/>
                          <a:ea typeface="Verdana" panose="020B0604030504040204" pitchFamily="34" charset="0"/>
                          <a:cs typeface="Verdana" panose="020B0604030504040204" pitchFamily="34" charset="0"/>
                        </a:rPr>
                        <a:t>Jsme otevřenou a veřejnou organizací, kde může každý říct, co si myslí. Komunikace je naše cesta k efektivní spolupráci</a:t>
                      </a:r>
                      <a:r>
                        <a:rPr lang="cs-CZ" sz="1000" b="0" i="1" u="none" noProof="0" dirty="0">
                          <a:latin typeface="Verdana" panose="020B0604030504040204" pitchFamily="34" charset="0"/>
                          <a:ea typeface="Verdana" panose="020B0604030504040204" pitchFamily="34" charset="0"/>
                          <a:cs typeface="Verdana" panose="020B0604030504040204" pitchFamily="34" charset="0"/>
                        </a:rPr>
                        <a:t>.</a:t>
                      </a:r>
                    </a:p>
                    <a:p>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38100" cap="flat" cmpd="sng" algn="ctr">
                      <a:solidFill>
                        <a:srgbClr val="53B0AE"/>
                      </a:solidFill>
                      <a:prstDash val="solid"/>
                      <a:round/>
                      <a:headEnd type="none" w="med" len="med"/>
                      <a:tailEnd type="none" w="med" len="med"/>
                    </a:lnT>
                    <a:solidFill>
                      <a:schemeClr val="bg1"/>
                    </a:solidFill>
                  </a:tcPr>
                </a:tc>
                <a:tc vMerge="1">
                  <a:txBody>
                    <a:bodyPr/>
                    <a:lstStyle/>
                    <a:p>
                      <a:endParaRPr lang="nl-NL" sz="1000"/>
                    </a:p>
                  </a:txBody>
                  <a:tcPr>
                    <a:lnT w="28575" cap="flat" cmpd="sng" algn="ctr">
                      <a:solidFill>
                        <a:schemeClr val="accent1"/>
                      </a:solidFill>
                      <a:prstDash val="solid"/>
                      <a:round/>
                      <a:headEnd type="none" w="med" len="med"/>
                      <a:tailEnd type="none" w="med" len="med"/>
                    </a:lnT>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i="0" dirty="0">
                          <a:latin typeface="Verdana" panose="020B0604030504040204" pitchFamily="34" charset="0"/>
                          <a:ea typeface="Verdana" panose="020B0604030504040204" pitchFamily="34" charset="0"/>
                          <a:cs typeface="Verdana" panose="020B0604030504040204" pitchFamily="34" charset="0"/>
                        </a:rPr>
                        <a:t>Prosazujeme demokratický styl řízení. Do rozhodovacích procesů se snažíme zapojovat všechny zaměstnance.</a:t>
                      </a:r>
                      <a:endParaRPr lang="cs-CZ" sz="1000" b="0" i="0" u="none" noProof="0" dirty="0">
                        <a:latin typeface="Verdana" panose="020B0604030504040204" pitchFamily="34" charset="0"/>
                        <a:ea typeface="Verdana" panose="020B0604030504040204" pitchFamily="34" charset="0"/>
                        <a:cs typeface="Verdana" panose="020B0604030504040204" pitchFamily="34" charset="0"/>
                      </a:endParaRPr>
                    </a:p>
                  </a:txBody>
                  <a:tcPr>
                    <a:lnT w="38100" cap="flat" cmpd="sng" algn="ctr">
                      <a:solidFill>
                        <a:srgbClr val="53B0AE"/>
                      </a:solidFill>
                      <a:prstDash val="solid"/>
                      <a:round/>
                      <a:headEnd type="none" w="med" len="med"/>
                      <a:tailEnd type="none" w="med" len="med"/>
                    </a:lnT>
                    <a:solidFill>
                      <a:schemeClr val="bg1"/>
                    </a:solidFill>
                  </a:tcPr>
                </a:tc>
                <a:extLst>
                  <a:ext uri="{0D108BD9-81ED-4DB2-BD59-A6C34878D82A}">
                    <a16:rowId xmlns:a16="http://schemas.microsoft.com/office/drawing/2014/main" val="10001"/>
                  </a:ext>
                </a:extLst>
              </a:tr>
              <a:tr h="342171">
                <a:tc>
                  <a:txBody>
                    <a:bodyPr/>
                    <a:lstStyle/>
                    <a:p>
                      <a:pPr marL="0" algn="ctr" defTabSz="1219170" rtl="0" eaLnBrk="1" latinLnBrk="0" hangingPunct="1"/>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l" defTabSz="1219170" rtl="0" eaLnBrk="1" latinLnBrk="0" hangingPunct="1"/>
                      <a:r>
                        <a:rPr lang="cs-CZ" sz="1000" b="1"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rPr>
                        <a:t>Opatření</a:t>
                      </a:r>
                    </a:p>
                  </a:txBody>
                  <a:tcPr anchor="ctr">
                    <a:lnB w="12700" cap="flat" cmpd="sng" algn="ctr">
                      <a:solidFill>
                        <a:srgbClr val="7030A0"/>
                      </a:solidFill>
                      <a:prstDash val="solid"/>
                      <a:round/>
                      <a:headEnd type="none" w="med" len="med"/>
                      <a:tailEnd type="none" w="med" len="med"/>
                    </a:lnB>
                    <a:solidFill>
                      <a:schemeClr val="bg1"/>
                    </a:solidFill>
                  </a:tcPr>
                </a:tc>
                <a:tc rowSpan="2">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l" defTabSz="1219170" rtl="0" eaLnBrk="1" latinLnBrk="0" hangingPunct="1"/>
                      <a:r>
                        <a:rPr lang="cs-CZ" sz="1000" b="1"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rPr>
                        <a:t>Opatření</a:t>
                      </a:r>
                    </a:p>
                  </a:txBody>
                  <a:tcPr anchor="ctr">
                    <a:lnB w="12700" cap="flat" cmpd="sng" algn="ctr">
                      <a:solidFill>
                        <a:srgbClr val="7030A0"/>
                      </a:solidFill>
                      <a:prstDash val="solid"/>
                      <a:round/>
                      <a:headEnd type="none" w="med" len="med"/>
                      <a:tailEnd type="none" w="med" len="med"/>
                    </a:lnB>
                    <a:solidFill>
                      <a:schemeClr val="bg1"/>
                    </a:solidFill>
                  </a:tcPr>
                </a:tc>
                <a:tc rowSpan="2">
                  <a:txBody>
                    <a:bodyPr/>
                    <a:lstStyle/>
                    <a:p>
                      <a:pPr marL="0" algn="ctr" defTabSz="1219170" rtl="0" eaLnBrk="1" latinLnBrk="0" hangingPunct="1"/>
                      <a:endParaRPr lang="cs-CZ" sz="1000" b="0" i="1" u="none" kern="1200" noProof="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algn="l"/>
                      <a:r>
                        <a:rPr lang="cs-CZ" sz="1000" b="1" i="1" u="none" noProof="0" dirty="0">
                          <a:latin typeface="Verdana" panose="020B0604030504040204" pitchFamily="34" charset="0"/>
                          <a:ea typeface="Verdana" panose="020B0604030504040204" pitchFamily="34" charset="0"/>
                          <a:cs typeface="Verdana" panose="020B0604030504040204" pitchFamily="34" charset="0"/>
                        </a:rPr>
                        <a:t>Opatření</a:t>
                      </a:r>
                    </a:p>
                  </a:txBody>
                  <a:tcPr anchor="ctr">
                    <a:lnB w="12700" cap="flat" cmpd="sng" algn="ctr">
                      <a:solidFill>
                        <a:srgbClr val="7030A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81941">
                <a:tc>
                  <a:txBody>
                    <a:bodyPr/>
                    <a:lstStyle/>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O1.1.1: Identita</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Pracujeme na povědomí o tom, kdo jsme.</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O1.1.2: Nástroje</a:t>
                      </a:r>
                    </a:p>
                    <a:p>
                      <a:pPr lvl="0"/>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K prezentaci využíváme širokou škálu marketingových nástrojů.</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O1.1.3: Publicita</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Chceme být co nejvíce vidět.</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rgbClr val="7030A0"/>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O1.2.1: Partnerství</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Navazujeme a udržujeme vztahy s místními institucemi.</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O1.2.2: Součást veřejného života</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Chceme být aktivní součástí života města.</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O1.2.3: Transparentnost</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Jsme veřejná organizace, nemáme co skrývat.</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rgbClr val="7030A0"/>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O1.3.1: Týmová spolupráce</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Pracujeme a rozhodujeme společně.</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O1.3.2: Rozvoj kompetencí a dovedností</a:t>
                      </a:r>
                    </a:p>
                    <a:p>
                      <a:pPr lvl="0"/>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Povinností vedoucích pracovníků je vzdělávat se a pracovat na sobě.</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O1.3.3: Management změny</a:t>
                      </a:r>
                    </a:p>
                    <a:p>
                      <a:pPr lvl="0"/>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Nebojíme se zkoušet nové věci a rozhodovat.</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rgbClr val="7030A0"/>
                      </a:solidFill>
                      <a:prstDash val="solid"/>
                      <a:round/>
                      <a:headEnd type="none" w="med" len="med"/>
                      <a:tailEnd type="none" w="med" len="med"/>
                    </a:lnT>
                    <a:solidFill>
                      <a:schemeClr val="bg1"/>
                    </a:solidFill>
                  </a:tcPr>
                </a:tc>
                <a:extLst>
                  <a:ext uri="{0D108BD9-81ED-4DB2-BD59-A6C34878D82A}">
                    <a16:rowId xmlns:a16="http://schemas.microsoft.com/office/drawing/2014/main" val="10003"/>
                  </a:ext>
                </a:extLst>
              </a:tr>
            </a:tbl>
          </a:graphicData>
        </a:graphic>
      </p:graphicFrame>
      <p:sp>
        <p:nvSpPr>
          <p:cNvPr id="46" name="Obdélník 45">
            <a:extLst>
              <a:ext uri="{FF2B5EF4-FFF2-40B4-BE49-F238E27FC236}">
                <a16:creationId xmlns:a16="http://schemas.microsoft.com/office/drawing/2014/main" id="{E211B296-07DE-3B4E-99DA-5448A75AA89A}"/>
              </a:ext>
            </a:extLst>
          </p:cNvPr>
          <p:cNvSpPr/>
          <p:nvPr/>
        </p:nvSpPr>
        <p:spPr>
          <a:xfrm>
            <a:off x="852487" y="942772"/>
            <a:ext cx="10417655" cy="738664"/>
          </a:xfrm>
          <a:prstGeom prst="rect">
            <a:avLst/>
          </a:prstGeom>
        </p:spPr>
        <p:txBody>
          <a:bodyPr wrap="square">
            <a:spAutoFit/>
          </a:bodyPr>
          <a:lstStyle/>
          <a:p>
            <a:r>
              <a:rPr lang="cs-CZ" sz="1400" i="1" spc="70" dirty="0">
                <a:latin typeface="Verdana" panose="020B0604030504040204" pitchFamily="34" charset="0"/>
                <a:ea typeface="Verdana" panose="020B0604030504040204" pitchFamily="34" charset="0"/>
                <a:cs typeface="Verdana" panose="020B0604030504040204" pitchFamily="34" charset="0"/>
              </a:rPr>
              <a:t>Cílem je </a:t>
            </a:r>
            <a:r>
              <a:rPr lang="cs-CZ" sz="1400" b="1" i="1" spc="70" dirty="0">
                <a:latin typeface="Verdana" panose="020B0604030504040204" pitchFamily="34" charset="0"/>
                <a:ea typeface="Verdana" panose="020B0604030504040204" pitchFamily="34" charset="0"/>
                <a:cs typeface="Verdana" panose="020B0604030504040204" pitchFamily="34" charset="0"/>
              </a:rPr>
              <a:t>soustavným procesem </a:t>
            </a:r>
            <a:r>
              <a:rPr lang="cs-CZ" sz="1400" i="1" spc="70" dirty="0">
                <a:latin typeface="Verdana" panose="020B0604030504040204" pitchFamily="34" charset="0"/>
                <a:ea typeface="Verdana" panose="020B0604030504040204" pitchFamily="34" charset="0"/>
                <a:cs typeface="Verdana" panose="020B0604030504040204" pitchFamily="34" charset="0"/>
              </a:rPr>
              <a:t>zefektivňovat systém řízení organizace. Organizace usnadňuje práci lidem, vytváří dobré předpoklady pro práci, jasně a srozumitelně komunikuje. Využívá svého vnitřního potenciálu, kterého si váží a systematicky jej rozvíjí.</a:t>
            </a:r>
          </a:p>
        </p:txBody>
      </p:sp>
      <p:sp>
        <p:nvSpPr>
          <p:cNvPr id="16" name="Šestiúhelník 15">
            <a:extLst>
              <a:ext uri="{FF2B5EF4-FFF2-40B4-BE49-F238E27FC236}">
                <a16:creationId xmlns:a16="http://schemas.microsoft.com/office/drawing/2014/main" id="{EC3B25F4-7CE4-834D-91B6-421E9628801C}"/>
              </a:ext>
            </a:extLst>
          </p:cNvPr>
          <p:cNvSpPr/>
          <p:nvPr/>
        </p:nvSpPr>
        <p:spPr>
          <a:xfrm rot="5400000">
            <a:off x="11734801" y="864020"/>
            <a:ext cx="914397" cy="923085"/>
          </a:xfrm>
          <a:prstGeom prst="hexagon">
            <a:avLst/>
          </a:prstGeom>
          <a:solidFill>
            <a:srgbClr val="53B0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bdélník 17">
            <a:extLst>
              <a:ext uri="{FF2B5EF4-FFF2-40B4-BE49-F238E27FC236}">
                <a16:creationId xmlns:a16="http://schemas.microsoft.com/office/drawing/2014/main" id="{1D86D3B8-0FD9-C94A-B2E9-B323C79DB817}"/>
              </a:ext>
            </a:extLst>
          </p:cNvPr>
          <p:cNvSpPr/>
          <p:nvPr/>
        </p:nvSpPr>
        <p:spPr>
          <a:xfrm rot="16200000">
            <a:off x="-3167088" y="3106666"/>
            <a:ext cx="6801899" cy="253531"/>
          </a:xfrm>
          <a:prstGeom prst="rect">
            <a:avLst/>
          </a:prstGeom>
        </p:spPr>
        <p:txBody>
          <a:bodyPr wrap="square">
            <a:spAutoFit/>
          </a:bodyPr>
          <a:lstStyle/>
          <a:p>
            <a:pPr>
              <a:lnSpc>
                <a:spcPct val="110000"/>
              </a:lnSpc>
              <a:spcBef>
                <a:spcPts val="400"/>
              </a:spcBef>
            </a:pPr>
            <a:r>
              <a:rPr lang="cs-CZ" sz="1050" dirty="0">
                <a:latin typeface="Verdana" panose="020B0604030504040204" pitchFamily="34" charset="0"/>
                <a:ea typeface="Verdana" panose="020B0604030504040204" pitchFamily="34" charset="0"/>
                <a:cs typeface="Verdana" panose="020B0604030504040204" pitchFamily="34" charset="0"/>
              </a:rPr>
              <a:t>poslání / vize / strategické cíle / </a:t>
            </a:r>
            <a:r>
              <a:rPr lang="cs-CZ" sz="1050" b="1" dirty="0">
                <a:solidFill>
                  <a:srgbClr val="53B0AE"/>
                </a:solidFill>
                <a:latin typeface="Verdana" panose="020B0604030504040204" pitchFamily="34" charset="0"/>
                <a:ea typeface="Verdana" panose="020B0604030504040204" pitchFamily="34" charset="0"/>
                <a:cs typeface="Verdana" panose="020B0604030504040204" pitchFamily="34" charset="0"/>
              </a:rPr>
              <a:t>priority / </a:t>
            </a:r>
            <a:r>
              <a:rPr lang="cs-CZ" sz="1050" b="1" dirty="0">
                <a:solidFill>
                  <a:srgbClr val="7030A0"/>
                </a:solidFill>
                <a:latin typeface="Verdana" panose="020B0604030504040204" pitchFamily="34" charset="0"/>
                <a:ea typeface="Verdana" panose="020B0604030504040204" pitchFamily="34" charset="0"/>
                <a:cs typeface="Verdana" panose="020B0604030504040204" pitchFamily="34" charset="0"/>
              </a:rPr>
              <a:t>opatření</a:t>
            </a:r>
            <a:r>
              <a:rPr lang="cs-CZ" sz="1050" b="1" dirty="0">
                <a:solidFill>
                  <a:srgbClr val="53B0AE"/>
                </a:solidFill>
                <a:latin typeface="Verdana" panose="020B0604030504040204" pitchFamily="34" charset="0"/>
                <a:ea typeface="Verdana" panose="020B0604030504040204" pitchFamily="34" charset="0"/>
                <a:cs typeface="Verdana" panose="020B0604030504040204" pitchFamily="34" charset="0"/>
              </a:rPr>
              <a:t> </a:t>
            </a:r>
            <a:r>
              <a:rPr lang="cs-CZ" sz="1050" dirty="0">
                <a:latin typeface="Verdana" panose="020B0604030504040204" pitchFamily="34" charset="0"/>
                <a:ea typeface="Verdana" panose="020B0604030504040204" pitchFamily="34" charset="0"/>
                <a:cs typeface="Verdana" panose="020B0604030504040204" pitchFamily="34" charset="0"/>
              </a:rPr>
              <a:t>/ implementace / akční plán / kontrola</a:t>
            </a:r>
          </a:p>
        </p:txBody>
      </p:sp>
      <p:pic>
        <p:nvPicPr>
          <p:cNvPr id="4" name="Obrázek 3" descr="Obsah obrázku interiér, osoba, stůl, okno&#10;&#10;Popis byl vytvořen automaticky">
            <a:extLst>
              <a:ext uri="{FF2B5EF4-FFF2-40B4-BE49-F238E27FC236}">
                <a16:creationId xmlns:a16="http://schemas.microsoft.com/office/drawing/2014/main" id="{C47256BE-17AC-6B49-9CB6-66144B063E53}"/>
              </a:ext>
            </a:extLst>
          </p:cNvPr>
          <p:cNvPicPr>
            <a:picLocks noChangeAspect="1"/>
          </p:cNvPicPr>
          <p:nvPr/>
        </p:nvPicPr>
        <p:blipFill>
          <a:blip r:embed="rId2"/>
          <a:stretch>
            <a:fillRect/>
          </a:stretch>
        </p:blipFill>
        <p:spPr>
          <a:xfrm>
            <a:off x="8129649" y="2754224"/>
            <a:ext cx="2442098" cy="1599011"/>
          </a:xfrm>
          <a:prstGeom prst="rect">
            <a:avLst/>
          </a:prstGeom>
        </p:spPr>
      </p:pic>
      <p:pic>
        <p:nvPicPr>
          <p:cNvPr id="6" name="Obrázek 5" descr="Obsah obrázku hodiny&#10;&#10;Popis byl vytvořen automaticky">
            <a:extLst>
              <a:ext uri="{FF2B5EF4-FFF2-40B4-BE49-F238E27FC236}">
                <a16:creationId xmlns:a16="http://schemas.microsoft.com/office/drawing/2014/main" id="{637E3581-C594-B04D-A946-B744477E9188}"/>
              </a:ext>
            </a:extLst>
          </p:cNvPr>
          <p:cNvPicPr>
            <a:picLocks noChangeAspect="1"/>
          </p:cNvPicPr>
          <p:nvPr/>
        </p:nvPicPr>
        <p:blipFill>
          <a:blip r:embed="rId3"/>
          <a:stretch>
            <a:fillRect/>
          </a:stretch>
        </p:blipFill>
        <p:spPr>
          <a:xfrm>
            <a:off x="1038091" y="2754224"/>
            <a:ext cx="2442097" cy="1600200"/>
          </a:xfrm>
          <a:prstGeom prst="rect">
            <a:avLst/>
          </a:prstGeom>
        </p:spPr>
      </p:pic>
      <p:sp>
        <p:nvSpPr>
          <p:cNvPr id="22" name="Zástupný symbol pro číslo snímku 5">
            <a:extLst>
              <a:ext uri="{FF2B5EF4-FFF2-40B4-BE49-F238E27FC236}">
                <a16:creationId xmlns:a16="http://schemas.microsoft.com/office/drawing/2014/main" id="{56CFC6BD-C0D8-2445-B19E-E7A405044CFD}"/>
              </a:ext>
            </a:extLst>
          </p:cNvPr>
          <p:cNvSpPr>
            <a:spLocks noGrp="1"/>
          </p:cNvSpPr>
          <p:nvPr>
            <p:ph type="sldNum" sz="quarter" idx="12"/>
          </p:nvPr>
        </p:nvSpPr>
        <p:spPr>
          <a:xfrm>
            <a:off x="9359900" y="6437559"/>
            <a:ext cx="2743200" cy="365125"/>
          </a:xfrm>
        </p:spPr>
        <p:txBody>
          <a:bodyPr/>
          <a:lstStyle/>
          <a:p>
            <a:r>
              <a:rPr lang="cs-CZ" sz="900" dirty="0">
                <a:latin typeface="Verdana" panose="020B0604030504040204" pitchFamily="34" charset="0"/>
                <a:ea typeface="Verdana" panose="020B0604030504040204" pitchFamily="34" charset="0"/>
                <a:cs typeface="Verdana" panose="020B0604030504040204" pitchFamily="34" charset="0"/>
              </a:rPr>
              <a:t>strana </a:t>
            </a:r>
            <a:fld id="{7F3A1C11-3275-2F49-8982-63B8B988770C}" type="slidenum">
              <a:rPr lang="cs-CZ" sz="900" smtClean="0">
                <a:latin typeface="Verdana" panose="020B0604030504040204" pitchFamily="34" charset="0"/>
                <a:ea typeface="Verdana" panose="020B0604030504040204" pitchFamily="34" charset="0"/>
                <a:cs typeface="Verdana" panose="020B0604030504040204" pitchFamily="34" charset="0"/>
              </a:rPr>
              <a:t>6</a:t>
            </a:fld>
            <a:endParaRPr lang="cs-CZ" sz="900" dirty="0">
              <a:latin typeface="Verdana" panose="020B0604030504040204" pitchFamily="34" charset="0"/>
              <a:ea typeface="Verdana" panose="020B0604030504040204" pitchFamily="34" charset="0"/>
              <a:cs typeface="Verdana" panose="020B0604030504040204" pitchFamily="34" charset="0"/>
            </a:endParaRPr>
          </a:p>
        </p:txBody>
      </p:sp>
      <p:pic>
        <p:nvPicPr>
          <p:cNvPr id="3" name="Obrázek 2" descr="Obsah obrázku osoba, tráva, exteriér, stojící&#10;&#10;Popis byl vytvořen automaticky">
            <a:extLst>
              <a:ext uri="{FF2B5EF4-FFF2-40B4-BE49-F238E27FC236}">
                <a16:creationId xmlns:a16="http://schemas.microsoft.com/office/drawing/2014/main" id="{7059B011-D514-BF48-BBC5-6037A3DFD385}"/>
              </a:ext>
            </a:extLst>
          </p:cNvPr>
          <p:cNvPicPr>
            <a:picLocks/>
          </p:cNvPicPr>
          <p:nvPr/>
        </p:nvPicPr>
        <p:blipFill>
          <a:blip r:embed="rId4"/>
          <a:stretch>
            <a:fillRect/>
          </a:stretch>
        </p:blipFill>
        <p:spPr>
          <a:xfrm>
            <a:off x="4584518" y="2754224"/>
            <a:ext cx="2440800" cy="1599011"/>
          </a:xfrm>
          <a:prstGeom prst="rect">
            <a:avLst/>
          </a:prstGeom>
        </p:spPr>
      </p:pic>
    </p:spTree>
    <p:extLst>
      <p:ext uri="{BB962C8B-B14F-4D97-AF65-F5344CB8AC3E}">
        <p14:creationId xmlns:p14="http://schemas.microsoft.com/office/powerpoint/2010/main" val="40122735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1">
            <a:extLst>
              <a:ext uri="{FF2B5EF4-FFF2-40B4-BE49-F238E27FC236}">
                <a16:creationId xmlns:a16="http://schemas.microsoft.com/office/drawing/2014/main" id="{55118F43-0E42-A14F-87CB-F062B18F4F30}"/>
              </a:ext>
            </a:extLst>
          </p:cNvPr>
          <p:cNvSpPr>
            <a:spLocks noGrp="1"/>
          </p:cNvSpPr>
          <p:nvPr>
            <p:ph type="title"/>
          </p:nvPr>
        </p:nvSpPr>
        <p:spPr>
          <a:xfrm>
            <a:off x="852488" y="0"/>
            <a:ext cx="9601200" cy="1325563"/>
          </a:xfrm>
        </p:spPr>
        <p:txBody>
          <a:bodyPr>
            <a:normAutofit/>
          </a:bodyPr>
          <a:lstStyle/>
          <a:p>
            <a:r>
              <a:rPr lang="cs-CZ" sz="2600" b="1" dirty="0">
                <a:latin typeface="Verdana" panose="020B0604030504040204" pitchFamily="34" charset="0"/>
                <a:ea typeface="Verdana" panose="020B0604030504040204" pitchFamily="34" charset="0"/>
                <a:cs typeface="Verdana" panose="020B0604030504040204" pitchFamily="34" charset="0"/>
              </a:rPr>
              <a:t>C1: Moderní organizace – PRIORITY (2/2)</a:t>
            </a:r>
          </a:p>
        </p:txBody>
      </p:sp>
      <p:graphicFrame>
        <p:nvGraphicFramePr>
          <p:cNvPr id="33" name="Content Placeholder 11">
            <a:extLst>
              <a:ext uri="{FF2B5EF4-FFF2-40B4-BE49-F238E27FC236}">
                <a16:creationId xmlns:a16="http://schemas.microsoft.com/office/drawing/2014/main" id="{BE22A0A9-29AD-C34B-A46E-6AE81115CAEE}"/>
              </a:ext>
            </a:extLst>
          </p:cNvPr>
          <p:cNvGraphicFramePr>
            <a:graphicFrameLocks/>
          </p:cNvGraphicFramePr>
          <p:nvPr>
            <p:extLst>
              <p:ext uri="{D42A27DB-BD31-4B8C-83A1-F6EECF244321}">
                <p14:modId xmlns:p14="http://schemas.microsoft.com/office/powerpoint/2010/main" val="3111489065"/>
              </p:ext>
            </p:extLst>
          </p:nvPr>
        </p:nvGraphicFramePr>
        <p:xfrm>
          <a:off x="921858" y="1827289"/>
          <a:ext cx="10348285" cy="4883691"/>
        </p:xfrm>
        <a:graphic>
          <a:graphicData uri="http://schemas.openxmlformats.org/drawingml/2006/table">
            <a:tbl>
              <a:tblPr bandRow="1">
                <a:tableStyleId>{5C22544A-7EE6-4342-B048-85BDC9FD1C3A}</a:tableStyleId>
              </a:tblPr>
              <a:tblGrid>
                <a:gridCol w="3222803">
                  <a:extLst>
                    <a:ext uri="{9D8B030D-6E8A-4147-A177-3AD203B41FA5}">
                      <a16:colId xmlns:a16="http://schemas.microsoft.com/office/drawing/2014/main" val="20000"/>
                    </a:ext>
                  </a:extLst>
                </a:gridCol>
                <a:gridCol w="339938">
                  <a:extLst>
                    <a:ext uri="{9D8B030D-6E8A-4147-A177-3AD203B41FA5}">
                      <a16:colId xmlns:a16="http://schemas.microsoft.com/office/drawing/2014/main" val="20001"/>
                    </a:ext>
                  </a:extLst>
                </a:gridCol>
                <a:gridCol w="3222803">
                  <a:extLst>
                    <a:ext uri="{9D8B030D-6E8A-4147-A177-3AD203B41FA5}">
                      <a16:colId xmlns:a16="http://schemas.microsoft.com/office/drawing/2014/main" val="20002"/>
                    </a:ext>
                  </a:extLst>
                </a:gridCol>
                <a:gridCol w="339938">
                  <a:extLst>
                    <a:ext uri="{9D8B030D-6E8A-4147-A177-3AD203B41FA5}">
                      <a16:colId xmlns:a16="http://schemas.microsoft.com/office/drawing/2014/main" val="20003"/>
                    </a:ext>
                  </a:extLst>
                </a:gridCol>
                <a:gridCol w="3222803">
                  <a:extLst>
                    <a:ext uri="{9D8B030D-6E8A-4147-A177-3AD203B41FA5}">
                      <a16:colId xmlns:a16="http://schemas.microsoft.com/office/drawing/2014/main" val="20004"/>
                    </a:ext>
                  </a:extLst>
                </a:gridCol>
              </a:tblGrid>
              <a:tr h="342171">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P4: Finanční stabilita</a:t>
                      </a:r>
                    </a:p>
                  </a:txBody>
                  <a:tcPr anchor="ctr">
                    <a:lnB w="38100" cap="flat" cmpd="sng" algn="ctr">
                      <a:solidFill>
                        <a:srgbClr val="53B0AE"/>
                      </a:solidFill>
                      <a:prstDash val="solid"/>
                      <a:round/>
                      <a:headEnd type="none" w="med" len="med"/>
                      <a:tailEnd type="none" w="med" len="med"/>
                    </a:lnB>
                    <a:solidFill>
                      <a:schemeClr val="bg1"/>
                    </a:solidFill>
                  </a:tcPr>
                </a:tc>
                <a:tc rowSpan="2">
                  <a:txBody>
                    <a:bodyPr/>
                    <a:lstStyle/>
                    <a:p>
                      <a:pPr algn="ct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P5: Prostředí</a:t>
                      </a:r>
                    </a:p>
                  </a:txBody>
                  <a:tcPr anchor="ctr">
                    <a:lnB w="38100" cap="flat" cmpd="sng" algn="ctr">
                      <a:solidFill>
                        <a:srgbClr val="53B0AE"/>
                      </a:solidFill>
                      <a:prstDash val="solid"/>
                      <a:round/>
                      <a:headEnd type="none" w="med" len="med"/>
                      <a:tailEnd type="none" w="med" len="med"/>
                    </a:lnB>
                    <a:solidFill>
                      <a:schemeClr val="bg1"/>
                    </a:solidFill>
                  </a:tcPr>
                </a:tc>
                <a:tc rowSpan="2">
                  <a:txBody>
                    <a:bodyPr/>
                    <a:lstStyle/>
                    <a:p>
                      <a:pPr algn="ct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P6: Technologie</a:t>
                      </a:r>
                    </a:p>
                  </a:txBody>
                  <a:tcPr anchor="ctr">
                    <a:lnB w="38100" cap="flat" cmpd="sng" algn="ctr">
                      <a:solidFill>
                        <a:srgbClr val="53B0AE"/>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881941">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i="0" dirty="0">
                          <a:latin typeface="Verdana" panose="020B0604030504040204" pitchFamily="34" charset="0"/>
                          <a:ea typeface="Verdana" panose="020B0604030504040204" pitchFamily="34" charset="0"/>
                          <a:cs typeface="Verdana" panose="020B0604030504040204" pitchFamily="34" charset="0"/>
                        </a:rPr>
                        <a:t>Své výdaje i příjmy důsledně plánujeme. Snažíme se zajistit dostatek prostředků pro naplňování strategických cílů.</a:t>
                      </a: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38100" cap="flat" cmpd="sng" algn="ctr">
                      <a:solidFill>
                        <a:srgbClr val="53B0AE"/>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cs-CZ" sz="1000" i="0" dirty="0">
                          <a:latin typeface="Verdana" panose="020B0604030504040204" pitchFamily="34" charset="0"/>
                          <a:ea typeface="Verdana" panose="020B0604030504040204" pitchFamily="34" charset="0"/>
                          <a:cs typeface="Verdana" panose="020B0604030504040204" pitchFamily="34" charset="0"/>
                        </a:rPr>
                        <a:t>Vážíme si našeho krásného prostředí, ve kterém dokážeme vytvářet pocit domova pro klienty i nás zaměstnance.</a:t>
                      </a:r>
                      <a:endParaRPr lang="cs-CZ" sz="1000" b="0" i="0" u="none" noProof="0" dirty="0">
                        <a:latin typeface="Verdana" panose="020B0604030504040204" pitchFamily="34" charset="0"/>
                        <a:ea typeface="Verdana" panose="020B0604030504040204" pitchFamily="34" charset="0"/>
                        <a:cs typeface="Verdana" panose="020B0604030504040204" pitchFamily="34" charset="0"/>
                      </a:endParaRPr>
                    </a:p>
                    <a:p>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38100" cap="flat" cmpd="sng" algn="ctr">
                      <a:solidFill>
                        <a:srgbClr val="53B0AE"/>
                      </a:solidFill>
                      <a:prstDash val="solid"/>
                      <a:round/>
                      <a:headEnd type="none" w="med" len="med"/>
                      <a:tailEnd type="none" w="med" len="med"/>
                    </a:lnT>
                    <a:solidFill>
                      <a:schemeClr val="bg1"/>
                    </a:solidFill>
                  </a:tcPr>
                </a:tc>
                <a:tc vMerge="1">
                  <a:txBody>
                    <a:bodyPr/>
                    <a:lstStyle/>
                    <a:p>
                      <a:endParaRPr lang="nl-NL" sz="1000"/>
                    </a:p>
                  </a:txBody>
                  <a:tcPr>
                    <a:lnT w="28575" cap="flat" cmpd="sng" algn="ctr">
                      <a:solidFill>
                        <a:schemeClr val="accent1"/>
                      </a:solidFill>
                      <a:prstDash val="solid"/>
                      <a:round/>
                      <a:headEnd type="none" w="med" len="med"/>
                      <a:tailEnd type="none" w="med" len="med"/>
                    </a:lnT>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i="0" dirty="0">
                          <a:latin typeface="Verdana" panose="020B0604030504040204" pitchFamily="34" charset="0"/>
                          <a:ea typeface="Verdana" panose="020B0604030504040204" pitchFamily="34" charset="0"/>
                          <a:cs typeface="Verdana" panose="020B0604030504040204" pitchFamily="34" charset="0"/>
                        </a:rPr>
                        <a:t>Sledujeme trendy v odvětví i v jiných zařízení. Držíme krok s moderní dobou, abychom byli vždy o kousek napřed.</a:t>
                      </a:r>
                      <a:endParaRPr lang="cs-CZ" sz="1000" b="0" i="0" u="none" noProof="0" dirty="0">
                        <a:latin typeface="Verdana" panose="020B0604030504040204" pitchFamily="34" charset="0"/>
                        <a:ea typeface="Verdana" panose="020B0604030504040204" pitchFamily="34" charset="0"/>
                        <a:cs typeface="Verdana" panose="020B0604030504040204" pitchFamily="34" charset="0"/>
                      </a:endParaRPr>
                    </a:p>
                  </a:txBody>
                  <a:tcPr>
                    <a:lnT w="38100" cap="flat" cmpd="sng" algn="ctr">
                      <a:solidFill>
                        <a:srgbClr val="53B0AE"/>
                      </a:solidFill>
                      <a:prstDash val="solid"/>
                      <a:round/>
                      <a:headEnd type="none" w="med" len="med"/>
                      <a:tailEnd type="none" w="med" len="med"/>
                    </a:lnT>
                    <a:solidFill>
                      <a:schemeClr val="bg1"/>
                    </a:solidFill>
                  </a:tcPr>
                </a:tc>
                <a:extLst>
                  <a:ext uri="{0D108BD9-81ED-4DB2-BD59-A6C34878D82A}">
                    <a16:rowId xmlns:a16="http://schemas.microsoft.com/office/drawing/2014/main" val="10001"/>
                  </a:ext>
                </a:extLst>
              </a:tr>
              <a:tr h="342171">
                <a:tc>
                  <a:txBody>
                    <a:bodyPr/>
                    <a:lstStyle/>
                    <a:p>
                      <a:pPr marL="0" algn="ctr" defTabSz="1219170" rtl="0" eaLnBrk="1" latinLnBrk="0" hangingPunct="1"/>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algn="l" defTabSz="1219170" rtl="0" eaLnBrk="1" latinLnBrk="0" hangingPunct="1"/>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algn="l" defTabSz="1219170" rtl="0" eaLnBrk="1" latinLnBrk="0" hangingPunct="1"/>
                      <a:r>
                        <a:rPr lang="cs-CZ" sz="1000" b="1" i="1" u="none" noProof="0" dirty="0">
                          <a:latin typeface="Verdana" panose="020B0604030504040204" pitchFamily="34" charset="0"/>
                          <a:ea typeface="Verdana" panose="020B0604030504040204" pitchFamily="34" charset="0"/>
                          <a:cs typeface="Verdana" panose="020B0604030504040204" pitchFamily="34" charset="0"/>
                        </a:rPr>
                        <a:t>Opatření</a:t>
                      </a:r>
                      <a:endParaRPr lang="cs-CZ" sz="1000" b="1"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lnB w="12700" cap="flat" cmpd="sng" algn="ctr">
                      <a:solidFill>
                        <a:srgbClr val="7030A0"/>
                      </a:solidFill>
                      <a:prstDash val="solid"/>
                      <a:round/>
                      <a:headEnd type="none" w="med" len="med"/>
                      <a:tailEnd type="none" w="med" len="med"/>
                    </a:lnB>
                    <a:solidFill>
                      <a:schemeClr val="bg1"/>
                    </a:solidFill>
                  </a:tcPr>
                </a:tc>
                <a:tc rowSpan="2">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l" defTabSz="1219170" rtl="0" eaLnBrk="1" latinLnBrk="0" hangingPunct="1"/>
                      <a:r>
                        <a:rPr lang="cs-CZ" sz="1000" b="1"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rPr>
                        <a:t>Opatření</a:t>
                      </a:r>
                    </a:p>
                  </a:txBody>
                  <a:tcPr anchor="ctr">
                    <a:lnB w="12700" cap="flat" cmpd="sng" algn="ctr">
                      <a:solidFill>
                        <a:srgbClr val="7030A0"/>
                      </a:solidFill>
                      <a:prstDash val="solid"/>
                      <a:round/>
                      <a:headEnd type="none" w="med" len="med"/>
                      <a:tailEnd type="none" w="med" len="med"/>
                    </a:lnB>
                    <a:solidFill>
                      <a:schemeClr val="bg1"/>
                    </a:solidFill>
                  </a:tcPr>
                </a:tc>
                <a:tc rowSpan="2">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algn="l"/>
                      <a:r>
                        <a:rPr lang="cs-CZ" sz="1000" b="1" i="1" u="none" noProof="0" dirty="0">
                          <a:latin typeface="Verdana" panose="020B0604030504040204" pitchFamily="34" charset="0"/>
                          <a:ea typeface="Verdana" panose="020B0604030504040204" pitchFamily="34" charset="0"/>
                          <a:cs typeface="Verdana" panose="020B0604030504040204" pitchFamily="34" charset="0"/>
                        </a:rPr>
                        <a:t>Opatření</a:t>
                      </a:r>
                    </a:p>
                  </a:txBody>
                  <a:tcPr anchor="ctr">
                    <a:lnB w="12700" cap="flat" cmpd="sng" algn="ctr">
                      <a:solidFill>
                        <a:srgbClr val="7030A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81941">
                <a:tc>
                  <a:txBody>
                    <a:bodyPr/>
                    <a:lstStyle/>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O1.4.1: Finanční plán</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Pečlivě a dlouhodobě plánujeme potřeby domova.</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O1.4.2: Hospodaření</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S veřejnými prostředky hospodaříme jako s vlastními.</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O1.4.3: Zdroje</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Maximalizujeme výnosy.</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rgbClr val="7030A0"/>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O1.5.1: Funkčnost domova</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Maximálně využíváme možností, které v domově máme.</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O1.5.2: Zelený domov</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Vytváříme zelené prostředí, myslíme environmentálně.</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O1.5.3: Útulné prostředí</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V našem domově se nám žije a pracuje dobře.</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rgbClr val="7030A0"/>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O1.6.1: Trendy a postupy</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Sledujeme nové trendy.</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O1.6.2: Plánování a realizace</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Průběžně modernizujeme vybavení, zařízení, technologie i systémy.</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O1.6.3: Efektivita</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Nakupujeme účelně, chováme se hospodárně. </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rgbClr val="7030A0"/>
                      </a:solidFill>
                      <a:prstDash val="solid"/>
                      <a:round/>
                      <a:headEnd type="none" w="med" len="med"/>
                      <a:tailEnd type="none" w="med" len="med"/>
                    </a:lnT>
                    <a:solidFill>
                      <a:schemeClr val="bg1"/>
                    </a:solidFill>
                  </a:tcPr>
                </a:tc>
                <a:extLst>
                  <a:ext uri="{0D108BD9-81ED-4DB2-BD59-A6C34878D82A}">
                    <a16:rowId xmlns:a16="http://schemas.microsoft.com/office/drawing/2014/main" val="10003"/>
                  </a:ext>
                </a:extLst>
              </a:tr>
            </a:tbl>
          </a:graphicData>
        </a:graphic>
      </p:graphicFrame>
      <p:sp>
        <p:nvSpPr>
          <p:cNvPr id="16" name="Šestiúhelník 15">
            <a:extLst>
              <a:ext uri="{FF2B5EF4-FFF2-40B4-BE49-F238E27FC236}">
                <a16:creationId xmlns:a16="http://schemas.microsoft.com/office/drawing/2014/main" id="{EC3B25F4-7CE4-834D-91B6-421E9628801C}"/>
              </a:ext>
            </a:extLst>
          </p:cNvPr>
          <p:cNvSpPr/>
          <p:nvPr/>
        </p:nvSpPr>
        <p:spPr>
          <a:xfrm rot="5400000">
            <a:off x="11734801" y="864020"/>
            <a:ext cx="914397" cy="923085"/>
          </a:xfrm>
          <a:prstGeom prst="hexagon">
            <a:avLst/>
          </a:prstGeom>
          <a:solidFill>
            <a:srgbClr val="53B0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bdélník 17">
            <a:extLst>
              <a:ext uri="{FF2B5EF4-FFF2-40B4-BE49-F238E27FC236}">
                <a16:creationId xmlns:a16="http://schemas.microsoft.com/office/drawing/2014/main" id="{1D86D3B8-0FD9-C94A-B2E9-B323C79DB817}"/>
              </a:ext>
            </a:extLst>
          </p:cNvPr>
          <p:cNvSpPr/>
          <p:nvPr/>
        </p:nvSpPr>
        <p:spPr>
          <a:xfrm rot="16200000">
            <a:off x="-3167088" y="3099004"/>
            <a:ext cx="6801899" cy="268856"/>
          </a:xfrm>
          <a:prstGeom prst="rect">
            <a:avLst/>
          </a:prstGeom>
        </p:spPr>
        <p:txBody>
          <a:bodyPr wrap="square">
            <a:spAutoFit/>
          </a:bodyPr>
          <a:lstStyle/>
          <a:p>
            <a:pPr>
              <a:lnSpc>
                <a:spcPct val="110000"/>
              </a:lnSpc>
              <a:spcBef>
                <a:spcPts val="400"/>
              </a:spcBef>
            </a:pPr>
            <a:r>
              <a:rPr lang="cs-CZ" sz="1150" dirty="0">
                <a:latin typeface="Verdana" panose="020B0604030504040204" pitchFamily="34" charset="0"/>
                <a:ea typeface="Verdana" panose="020B0604030504040204" pitchFamily="34" charset="0"/>
                <a:cs typeface="Verdana" panose="020B0604030504040204" pitchFamily="34" charset="0"/>
              </a:rPr>
              <a:t>poslání / vize / strategické cíle / </a:t>
            </a:r>
            <a:r>
              <a:rPr lang="cs-CZ" sz="1150" b="1" dirty="0">
                <a:solidFill>
                  <a:srgbClr val="53B0AE"/>
                </a:solidFill>
                <a:latin typeface="Verdana" panose="020B0604030504040204" pitchFamily="34" charset="0"/>
                <a:ea typeface="Verdana" panose="020B0604030504040204" pitchFamily="34" charset="0"/>
                <a:cs typeface="Verdana" panose="020B0604030504040204" pitchFamily="34" charset="0"/>
              </a:rPr>
              <a:t>priority / </a:t>
            </a:r>
            <a:r>
              <a:rPr lang="cs-CZ" sz="1150" b="1" dirty="0">
                <a:solidFill>
                  <a:srgbClr val="7030A0"/>
                </a:solidFill>
                <a:latin typeface="Verdana" panose="020B0604030504040204" pitchFamily="34" charset="0"/>
                <a:ea typeface="Verdana" panose="020B0604030504040204" pitchFamily="34" charset="0"/>
                <a:cs typeface="Verdana" panose="020B0604030504040204" pitchFamily="34" charset="0"/>
              </a:rPr>
              <a:t>opatření</a:t>
            </a:r>
            <a:r>
              <a:rPr lang="cs-CZ" sz="1150" b="1" dirty="0">
                <a:solidFill>
                  <a:srgbClr val="53B0AE"/>
                </a:solidFill>
                <a:latin typeface="Verdana" panose="020B0604030504040204" pitchFamily="34" charset="0"/>
                <a:ea typeface="Verdana" panose="020B0604030504040204" pitchFamily="34" charset="0"/>
                <a:cs typeface="Verdana" panose="020B0604030504040204" pitchFamily="34" charset="0"/>
              </a:rPr>
              <a:t> </a:t>
            </a:r>
            <a:r>
              <a:rPr lang="cs-CZ" sz="1150" dirty="0">
                <a:latin typeface="Verdana" panose="020B0604030504040204" pitchFamily="34" charset="0"/>
                <a:ea typeface="Verdana" panose="020B0604030504040204" pitchFamily="34" charset="0"/>
                <a:cs typeface="Verdana" panose="020B0604030504040204" pitchFamily="34" charset="0"/>
              </a:rPr>
              <a:t>/ implementace / akční plán</a:t>
            </a:r>
          </a:p>
        </p:txBody>
      </p:sp>
      <p:pic>
        <p:nvPicPr>
          <p:cNvPr id="3" name="Obrázek 2" descr="Obsah obrázku tráva, exteriér, silnice, budova&#10;&#10;Popis byl vytvořen automaticky">
            <a:extLst>
              <a:ext uri="{FF2B5EF4-FFF2-40B4-BE49-F238E27FC236}">
                <a16:creationId xmlns:a16="http://schemas.microsoft.com/office/drawing/2014/main" id="{12BFCD58-FFD0-E34F-937E-9E420489A8E7}"/>
              </a:ext>
            </a:extLst>
          </p:cNvPr>
          <p:cNvPicPr>
            <a:picLocks noChangeAspect="1"/>
          </p:cNvPicPr>
          <p:nvPr/>
        </p:nvPicPr>
        <p:blipFill>
          <a:blip r:embed="rId2"/>
          <a:stretch>
            <a:fillRect/>
          </a:stretch>
        </p:blipFill>
        <p:spPr>
          <a:xfrm>
            <a:off x="4568461" y="2766256"/>
            <a:ext cx="2442097" cy="1586979"/>
          </a:xfrm>
          <a:prstGeom prst="rect">
            <a:avLst/>
          </a:prstGeom>
        </p:spPr>
      </p:pic>
      <p:pic>
        <p:nvPicPr>
          <p:cNvPr id="7" name="Obrázek 6" descr="Obsah obrázku interiér, strop, místnost, stůl&#10;&#10;Popis byl vytvořen automaticky">
            <a:extLst>
              <a:ext uri="{FF2B5EF4-FFF2-40B4-BE49-F238E27FC236}">
                <a16:creationId xmlns:a16="http://schemas.microsoft.com/office/drawing/2014/main" id="{4AD1E5AC-BFB4-F84D-AD08-A724335BEF83}"/>
              </a:ext>
            </a:extLst>
          </p:cNvPr>
          <p:cNvPicPr>
            <a:picLocks noChangeAspect="1"/>
          </p:cNvPicPr>
          <p:nvPr/>
        </p:nvPicPr>
        <p:blipFill>
          <a:blip r:embed="rId3"/>
          <a:stretch>
            <a:fillRect/>
          </a:stretch>
        </p:blipFill>
        <p:spPr>
          <a:xfrm>
            <a:off x="8129808" y="2766256"/>
            <a:ext cx="2442097" cy="1586979"/>
          </a:xfrm>
          <a:prstGeom prst="rect">
            <a:avLst/>
          </a:prstGeom>
        </p:spPr>
      </p:pic>
      <p:pic>
        <p:nvPicPr>
          <p:cNvPr id="10" name="Obrázek 9">
            <a:extLst>
              <a:ext uri="{FF2B5EF4-FFF2-40B4-BE49-F238E27FC236}">
                <a16:creationId xmlns:a16="http://schemas.microsoft.com/office/drawing/2014/main" id="{91ACCED6-7F1C-3B4F-BBF1-4DE6881C35E6}"/>
              </a:ext>
            </a:extLst>
          </p:cNvPr>
          <p:cNvPicPr>
            <a:picLocks noChangeAspect="1"/>
          </p:cNvPicPr>
          <p:nvPr/>
        </p:nvPicPr>
        <p:blipFill>
          <a:blip r:embed="rId4"/>
          <a:stretch>
            <a:fillRect/>
          </a:stretch>
        </p:blipFill>
        <p:spPr>
          <a:xfrm>
            <a:off x="1007114" y="2766256"/>
            <a:ext cx="2442097" cy="1586979"/>
          </a:xfrm>
          <a:prstGeom prst="rect">
            <a:avLst/>
          </a:prstGeom>
        </p:spPr>
      </p:pic>
      <p:sp>
        <p:nvSpPr>
          <p:cNvPr id="19" name="Zástupný symbol pro číslo snímku 5">
            <a:extLst>
              <a:ext uri="{FF2B5EF4-FFF2-40B4-BE49-F238E27FC236}">
                <a16:creationId xmlns:a16="http://schemas.microsoft.com/office/drawing/2014/main" id="{4DB3D47C-D9C3-9F49-BC83-1C12A4A485B2}"/>
              </a:ext>
            </a:extLst>
          </p:cNvPr>
          <p:cNvSpPr>
            <a:spLocks noGrp="1"/>
          </p:cNvSpPr>
          <p:nvPr>
            <p:ph type="sldNum" sz="quarter" idx="12"/>
          </p:nvPr>
        </p:nvSpPr>
        <p:spPr>
          <a:xfrm>
            <a:off x="9359900" y="6437559"/>
            <a:ext cx="2743200" cy="365125"/>
          </a:xfrm>
        </p:spPr>
        <p:txBody>
          <a:bodyPr/>
          <a:lstStyle/>
          <a:p>
            <a:r>
              <a:rPr lang="cs-CZ" sz="900" dirty="0">
                <a:latin typeface="Verdana" panose="020B0604030504040204" pitchFamily="34" charset="0"/>
                <a:ea typeface="Verdana" panose="020B0604030504040204" pitchFamily="34" charset="0"/>
                <a:cs typeface="Verdana" panose="020B0604030504040204" pitchFamily="34" charset="0"/>
              </a:rPr>
              <a:t>strana </a:t>
            </a:r>
            <a:fld id="{7F3A1C11-3275-2F49-8982-63B8B988770C}" type="slidenum">
              <a:rPr lang="cs-CZ" sz="900" smtClean="0">
                <a:latin typeface="Verdana" panose="020B0604030504040204" pitchFamily="34" charset="0"/>
                <a:ea typeface="Verdana" panose="020B0604030504040204" pitchFamily="34" charset="0"/>
                <a:cs typeface="Verdana" panose="020B0604030504040204" pitchFamily="34" charset="0"/>
              </a:rPr>
              <a:t>7</a:t>
            </a:fld>
            <a:endParaRPr lang="cs-CZ" sz="900" dirty="0">
              <a:latin typeface="Verdana" panose="020B0604030504040204" pitchFamily="34" charset="0"/>
              <a:ea typeface="Verdana" panose="020B0604030504040204" pitchFamily="34" charset="0"/>
              <a:cs typeface="Verdana" panose="020B0604030504040204" pitchFamily="34" charset="0"/>
            </a:endParaRPr>
          </a:p>
        </p:txBody>
      </p:sp>
      <p:sp>
        <p:nvSpPr>
          <p:cNvPr id="11" name="Obdélník 10">
            <a:extLst>
              <a:ext uri="{FF2B5EF4-FFF2-40B4-BE49-F238E27FC236}">
                <a16:creationId xmlns:a16="http://schemas.microsoft.com/office/drawing/2014/main" id="{4B41934A-E279-A24C-A25D-28BD117B37F8}"/>
              </a:ext>
            </a:extLst>
          </p:cNvPr>
          <p:cNvSpPr/>
          <p:nvPr/>
        </p:nvSpPr>
        <p:spPr>
          <a:xfrm>
            <a:off x="852488" y="942772"/>
            <a:ext cx="10487024" cy="738664"/>
          </a:xfrm>
          <a:prstGeom prst="rect">
            <a:avLst/>
          </a:prstGeom>
        </p:spPr>
        <p:txBody>
          <a:bodyPr wrap="square">
            <a:spAutoFit/>
          </a:bodyPr>
          <a:lstStyle/>
          <a:p>
            <a:r>
              <a:rPr lang="cs-CZ" sz="1400" i="1" spc="70" dirty="0">
                <a:latin typeface="Verdana" panose="020B0604030504040204" pitchFamily="34" charset="0"/>
                <a:ea typeface="Verdana" panose="020B0604030504040204" pitchFamily="34" charset="0"/>
                <a:cs typeface="Verdana" panose="020B0604030504040204" pitchFamily="34" charset="0"/>
              </a:rPr>
              <a:t>Cílem je </a:t>
            </a:r>
            <a:r>
              <a:rPr lang="cs-CZ" sz="1400" b="1" i="1" spc="70" dirty="0">
                <a:latin typeface="Verdana" panose="020B0604030504040204" pitchFamily="34" charset="0"/>
                <a:ea typeface="Verdana" panose="020B0604030504040204" pitchFamily="34" charset="0"/>
                <a:cs typeface="Verdana" panose="020B0604030504040204" pitchFamily="34" charset="0"/>
              </a:rPr>
              <a:t>soustavným procesem </a:t>
            </a:r>
            <a:r>
              <a:rPr lang="cs-CZ" sz="1400" i="1" spc="70" dirty="0">
                <a:latin typeface="Verdana" panose="020B0604030504040204" pitchFamily="34" charset="0"/>
                <a:ea typeface="Verdana" panose="020B0604030504040204" pitchFamily="34" charset="0"/>
                <a:cs typeface="Verdana" panose="020B0604030504040204" pitchFamily="34" charset="0"/>
              </a:rPr>
              <a:t>zefektivňovat systém řízení organizace. Organizace usnadňuje práci lidem, vytváří dobré předpoklady pro práci, jasně a srozumitelně komunikuje. Využívá svého vnitřního potenciálu, kterého si váží a systematicky jej rozvíjí. </a:t>
            </a:r>
          </a:p>
        </p:txBody>
      </p:sp>
    </p:spTree>
    <p:extLst>
      <p:ext uri="{BB962C8B-B14F-4D97-AF65-F5344CB8AC3E}">
        <p14:creationId xmlns:p14="http://schemas.microsoft.com/office/powerpoint/2010/main" val="1337522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1">
            <a:extLst>
              <a:ext uri="{FF2B5EF4-FFF2-40B4-BE49-F238E27FC236}">
                <a16:creationId xmlns:a16="http://schemas.microsoft.com/office/drawing/2014/main" id="{55118F43-0E42-A14F-87CB-F062B18F4F30}"/>
              </a:ext>
            </a:extLst>
          </p:cNvPr>
          <p:cNvSpPr>
            <a:spLocks noGrp="1"/>
          </p:cNvSpPr>
          <p:nvPr>
            <p:ph type="title"/>
          </p:nvPr>
        </p:nvSpPr>
        <p:spPr>
          <a:xfrm>
            <a:off x="852488" y="0"/>
            <a:ext cx="9601200" cy="1325563"/>
          </a:xfrm>
        </p:spPr>
        <p:txBody>
          <a:bodyPr>
            <a:normAutofit/>
          </a:bodyPr>
          <a:lstStyle/>
          <a:p>
            <a:r>
              <a:rPr lang="cs-CZ" sz="2600" b="1" dirty="0">
                <a:latin typeface="Verdana" panose="020B0604030504040204" pitchFamily="34" charset="0"/>
                <a:ea typeface="Verdana" panose="020B0604030504040204" pitchFamily="34" charset="0"/>
                <a:cs typeface="Verdana" panose="020B0604030504040204" pitchFamily="34" charset="0"/>
              </a:rPr>
              <a:t>C2: Profesionální zaměstnanec– PRIORITY (1/2)</a:t>
            </a:r>
          </a:p>
        </p:txBody>
      </p:sp>
      <p:graphicFrame>
        <p:nvGraphicFramePr>
          <p:cNvPr id="33" name="Content Placeholder 11">
            <a:extLst>
              <a:ext uri="{FF2B5EF4-FFF2-40B4-BE49-F238E27FC236}">
                <a16:creationId xmlns:a16="http://schemas.microsoft.com/office/drawing/2014/main" id="{BE22A0A9-29AD-C34B-A46E-6AE81115CAEE}"/>
              </a:ext>
            </a:extLst>
          </p:cNvPr>
          <p:cNvGraphicFramePr>
            <a:graphicFrameLocks/>
          </p:cNvGraphicFramePr>
          <p:nvPr>
            <p:extLst>
              <p:ext uri="{D42A27DB-BD31-4B8C-83A1-F6EECF244321}">
                <p14:modId xmlns:p14="http://schemas.microsoft.com/office/powerpoint/2010/main" val="352089382"/>
              </p:ext>
            </p:extLst>
          </p:nvPr>
        </p:nvGraphicFramePr>
        <p:xfrm>
          <a:off x="921858" y="1827289"/>
          <a:ext cx="10348285" cy="4853211"/>
        </p:xfrm>
        <a:graphic>
          <a:graphicData uri="http://schemas.openxmlformats.org/drawingml/2006/table">
            <a:tbl>
              <a:tblPr bandRow="1">
                <a:tableStyleId>{5C22544A-7EE6-4342-B048-85BDC9FD1C3A}</a:tableStyleId>
              </a:tblPr>
              <a:tblGrid>
                <a:gridCol w="3222803">
                  <a:extLst>
                    <a:ext uri="{9D8B030D-6E8A-4147-A177-3AD203B41FA5}">
                      <a16:colId xmlns:a16="http://schemas.microsoft.com/office/drawing/2014/main" val="20000"/>
                    </a:ext>
                  </a:extLst>
                </a:gridCol>
                <a:gridCol w="339938">
                  <a:extLst>
                    <a:ext uri="{9D8B030D-6E8A-4147-A177-3AD203B41FA5}">
                      <a16:colId xmlns:a16="http://schemas.microsoft.com/office/drawing/2014/main" val="20001"/>
                    </a:ext>
                  </a:extLst>
                </a:gridCol>
                <a:gridCol w="3222803">
                  <a:extLst>
                    <a:ext uri="{9D8B030D-6E8A-4147-A177-3AD203B41FA5}">
                      <a16:colId xmlns:a16="http://schemas.microsoft.com/office/drawing/2014/main" val="20002"/>
                    </a:ext>
                  </a:extLst>
                </a:gridCol>
                <a:gridCol w="339938">
                  <a:extLst>
                    <a:ext uri="{9D8B030D-6E8A-4147-A177-3AD203B41FA5}">
                      <a16:colId xmlns:a16="http://schemas.microsoft.com/office/drawing/2014/main" val="20003"/>
                    </a:ext>
                  </a:extLst>
                </a:gridCol>
                <a:gridCol w="3222803">
                  <a:extLst>
                    <a:ext uri="{9D8B030D-6E8A-4147-A177-3AD203B41FA5}">
                      <a16:colId xmlns:a16="http://schemas.microsoft.com/office/drawing/2014/main" val="20004"/>
                    </a:ext>
                  </a:extLst>
                </a:gridCol>
              </a:tblGrid>
              <a:tr h="342171">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P1: Prestiž organizace</a:t>
                      </a:r>
                    </a:p>
                  </a:txBody>
                  <a:tcPr anchor="ctr">
                    <a:lnB w="57150" cap="flat" cmpd="sng" algn="ctr">
                      <a:solidFill>
                        <a:srgbClr val="E68922"/>
                      </a:solidFill>
                      <a:prstDash val="solid"/>
                      <a:round/>
                      <a:headEnd type="none" w="med" len="med"/>
                      <a:tailEnd type="none" w="med" len="med"/>
                    </a:lnB>
                    <a:solidFill>
                      <a:schemeClr val="bg1"/>
                    </a:solidFill>
                  </a:tcPr>
                </a:tc>
                <a:tc rowSpan="2">
                  <a:txBody>
                    <a:bodyPr/>
                    <a:lstStyle/>
                    <a:p>
                      <a:pPr algn="ct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P2: Ohodnocení</a:t>
                      </a:r>
                    </a:p>
                  </a:txBody>
                  <a:tcPr anchor="ctr">
                    <a:lnB w="57150" cap="flat" cmpd="sng" algn="ctr">
                      <a:solidFill>
                        <a:srgbClr val="E68922"/>
                      </a:solidFill>
                      <a:prstDash val="solid"/>
                      <a:round/>
                      <a:headEnd type="none" w="med" len="med"/>
                      <a:tailEnd type="none" w="med" len="med"/>
                    </a:lnB>
                    <a:solidFill>
                      <a:schemeClr val="bg1"/>
                    </a:solidFill>
                  </a:tcPr>
                </a:tc>
                <a:tc rowSpan="2">
                  <a:txBody>
                    <a:bodyPr/>
                    <a:lstStyle/>
                    <a:p>
                      <a:pPr algn="ct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P3: Vzdělávání</a:t>
                      </a:r>
                    </a:p>
                  </a:txBody>
                  <a:tcPr anchor="ctr">
                    <a:lnB w="57150" cap="flat" cmpd="sng" algn="ctr">
                      <a:solidFill>
                        <a:srgbClr val="E68922"/>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881941">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i="0" dirty="0">
                          <a:latin typeface="Verdana" panose="020B0604030504040204" pitchFamily="34" charset="0"/>
                          <a:ea typeface="Verdana" panose="020B0604030504040204" pitchFamily="34" charset="0"/>
                          <a:cs typeface="Verdana" panose="020B0604030504040204" pitchFamily="34" charset="0"/>
                        </a:rPr>
                        <a:t>Pracujeme na budování dobrého jména našeho domova. Chceme, aby si každý své práce vážil a byl na ni hrdý. Chceme být ti nejlepší.</a:t>
                      </a: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57150" cap="flat" cmpd="sng" algn="ctr">
                      <a:solidFill>
                        <a:srgbClr val="E68922"/>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cs-CZ" sz="1000" i="0" dirty="0">
                          <a:latin typeface="Verdana" panose="020B0604030504040204" pitchFamily="34" charset="0"/>
                          <a:ea typeface="Verdana" panose="020B0604030504040204" pitchFamily="34" charset="0"/>
                          <a:cs typeface="Verdana" panose="020B0604030504040204" pitchFamily="34" charset="0"/>
                        </a:rPr>
                        <a:t>Finanční motivace je důležitá a víme to. Přesto se vedle toho snažíme o komplexnější pohled na tuto oblast a dbáme o její rozvoj.</a:t>
                      </a:r>
                      <a:endParaRPr lang="cs-CZ" sz="1000" b="0" i="0" u="none" noProof="0" dirty="0">
                        <a:latin typeface="Verdana" panose="020B0604030504040204" pitchFamily="34" charset="0"/>
                        <a:ea typeface="Verdana" panose="020B0604030504040204" pitchFamily="34" charset="0"/>
                        <a:cs typeface="Verdana" panose="020B0604030504040204" pitchFamily="34" charset="0"/>
                      </a:endParaRPr>
                    </a:p>
                    <a:p>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57150" cap="flat" cmpd="sng" algn="ctr">
                      <a:solidFill>
                        <a:srgbClr val="E68922"/>
                      </a:solidFill>
                      <a:prstDash val="solid"/>
                      <a:round/>
                      <a:headEnd type="none" w="med" len="med"/>
                      <a:tailEnd type="none" w="med" len="med"/>
                    </a:lnT>
                    <a:solidFill>
                      <a:schemeClr val="bg1"/>
                    </a:solidFill>
                  </a:tcPr>
                </a:tc>
                <a:tc vMerge="1">
                  <a:txBody>
                    <a:bodyPr/>
                    <a:lstStyle/>
                    <a:p>
                      <a:endParaRPr lang="nl-NL" sz="1000"/>
                    </a:p>
                  </a:txBody>
                  <a:tcPr>
                    <a:lnT w="28575" cap="flat" cmpd="sng" algn="ctr">
                      <a:solidFill>
                        <a:schemeClr val="accent1"/>
                      </a:solidFill>
                      <a:prstDash val="solid"/>
                      <a:round/>
                      <a:headEnd type="none" w="med" len="med"/>
                      <a:tailEnd type="none" w="med" len="med"/>
                    </a:lnT>
                  </a:tcPr>
                </a:tc>
                <a:tc>
                  <a:txBody>
                    <a:bodyPr/>
                    <a:lstStyle/>
                    <a:p>
                      <a:r>
                        <a:rPr lang="cs-CZ" sz="1000" i="0" noProof="0" dirty="0">
                          <a:latin typeface="Verdana" panose="020B0604030504040204" pitchFamily="34" charset="0"/>
                          <a:ea typeface="Verdana" panose="020B0604030504040204" pitchFamily="34" charset="0"/>
                          <a:cs typeface="Verdana" panose="020B0604030504040204" pitchFamily="34" charset="0"/>
                        </a:rPr>
                        <a:t>Chceme mít vzdělávací program pro získávání specifických dovedností, reagující na aktuální potřeby trhu, zřizovatele i našich klientů.</a:t>
                      </a:r>
                    </a:p>
                  </a:txBody>
                  <a:tcPr>
                    <a:lnT w="57150" cap="flat" cmpd="sng" algn="ctr">
                      <a:solidFill>
                        <a:srgbClr val="E68922"/>
                      </a:solidFill>
                      <a:prstDash val="solid"/>
                      <a:round/>
                      <a:headEnd type="none" w="med" len="med"/>
                      <a:tailEnd type="none" w="med" len="med"/>
                    </a:lnT>
                    <a:solidFill>
                      <a:schemeClr val="bg1"/>
                    </a:solidFill>
                  </a:tcPr>
                </a:tc>
                <a:extLst>
                  <a:ext uri="{0D108BD9-81ED-4DB2-BD59-A6C34878D82A}">
                    <a16:rowId xmlns:a16="http://schemas.microsoft.com/office/drawing/2014/main" val="10001"/>
                  </a:ext>
                </a:extLst>
              </a:tr>
              <a:tr h="342171">
                <a:tc>
                  <a:txBody>
                    <a:bodyPr/>
                    <a:lstStyle/>
                    <a:p>
                      <a:pPr marL="0" algn="ctr" defTabSz="1219170" rtl="0" eaLnBrk="1" latinLnBrk="0" hangingPunct="1"/>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algn="l" defTabSz="1219170" rtl="0" eaLnBrk="1" latinLnBrk="0" hangingPunct="1"/>
                      <a:r>
                        <a:rPr lang="cs-CZ" sz="1000" b="1" i="1" u="none" noProof="0" dirty="0">
                          <a:latin typeface="Verdana" panose="020B0604030504040204" pitchFamily="34" charset="0"/>
                          <a:ea typeface="Verdana" panose="020B0604030504040204" pitchFamily="34" charset="0"/>
                          <a:cs typeface="Verdana" panose="020B0604030504040204" pitchFamily="34" charset="0"/>
                        </a:rPr>
                        <a:t>Opatření</a:t>
                      </a:r>
                      <a:endParaRPr lang="cs-CZ" sz="1000" b="1"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lnB w="12700" cap="flat" cmpd="sng" algn="ctr">
                      <a:solidFill>
                        <a:srgbClr val="7030A0"/>
                      </a:solidFill>
                      <a:prstDash val="solid"/>
                      <a:round/>
                      <a:headEnd type="none" w="med" len="med"/>
                      <a:tailEnd type="none" w="med" len="med"/>
                    </a:lnB>
                    <a:solidFill>
                      <a:schemeClr val="bg1"/>
                    </a:solidFill>
                  </a:tcPr>
                </a:tc>
                <a:tc rowSpan="2">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l" defTabSz="1219170" rtl="0" eaLnBrk="1" latinLnBrk="0" hangingPunct="1"/>
                      <a:r>
                        <a:rPr lang="cs-CZ" sz="1000" b="1"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rPr>
                        <a:t>Opatření</a:t>
                      </a:r>
                    </a:p>
                  </a:txBody>
                  <a:tcPr anchor="ctr">
                    <a:lnB w="12700" cap="flat" cmpd="sng" algn="ctr">
                      <a:solidFill>
                        <a:srgbClr val="7030A0"/>
                      </a:solidFill>
                      <a:prstDash val="solid"/>
                      <a:round/>
                      <a:headEnd type="none" w="med" len="med"/>
                      <a:tailEnd type="none" w="med" len="med"/>
                    </a:lnB>
                    <a:solidFill>
                      <a:schemeClr val="bg1"/>
                    </a:solidFill>
                  </a:tcPr>
                </a:tc>
                <a:tc rowSpan="2">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algn="l"/>
                      <a:r>
                        <a:rPr lang="cs-CZ" sz="1000" b="1" i="1" u="none" noProof="0" dirty="0">
                          <a:latin typeface="Verdana" panose="020B0604030504040204" pitchFamily="34" charset="0"/>
                          <a:ea typeface="Verdana" panose="020B0604030504040204" pitchFamily="34" charset="0"/>
                          <a:cs typeface="Verdana" panose="020B0604030504040204" pitchFamily="34" charset="0"/>
                        </a:rPr>
                        <a:t>Opatření</a:t>
                      </a:r>
                    </a:p>
                  </a:txBody>
                  <a:tcPr anchor="ctr">
                    <a:lnB w="12700" cap="flat" cmpd="sng" algn="ctr">
                      <a:solidFill>
                        <a:srgbClr val="7030A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81941">
                <a:tc>
                  <a:txBody>
                    <a:bodyPr/>
                    <a:lstStyle/>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O2.1.1: Mediální obraz</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Záleží nám jak nás vidí ostatní, dáváme o sobě vědět.</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O2.1.2: Naši lidé</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Stavíme dobré jméno domova na lidech.</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O2.1.3: Příklad dobré praxe</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Chceme být vzorem pro ostatní.</a:t>
                      </a:r>
                      <a:endParaRPr lang="cs-CZ" sz="1000" b="1"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rgbClr val="7030A0"/>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O2.2.1: Adekvátní odměňování</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Usilujeme o férové ohodnocení práce každého zaměstnance.</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O2.2.2: Benefity</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Nabízíme širokou škálu benefitů.</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O2.2.3: Zpětná vazba</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Každý může vyjádřit svůj názor.</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rgbClr val="7030A0"/>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O2.3.1: Atraktivita vzdělávání</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Vyhledáváme nové trendy a moderní formy vzdělávání.</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O2.3.2: Osobní rozvoj</a:t>
                      </a:r>
                    </a:p>
                    <a:p>
                      <a:pPr lvl="0"/>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Umožníme každému profesně růst.</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O2.3.3: Kvalita</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Preferujeme kvalitu nad kvantitou.</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endParaRPr lang="cs-CZ" sz="1800" b="1" kern="1200" dirty="0">
                        <a:solidFill>
                          <a:schemeClr val="dk1"/>
                        </a:solidFill>
                        <a:effectLst/>
                        <a:latin typeface="+mn-lt"/>
                        <a:ea typeface="+mn-ea"/>
                        <a:cs typeface="+mn-cs"/>
                      </a:endParaRPr>
                    </a:p>
                  </a:txBody>
                  <a:tcPr>
                    <a:lnT w="12700" cap="flat" cmpd="sng" algn="ctr">
                      <a:solidFill>
                        <a:srgbClr val="7030A0"/>
                      </a:solidFill>
                      <a:prstDash val="solid"/>
                      <a:round/>
                      <a:headEnd type="none" w="med" len="med"/>
                      <a:tailEnd type="none" w="med" len="med"/>
                    </a:lnT>
                    <a:solidFill>
                      <a:schemeClr val="bg1"/>
                    </a:solidFill>
                  </a:tcPr>
                </a:tc>
                <a:extLst>
                  <a:ext uri="{0D108BD9-81ED-4DB2-BD59-A6C34878D82A}">
                    <a16:rowId xmlns:a16="http://schemas.microsoft.com/office/drawing/2014/main" val="10003"/>
                  </a:ext>
                </a:extLst>
              </a:tr>
            </a:tbl>
          </a:graphicData>
        </a:graphic>
      </p:graphicFrame>
      <p:sp>
        <p:nvSpPr>
          <p:cNvPr id="46" name="Obdélník 45">
            <a:extLst>
              <a:ext uri="{FF2B5EF4-FFF2-40B4-BE49-F238E27FC236}">
                <a16:creationId xmlns:a16="http://schemas.microsoft.com/office/drawing/2014/main" id="{E211B296-07DE-3B4E-99DA-5448A75AA89A}"/>
              </a:ext>
            </a:extLst>
          </p:cNvPr>
          <p:cNvSpPr/>
          <p:nvPr/>
        </p:nvSpPr>
        <p:spPr>
          <a:xfrm>
            <a:off x="852488" y="942772"/>
            <a:ext cx="10193818" cy="523220"/>
          </a:xfrm>
          <a:prstGeom prst="rect">
            <a:avLst/>
          </a:prstGeom>
        </p:spPr>
        <p:txBody>
          <a:bodyPr wrap="square">
            <a:spAutoFit/>
          </a:bodyPr>
          <a:lstStyle/>
          <a:p>
            <a:pPr algn="just"/>
            <a:r>
              <a:rPr lang="cs-CZ" sz="1400" i="1" spc="70" dirty="0">
                <a:latin typeface="Verdana" panose="020B0604030504040204" pitchFamily="34" charset="0"/>
                <a:ea typeface="Verdana" panose="020B0604030504040204" pitchFamily="34" charset="0"/>
                <a:cs typeface="Verdana" panose="020B0604030504040204" pitchFamily="34" charset="0"/>
              </a:rPr>
              <a:t>Cílem je posilovat význam lidského kapitálu, jako hlavního faktoru rozvoje organizace. A to v rámci komplexního programu zaměřeného na získávání, adaptaci a rozvoj lidských zdrojů.</a:t>
            </a:r>
          </a:p>
        </p:txBody>
      </p:sp>
      <p:sp>
        <p:nvSpPr>
          <p:cNvPr id="16" name="Šestiúhelník 15">
            <a:extLst>
              <a:ext uri="{FF2B5EF4-FFF2-40B4-BE49-F238E27FC236}">
                <a16:creationId xmlns:a16="http://schemas.microsoft.com/office/drawing/2014/main" id="{EC3B25F4-7CE4-834D-91B6-421E9628801C}"/>
              </a:ext>
            </a:extLst>
          </p:cNvPr>
          <p:cNvSpPr/>
          <p:nvPr/>
        </p:nvSpPr>
        <p:spPr>
          <a:xfrm rot="5400000">
            <a:off x="11734801" y="864020"/>
            <a:ext cx="914397" cy="923085"/>
          </a:xfrm>
          <a:prstGeom prst="hexagon">
            <a:avLst/>
          </a:prstGeom>
          <a:solidFill>
            <a:srgbClr val="E689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bdélník 17">
            <a:extLst>
              <a:ext uri="{FF2B5EF4-FFF2-40B4-BE49-F238E27FC236}">
                <a16:creationId xmlns:a16="http://schemas.microsoft.com/office/drawing/2014/main" id="{1D86D3B8-0FD9-C94A-B2E9-B323C79DB817}"/>
              </a:ext>
            </a:extLst>
          </p:cNvPr>
          <p:cNvSpPr/>
          <p:nvPr/>
        </p:nvSpPr>
        <p:spPr>
          <a:xfrm rot="16200000">
            <a:off x="-3167088" y="3106666"/>
            <a:ext cx="6801899" cy="253531"/>
          </a:xfrm>
          <a:prstGeom prst="rect">
            <a:avLst/>
          </a:prstGeom>
        </p:spPr>
        <p:txBody>
          <a:bodyPr wrap="square">
            <a:spAutoFit/>
          </a:bodyPr>
          <a:lstStyle/>
          <a:p>
            <a:pPr>
              <a:lnSpc>
                <a:spcPct val="110000"/>
              </a:lnSpc>
              <a:spcBef>
                <a:spcPts val="400"/>
              </a:spcBef>
            </a:pPr>
            <a:r>
              <a:rPr lang="cs-CZ" sz="1050" dirty="0">
                <a:latin typeface="Verdana" panose="020B0604030504040204" pitchFamily="34" charset="0"/>
                <a:ea typeface="Verdana" panose="020B0604030504040204" pitchFamily="34" charset="0"/>
                <a:cs typeface="Verdana" panose="020B0604030504040204" pitchFamily="34" charset="0"/>
              </a:rPr>
              <a:t>poslání / vize / strategické cíle / </a:t>
            </a:r>
            <a:r>
              <a:rPr lang="cs-CZ" sz="1050" b="1" dirty="0">
                <a:solidFill>
                  <a:srgbClr val="E68922"/>
                </a:solidFill>
                <a:latin typeface="Verdana" panose="020B0604030504040204" pitchFamily="34" charset="0"/>
                <a:ea typeface="Verdana" panose="020B0604030504040204" pitchFamily="34" charset="0"/>
                <a:cs typeface="Verdana" panose="020B0604030504040204" pitchFamily="34" charset="0"/>
              </a:rPr>
              <a:t>priority</a:t>
            </a:r>
            <a:r>
              <a:rPr lang="cs-CZ" sz="1050" b="1" dirty="0">
                <a:solidFill>
                  <a:srgbClr val="53B0AE"/>
                </a:solidFill>
                <a:latin typeface="Verdana" panose="020B0604030504040204" pitchFamily="34" charset="0"/>
                <a:ea typeface="Verdana" panose="020B0604030504040204" pitchFamily="34" charset="0"/>
                <a:cs typeface="Verdana" panose="020B0604030504040204" pitchFamily="34" charset="0"/>
              </a:rPr>
              <a:t> </a:t>
            </a:r>
            <a:r>
              <a:rPr lang="cs-CZ" sz="1050" b="1" dirty="0">
                <a:solidFill>
                  <a:srgbClr val="E68922"/>
                </a:solidFill>
                <a:latin typeface="Verdana" panose="020B0604030504040204" pitchFamily="34" charset="0"/>
                <a:ea typeface="Verdana" panose="020B0604030504040204" pitchFamily="34" charset="0"/>
                <a:cs typeface="Verdana" panose="020B0604030504040204" pitchFamily="34" charset="0"/>
              </a:rPr>
              <a:t>/</a:t>
            </a:r>
            <a:r>
              <a:rPr lang="cs-CZ" sz="1050" b="1" dirty="0">
                <a:solidFill>
                  <a:srgbClr val="53B0AE"/>
                </a:solidFill>
                <a:latin typeface="Verdana" panose="020B0604030504040204" pitchFamily="34" charset="0"/>
                <a:ea typeface="Verdana" panose="020B0604030504040204" pitchFamily="34" charset="0"/>
                <a:cs typeface="Verdana" panose="020B0604030504040204" pitchFamily="34" charset="0"/>
              </a:rPr>
              <a:t> </a:t>
            </a:r>
            <a:r>
              <a:rPr lang="cs-CZ" sz="1050" b="1" dirty="0">
                <a:solidFill>
                  <a:srgbClr val="7030A0"/>
                </a:solidFill>
                <a:latin typeface="Verdana" panose="020B0604030504040204" pitchFamily="34" charset="0"/>
                <a:ea typeface="Verdana" panose="020B0604030504040204" pitchFamily="34" charset="0"/>
                <a:cs typeface="Verdana" panose="020B0604030504040204" pitchFamily="34" charset="0"/>
              </a:rPr>
              <a:t>opatření</a:t>
            </a:r>
            <a:r>
              <a:rPr lang="cs-CZ" sz="1050" b="1" dirty="0">
                <a:solidFill>
                  <a:srgbClr val="53B0AE"/>
                </a:solidFill>
                <a:latin typeface="Verdana" panose="020B0604030504040204" pitchFamily="34" charset="0"/>
                <a:ea typeface="Verdana" panose="020B0604030504040204" pitchFamily="34" charset="0"/>
                <a:cs typeface="Verdana" panose="020B0604030504040204" pitchFamily="34" charset="0"/>
              </a:rPr>
              <a:t> </a:t>
            </a:r>
            <a:r>
              <a:rPr lang="cs-CZ" sz="1050" dirty="0">
                <a:latin typeface="Verdana" panose="020B0604030504040204" pitchFamily="34" charset="0"/>
                <a:ea typeface="Verdana" panose="020B0604030504040204" pitchFamily="34" charset="0"/>
                <a:cs typeface="Verdana" panose="020B0604030504040204" pitchFamily="34" charset="0"/>
              </a:rPr>
              <a:t>/ implementace / akční plán / kontrola</a:t>
            </a:r>
          </a:p>
        </p:txBody>
      </p:sp>
      <p:pic>
        <p:nvPicPr>
          <p:cNvPr id="4" name="Obrázek 3" descr="Obsah obrázku exteriér, mraky, voda, stojící&#10;&#10;Popis byl vytvořen automaticky">
            <a:extLst>
              <a:ext uri="{FF2B5EF4-FFF2-40B4-BE49-F238E27FC236}">
                <a16:creationId xmlns:a16="http://schemas.microsoft.com/office/drawing/2014/main" id="{513CDABC-D92E-FC4B-A954-CCB2E748AB09}"/>
              </a:ext>
            </a:extLst>
          </p:cNvPr>
          <p:cNvPicPr>
            <a:picLocks noChangeAspect="1"/>
          </p:cNvPicPr>
          <p:nvPr/>
        </p:nvPicPr>
        <p:blipFill>
          <a:blip r:embed="rId2"/>
          <a:stretch>
            <a:fillRect/>
          </a:stretch>
        </p:blipFill>
        <p:spPr>
          <a:xfrm>
            <a:off x="1037800" y="2766256"/>
            <a:ext cx="2442097" cy="1586979"/>
          </a:xfrm>
          <a:prstGeom prst="rect">
            <a:avLst/>
          </a:prstGeom>
        </p:spPr>
      </p:pic>
      <p:pic>
        <p:nvPicPr>
          <p:cNvPr id="14" name="Obrázek 13" descr="Obsah obrázku osoba, muž, interiér, držení&#10;&#10;Popis byl vytvořen automaticky">
            <a:extLst>
              <a:ext uri="{FF2B5EF4-FFF2-40B4-BE49-F238E27FC236}">
                <a16:creationId xmlns:a16="http://schemas.microsoft.com/office/drawing/2014/main" id="{070286A9-3146-1443-8A0E-D38061FE3424}"/>
              </a:ext>
            </a:extLst>
          </p:cNvPr>
          <p:cNvPicPr>
            <a:picLocks noChangeAspect="1"/>
          </p:cNvPicPr>
          <p:nvPr/>
        </p:nvPicPr>
        <p:blipFill>
          <a:blip r:embed="rId3"/>
          <a:stretch>
            <a:fillRect/>
          </a:stretch>
        </p:blipFill>
        <p:spPr>
          <a:xfrm>
            <a:off x="4583105" y="2766256"/>
            <a:ext cx="2442097" cy="1614550"/>
          </a:xfrm>
          <a:prstGeom prst="rect">
            <a:avLst/>
          </a:prstGeom>
        </p:spPr>
      </p:pic>
      <p:pic>
        <p:nvPicPr>
          <p:cNvPr id="17" name="Obrázek 16" descr="Obsah obrázku interiér, strop, místnost, fialová&#10;&#10;Popis byl vytvořen automaticky">
            <a:extLst>
              <a:ext uri="{FF2B5EF4-FFF2-40B4-BE49-F238E27FC236}">
                <a16:creationId xmlns:a16="http://schemas.microsoft.com/office/drawing/2014/main" id="{14525C1D-C75F-D240-A473-79BEC8794D74}"/>
              </a:ext>
            </a:extLst>
          </p:cNvPr>
          <p:cNvPicPr>
            <a:picLocks noChangeAspect="1"/>
          </p:cNvPicPr>
          <p:nvPr/>
        </p:nvPicPr>
        <p:blipFill>
          <a:blip r:embed="rId4"/>
          <a:stretch>
            <a:fillRect/>
          </a:stretch>
        </p:blipFill>
        <p:spPr>
          <a:xfrm>
            <a:off x="8128410" y="2793827"/>
            <a:ext cx="2442097" cy="1586979"/>
          </a:xfrm>
          <a:prstGeom prst="rect">
            <a:avLst/>
          </a:prstGeom>
        </p:spPr>
      </p:pic>
      <p:sp>
        <p:nvSpPr>
          <p:cNvPr id="23" name="Zástupný symbol pro číslo snímku 5">
            <a:extLst>
              <a:ext uri="{FF2B5EF4-FFF2-40B4-BE49-F238E27FC236}">
                <a16:creationId xmlns:a16="http://schemas.microsoft.com/office/drawing/2014/main" id="{2DE1B9FF-4530-FD4A-9348-012AF429555C}"/>
              </a:ext>
            </a:extLst>
          </p:cNvPr>
          <p:cNvSpPr>
            <a:spLocks noGrp="1"/>
          </p:cNvSpPr>
          <p:nvPr>
            <p:ph type="sldNum" sz="quarter" idx="12"/>
          </p:nvPr>
        </p:nvSpPr>
        <p:spPr>
          <a:xfrm>
            <a:off x="9359900" y="6437559"/>
            <a:ext cx="2743200" cy="365125"/>
          </a:xfrm>
        </p:spPr>
        <p:txBody>
          <a:bodyPr/>
          <a:lstStyle/>
          <a:p>
            <a:r>
              <a:rPr lang="cs-CZ" sz="900" dirty="0">
                <a:latin typeface="Verdana" panose="020B0604030504040204" pitchFamily="34" charset="0"/>
                <a:ea typeface="Verdana" panose="020B0604030504040204" pitchFamily="34" charset="0"/>
                <a:cs typeface="Verdana" panose="020B0604030504040204" pitchFamily="34" charset="0"/>
              </a:rPr>
              <a:t>strana </a:t>
            </a:r>
            <a:fld id="{7F3A1C11-3275-2F49-8982-63B8B988770C}" type="slidenum">
              <a:rPr lang="cs-CZ" sz="900" smtClean="0">
                <a:latin typeface="Verdana" panose="020B0604030504040204" pitchFamily="34" charset="0"/>
                <a:ea typeface="Verdana" panose="020B0604030504040204" pitchFamily="34" charset="0"/>
                <a:cs typeface="Verdana" panose="020B0604030504040204" pitchFamily="34" charset="0"/>
              </a:rPr>
              <a:t>8</a:t>
            </a:fld>
            <a:endParaRPr lang="cs-CZ" sz="9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006172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1">
            <a:extLst>
              <a:ext uri="{FF2B5EF4-FFF2-40B4-BE49-F238E27FC236}">
                <a16:creationId xmlns:a16="http://schemas.microsoft.com/office/drawing/2014/main" id="{55118F43-0E42-A14F-87CB-F062B18F4F30}"/>
              </a:ext>
            </a:extLst>
          </p:cNvPr>
          <p:cNvSpPr>
            <a:spLocks noGrp="1"/>
          </p:cNvSpPr>
          <p:nvPr>
            <p:ph type="title"/>
          </p:nvPr>
        </p:nvSpPr>
        <p:spPr>
          <a:xfrm>
            <a:off x="852488" y="0"/>
            <a:ext cx="9601200" cy="1325563"/>
          </a:xfrm>
        </p:spPr>
        <p:txBody>
          <a:bodyPr>
            <a:normAutofit/>
          </a:bodyPr>
          <a:lstStyle/>
          <a:p>
            <a:r>
              <a:rPr lang="cs-CZ" sz="2600" b="1" dirty="0">
                <a:latin typeface="Verdana" panose="020B0604030504040204" pitchFamily="34" charset="0"/>
                <a:ea typeface="Verdana" panose="020B0604030504040204" pitchFamily="34" charset="0"/>
                <a:cs typeface="Verdana" panose="020B0604030504040204" pitchFamily="34" charset="0"/>
              </a:rPr>
              <a:t>C2: Profesionální zaměstnanec– PRIORITY (2/2)</a:t>
            </a:r>
          </a:p>
        </p:txBody>
      </p:sp>
      <p:graphicFrame>
        <p:nvGraphicFramePr>
          <p:cNvPr id="33" name="Content Placeholder 11">
            <a:extLst>
              <a:ext uri="{FF2B5EF4-FFF2-40B4-BE49-F238E27FC236}">
                <a16:creationId xmlns:a16="http://schemas.microsoft.com/office/drawing/2014/main" id="{BE22A0A9-29AD-C34B-A46E-6AE81115CAEE}"/>
              </a:ext>
            </a:extLst>
          </p:cNvPr>
          <p:cNvGraphicFramePr>
            <a:graphicFrameLocks/>
          </p:cNvGraphicFramePr>
          <p:nvPr>
            <p:extLst>
              <p:ext uri="{D42A27DB-BD31-4B8C-83A1-F6EECF244321}">
                <p14:modId xmlns:p14="http://schemas.microsoft.com/office/powerpoint/2010/main" val="2826429931"/>
              </p:ext>
            </p:extLst>
          </p:nvPr>
        </p:nvGraphicFramePr>
        <p:xfrm>
          <a:off x="921858" y="1827289"/>
          <a:ext cx="10348285" cy="4853211"/>
        </p:xfrm>
        <a:graphic>
          <a:graphicData uri="http://schemas.openxmlformats.org/drawingml/2006/table">
            <a:tbl>
              <a:tblPr bandRow="1">
                <a:tableStyleId>{5C22544A-7EE6-4342-B048-85BDC9FD1C3A}</a:tableStyleId>
              </a:tblPr>
              <a:tblGrid>
                <a:gridCol w="3222803">
                  <a:extLst>
                    <a:ext uri="{9D8B030D-6E8A-4147-A177-3AD203B41FA5}">
                      <a16:colId xmlns:a16="http://schemas.microsoft.com/office/drawing/2014/main" val="20000"/>
                    </a:ext>
                  </a:extLst>
                </a:gridCol>
                <a:gridCol w="339938">
                  <a:extLst>
                    <a:ext uri="{9D8B030D-6E8A-4147-A177-3AD203B41FA5}">
                      <a16:colId xmlns:a16="http://schemas.microsoft.com/office/drawing/2014/main" val="20001"/>
                    </a:ext>
                  </a:extLst>
                </a:gridCol>
                <a:gridCol w="3222803">
                  <a:extLst>
                    <a:ext uri="{9D8B030D-6E8A-4147-A177-3AD203B41FA5}">
                      <a16:colId xmlns:a16="http://schemas.microsoft.com/office/drawing/2014/main" val="20002"/>
                    </a:ext>
                  </a:extLst>
                </a:gridCol>
                <a:gridCol w="339938">
                  <a:extLst>
                    <a:ext uri="{9D8B030D-6E8A-4147-A177-3AD203B41FA5}">
                      <a16:colId xmlns:a16="http://schemas.microsoft.com/office/drawing/2014/main" val="20003"/>
                    </a:ext>
                  </a:extLst>
                </a:gridCol>
                <a:gridCol w="3222803">
                  <a:extLst>
                    <a:ext uri="{9D8B030D-6E8A-4147-A177-3AD203B41FA5}">
                      <a16:colId xmlns:a16="http://schemas.microsoft.com/office/drawing/2014/main" val="20004"/>
                    </a:ext>
                  </a:extLst>
                </a:gridCol>
              </a:tblGrid>
              <a:tr h="342171">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P4: Moderně řízená organizace</a:t>
                      </a:r>
                    </a:p>
                  </a:txBody>
                  <a:tcPr anchor="ctr">
                    <a:lnB w="57150" cap="flat" cmpd="sng" algn="ctr">
                      <a:solidFill>
                        <a:srgbClr val="E68922"/>
                      </a:solidFill>
                      <a:prstDash val="solid"/>
                      <a:round/>
                      <a:headEnd type="none" w="med" len="med"/>
                      <a:tailEnd type="none" w="med" len="med"/>
                    </a:lnB>
                    <a:solidFill>
                      <a:schemeClr val="bg1"/>
                    </a:solidFill>
                  </a:tcPr>
                </a:tc>
                <a:tc rowSpan="2">
                  <a:txBody>
                    <a:bodyPr/>
                    <a:lstStyle/>
                    <a:p>
                      <a:pPr algn="ct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P5: Dobré pracovní klima</a:t>
                      </a:r>
                    </a:p>
                  </a:txBody>
                  <a:tcPr anchor="ctr">
                    <a:lnB w="57150" cap="flat" cmpd="sng" algn="ctr">
                      <a:solidFill>
                        <a:srgbClr val="E68922"/>
                      </a:solidFill>
                      <a:prstDash val="solid"/>
                      <a:round/>
                      <a:headEnd type="none" w="med" len="med"/>
                      <a:tailEnd type="none" w="med" len="med"/>
                    </a:lnB>
                    <a:solidFill>
                      <a:schemeClr val="bg1"/>
                    </a:solidFill>
                  </a:tcPr>
                </a:tc>
                <a:tc rowSpan="2">
                  <a:txBody>
                    <a:bodyPr/>
                    <a:lstStyle/>
                    <a:p>
                      <a:pPr algn="ct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b="1" i="1" u="none" noProof="0" dirty="0">
                          <a:latin typeface="Verdana" panose="020B0604030504040204" pitchFamily="34" charset="0"/>
                          <a:ea typeface="Verdana" panose="020B0604030504040204" pitchFamily="34" charset="0"/>
                          <a:cs typeface="Verdana" panose="020B0604030504040204" pitchFamily="34" charset="0"/>
                        </a:rPr>
                        <a:t>P6: Kapacita, stabilita, kontrola</a:t>
                      </a:r>
                    </a:p>
                  </a:txBody>
                  <a:tcPr anchor="ctr">
                    <a:lnB w="57150" cap="flat" cmpd="sng" algn="ctr">
                      <a:solidFill>
                        <a:srgbClr val="E68922"/>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881941">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i="0" dirty="0">
                          <a:latin typeface="Verdana" panose="020B0604030504040204" pitchFamily="34" charset="0"/>
                          <a:ea typeface="Verdana" panose="020B0604030504040204" pitchFamily="34" charset="0"/>
                          <a:cs typeface="Verdana" panose="020B0604030504040204" pitchFamily="34" charset="0"/>
                        </a:rPr>
                        <a:t>Leadership pro nás neznamená jen vedení. Dáváme lidem prostor k jejich růstu, rozvoji a podporujeme jejich osobnost.</a:t>
                      </a: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57150" cap="flat" cmpd="sng" algn="ctr">
                      <a:solidFill>
                        <a:srgbClr val="E68922"/>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cs-CZ" sz="1000" i="0" dirty="0">
                          <a:latin typeface="Verdana" panose="020B0604030504040204" pitchFamily="34" charset="0"/>
                          <a:ea typeface="Verdana" panose="020B0604030504040204" pitchFamily="34" charset="0"/>
                          <a:cs typeface="Verdana" panose="020B0604030504040204" pitchFamily="34" charset="0"/>
                        </a:rPr>
                        <a:t>Dobrou atmosféru posiluje dodržování hodnot i respekt k neformálním aspektům organizační kultury (symboly, znaky, příběhy, apod.)</a:t>
                      </a:r>
                      <a:endParaRPr lang="cs-CZ" sz="1000" b="0" i="0" u="none" noProof="0" dirty="0">
                        <a:latin typeface="Verdana" panose="020B0604030504040204" pitchFamily="34" charset="0"/>
                        <a:ea typeface="Verdana" panose="020B0604030504040204" pitchFamily="34" charset="0"/>
                        <a:cs typeface="Verdana" panose="020B0604030504040204" pitchFamily="34" charset="0"/>
                      </a:endParaRPr>
                    </a:p>
                    <a:p>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57150" cap="flat" cmpd="sng" algn="ctr">
                      <a:solidFill>
                        <a:srgbClr val="E68922"/>
                      </a:solidFill>
                      <a:prstDash val="solid"/>
                      <a:round/>
                      <a:headEnd type="none" w="med" len="med"/>
                      <a:tailEnd type="none" w="med" len="med"/>
                    </a:lnT>
                    <a:solidFill>
                      <a:schemeClr val="bg1"/>
                    </a:solidFill>
                  </a:tcPr>
                </a:tc>
                <a:tc vMerge="1">
                  <a:txBody>
                    <a:bodyPr/>
                    <a:lstStyle/>
                    <a:p>
                      <a:endParaRPr lang="nl-NL" sz="1000"/>
                    </a:p>
                  </a:txBody>
                  <a:tcPr>
                    <a:lnT w="28575" cap="flat" cmpd="sng" algn="ctr">
                      <a:solidFill>
                        <a:schemeClr val="accent1"/>
                      </a:solidFill>
                      <a:prstDash val="solid"/>
                      <a:round/>
                      <a:headEnd type="none" w="med" len="med"/>
                      <a:tailEnd type="none" w="med" len="med"/>
                    </a:lnT>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cs-CZ" sz="1000" i="0" dirty="0">
                          <a:latin typeface="Verdana" panose="020B0604030504040204" pitchFamily="34" charset="0"/>
                          <a:ea typeface="Verdana" panose="020B0604030504040204" pitchFamily="34" charset="0"/>
                          <a:cs typeface="Verdana" panose="020B0604030504040204" pitchFamily="34" charset="0"/>
                        </a:rPr>
                        <a:t>Jsme schopni pružně reagovat na vnější i vnitřní podněty. Optimalizací struktury, řízením rizik, efektivní kontrolou. </a:t>
                      </a:r>
                      <a:endParaRPr lang="cs-CZ" sz="1000" b="0" i="0" u="none" noProof="0" dirty="0">
                        <a:latin typeface="Verdana" panose="020B0604030504040204" pitchFamily="34" charset="0"/>
                        <a:ea typeface="Verdana" panose="020B0604030504040204" pitchFamily="34" charset="0"/>
                        <a:cs typeface="Verdana" panose="020B0604030504040204" pitchFamily="34" charset="0"/>
                      </a:endParaRPr>
                    </a:p>
                  </a:txBody>
                  <a:tcPr>
                    <a:lnT w="57150" cap="flat" cmpd="sng" algn="ctr">
                      <a:solidFill>
                        <a:srgbClr val="E68922"/>
                      </a:solidFill>
                      <a:prstDash val="solid"/>
                      <a:round/>
                      <a:headEnd type="none" w="med" len="med"/>
                      <a:tailEnd type="none" w="med" len="med"/>
                    </a:lnT>
                    <a:solidFill>
                      <a:schemeClr val="bg1"/>
                    </a:solidFill>
                  </a:tcPr>
                </a:tc>
                <a:extLst>
                  <a:ext uri="{0D108BD9-81ED-4DB2-BD59-A6C34878D82A}">
                    <a16:rowId xmlns:a16="http://schemas.microsoft.com/office/drawing/2014/main" val="10001"/>
                  </a:ext>
                </a:extLst>
              </a:tr>
              <a:tr h="342171">
                <a:tc>
                  <a:txBody>
                    <a:bodyPr/>
                    <a:lstStyle/>
                    <a:p>
                      <a:pPr marL="0" algn="ctr" defTabSz="1219170" rtl="0" eaLnBrk="1" latinLnBrk="0" hangingPunct="1"/>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p>
                      <a:pPr marL="0" algn="l" defTabSz="1219170" rtl="0" eaLnBrk="1" latinLnBrk="0" hangingPunct="1"/>
                      <a:r>
                        <a:rPr lang="cs-CZ" sz="1000" b="1" i="1" u="none" noProof="0" dirty="0">
                          <a:latin typeface="Verdana" panose="020B0604030504040204" pitchFamily="34" charset="0"/>
                          <a:ea typeface="Verdana" panose="020B0604030504040204" pitchFamily="34" charset="0"/>
                          <a:cs typeface="Verdana" panose="020B0604030504040204" pitchFamily="34" charset="0"/>
                        </a:rPr>
                        <a:t>Opatření</a:t>
                      </a:r>
                      <a:endParaRPr lang="cs-CZ" sz="1000" b="1"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lnB w="12700" cap="flat" cmpd="sng" algn="ctr">
                      <a:solidFill>
                        <a:srgbClr val="7030A0"/>
                      </a:solidFill>
                      <a:prstDash val="solid"/>
                      <a:round/>
                      <a:headEnd type="none" w="med" len="med"/>
                      <a:tailEnd type="none" w="med" len="med"/>
                    </a:lnB>
                    <a:solidFill>
                      <a:schemeClr val="bg1"/>
                    </a:solidFill>
                  </a:tcPr>
                </a:tc>
                <a:tc rowSpan="2">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l" defTabSz="1219170" rtl="0" eaLnBrk="1" latinLnBrk="0" hangingPunct="1"/>
                      <a:r>
                        <a:rPr lang="cs-CZ" sz="1000" b="1"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rPr>
                        <a:t>Opatření</a:t>
                      </a:r>
                    </a:p>
                  </a:txBody>
                  <a:tcPr anchor="ctr">
                    <a:lnB w="12700" cap="flat" cmpd="sng" algn="ctr">
                      <a:solidFill>
                        <a:srgbClr val="7030A0"/>
                      </a:solidFill>
                      <a:prstDash val="solid"/>
                      <a:round/>
                      <a:headEnd type="none" w="med" len="med"/>
                      <a:tailEnd type="none" w="med" len="med"/>
                    </a:lnB>
                    <a:solidFill>
                      <a:schemeClr val="bg1"/>
                    </a:solidFill>
                  </a:tcPr>
                </a:tc>
                <a:tc rowSpan="2">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solidFill>
                      <a:schemeClr val="bg1"/>
                    </a:solidFill>
                  </a:tcPr>
                </a:tc>
                <a:tc>
                  <a:txBody>
                    <a:bodyPr/>
                    <a:lstStyle/>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marL="0" algn="ctr" defTabSz="1219170" rtl="0" eaLnBrk="1" latinLnBrk="0" hangingPunct="1"/>
                      <a:endParaRPr lang="cs-CZ" sz="1000" b="0" i="1" u="none" kern="1200" noProof="0" dirty="0">
                        <a:solidFill>
                          <a:schemeClr val="dk1"/>
                        </a:solidFill>
                        <a:latin typeface="Verdana" panose="020B0604030504040204" pitchFamily="34" charset="0"/>
                        <a:ea typeface="Verdana" panose="020B0604030504040204" pitchFamily="34" charset="0"/>
                        <a:cs typeface="Verdana" panose="020B0604030504040204" pitchFamily="34" charset="0"/>
                      </a:endParaRPr>
                    </a:p>
                    <a:p>
                      <a:pPr algn="l"/>
                      <a:r>
                        <a:rPr lang="cs-CZ" sz="1000" b="1" i="1" u="none" noProof="0" dirty="0">
                          <a:latin typeface="Verdana" panose="020B0604030504040204" pitchFamily="34" charset="0"/>
                          <a:ea typeface="Verdana" panose="020B0604030504040204" pitchFamily="34" charset="0"/>
                          <a:cs typeface="Verdana" panose="020B0604030504040204" pitchFamily="34" charset="0"/>
                        </a:rPr>
                        <a:t>Opatření</a:t>
                      </a:r>
                    </a:p>
                  </a:txBody>
                  <a:tcPr anchor="ctr">
                    <a:lnB w="12700" cap="flat" cmpd="sng" algn="ctr">
                      <a:solidFill>
                        <a:srgbClr val="7030A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881941">
                <a:tc>
                  <a:txBody>
                    <a:bodyPr/>
                    <a:lstStyle/>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O2.4.1: Dobré vedení</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Vedoucí jde vždy příkladem.</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O2.4.2: Podmínky pro práci</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Vytváříme co nejlepší podmínky pro práci.</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O2.4.3: Respekt z zaměstnancům</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Všichni patříme do týmu.</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rgbClr val="7030A0"/>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lvl="0"/>
                      <a:endPar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O2.5.1: Firemní kultura</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Naše hodnoty a otevřená komunikace jsou základem firemní kultury.</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O2.5.2: Pracovní prostředí</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V příjemném prostředí se pracuje lépe.</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O2.5.3: Neformální vztahy</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Rádi se potkáváme i mimo domov.</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cs-CZ" sz="1000" b="0" i="1" u="none" noProof="0" dirty="0">
                        <a:latin typeface="Verdana" panose="020B0604030504040204" pitchFamily="34" charset="0"/>
                        <a:ea typeface="Verdana" panose="020B0604030504040204" pitchFamily="34" charset="0"/>
                        <a:cs typeface="Verdana" panose="020B0604030504040204" pitchFamily="34" charset="0"/>
                      </a:endParaRPr>
                    </a:p>
                  </a:txBody>
                  <a:tcPr>
                    <a:lnT w="12700" cap="flat" cmpd="sng" algn="ctr">
                      <a:solidFill>
                        <a:srgbClr val="7030A0"/>
                      </a:solidFill>
                      <a:prstDash val="solid"/>
                      <a:round/>
                      <a:headEnd type="none" w="med" len="med"/>
                      <a:tailEnd type="none" w="med" len="med"/>
                    </a:lnT>
                    <a:solidFill>
                      <a:schemeClr val="bg1"/>
                    </a:solidFill>
                  </a:tcPr>
                </a:tc>
                <a:tc vMerge="1">
                  <a:txBody>
                    <a:bodyPr/>
                    <a:lstStyle/>
                    <a:p>
                      <a:endParaRPr lang="nl-NL" sz="1000" dirty="0"/>
                    </a:p>
                  </a:txBody>
                  <a:tcPr>
                    <a:lnT w="28575" cap="flat" cmpd="sng" algn="ctr">
                      <a:solidFill>
                        <a:schemeClr val="accent1"/>
                      </a:solidFill>
                      <a:prstDash val="solid"/>
                      <a:round/>
                      <a:headEnd type="none" w="med" len="med"/>
                      <a:tailEnd type="none" w="med" len="med"/>
                    </a:lnT>
                  </a:tcPr>
                </a:tc>
                <a:tc>
                  <a:txBody>
                    <a:bodyPr/>
                    <a:lstStyle/>
                    <a:p>
                      <a:pPr lvl="0"/>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O2.6.1: Personalistika</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Důsledně pracujeme s lidskými zdroji. </a:t>
                      </a:r>
                    </a:p>
                    <a:p>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pPr lvl="0"/>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O2.6.2: Provozní optimalizace</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Zajištujeme prostředky a plánujeme kapacity. </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r>
                        <a:rPr lang="cs-CZ" sz="1000" b="1" kern="1200" dirty="0">
                          <a:solidFill>
                            <a:srgbClr val="7030A0"/>
                          </a:solidFill>
                          <a:effectLst/>
                          <a:latin typeface="Verdana" panose="020B0604030504040204" pitchFamily="34" charset="0"/>
                          <a:ea typeface="Verdana" panose="020B0604030504040204" pitchFamily="34" charset="0"/>
                          <a:cs typeface="Verdana" panose="020B0604030504040204" pitchFamily="34" charset="0"/>
                        </a:rPr>
                        <a:t>O2.6.3: Kontrola a řízení rizik</a:t>
                      </a:r>
                    </a:p>
                    <a:p>
                      <a:r>
                        <a:rPr lang="cs-CZ" sz="1000" b="0" i="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rPr>
                        <a:t>Kontrolu vnímáme jako prevenci a ochranu před riziky.</a:t>
                      </a:r>
                      <a:endParaRPr lang="cs-CZ" sz="10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p>
                      <a:endParaRPr lang="cs-CZ" sz="1800" b="1" kern="1200" dirty="0">
                        <a:solidFill>
                          <a:schemeClr val="dk1"/>
                        </a:solidFill>
                        <a:effectLst/>
                        <a:latin typeface="+mn-lt"/>
                        <a:ea typeface="+mn-ea"/>
                        <a:cs typeface="+mn-cs"/>
                      </a:endParaRPr>
                    </a:p>
                  </a:txBody>
                  <a:tcPr>
                    <a:lnT w="12700" cap="flat" cmpd="sng" algn="ctr">
                      <a:solidFill>
                        <a:srgbClr val="7030A0"/>
                      </a:solidFill>
                      <a:prstDash val="solid"/>
                      <a:round/>
                      <a:headEnd type="none" w="med" len="med"/>
                      <a:tailEnd type="none" w="med" len="med"/>
                    </a:lnT>
                    <a:solidFill>
                      <a:schemeClr val="bg1"/>
                    </a:solidFill>
                  </a:tcPr>
                </a:tc>
                <a:extLst>
                  <a:ext uri="{0D108BD9-81ED-4DB2-BD59-A6C34878D82A}">
                    <a16:rowId xmlns:a16="http://schemas.microsoft.com/office/drawing/2014/main" val="10003"/>
                  </a:ext>
                </a:extLst>
              </a:tr>
            </a:tbl>
          </a:graphicData>
        </a:graphic>
      </p:graphicFrame>
      <p:sp>
        <p:nvSpPr>
          <p:cNvPr id="16" name="Šestiúhelník 15">
            <a:extLst>
              <a:ext uri="{FF2B5EF4-FFF2-40B4-BE49-F238E27FC236}">
                <a16:creationId xmlns:a16="http://schemas.microsoft.com/office/drawing/2014/main" id="{EC3B25F4-7CE4-834D-91B6-421E9628801C}"/>
              </a:ext>
            </a:extLst>
          </p:cNvPr>
          <p:cNvSpPr/>
          <p:nvPr/>
        </p:nvSpPr>
        <p:spPr>
          <a:xfrm rot="5400000">
            <a:off x="11734801" y="864020"/>
            <a:ext cx="914397" cy="923085"/>
          </a:xfrm>
          <a:prstGeom prst="hexagon">
            <a:avLst/>
          </a:prstGeom>
          <a:solidFill>
            <a:srgbClr val="E689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bdélník 17">
            <a:extLst>
              <a:ext uri="{FF2B5EF4-FFF2-40B4-BE49-F238E27FC236}">
                <a16:creationId xmlns:a16="http://schemas.microsoft.com/office/drawing/2014/main" id="{1D86D3B8-0FD9-C94A-B2E9-B323C79DB817}"/>
              </a:ext>
            </a:extLst>
          </p:cNvPr>
          <p:cNvSpPr/>
          <p:nvPr/>
        </p:nvSpPr>
        <p:spPr>
          <a:xfrm rot="16200000">
            <a:off x="-3167088" y="3106666"/>
            <a:ext cx="6801899" cy="253531"/>
          </a:xfrm>
          <a:prstGeom prst="rect">
            <a:avLst/>
          </a:prstGeom>
        </p:spPr>
        <p:txBody>
          <a:bodyPr wrap="square">
            <a:spAutoFit/>
          </a:bodyPr>
          <a:lstStyle/>
          <a:p>
            <a:pPr>
              <a:lnSpc>
                <a:spcPct val="110000"/>
              </a:lnSpc>
              <a:spcBef>
                <a:spcPts val="400"/>
              </a:spcBef>
            </a:pPr>
            <a:r>
              <a:rPr lang="cs-CZ" sz="1050" dirty="0">
                <a:latin typeface="Verdana" panose="020B0604030504040204" pitchFamily="34" charset="0"/>
                <a:ea typeface="Verdana" panose="020B0604030504040204" pitchFamily="34" charset="0"/>
                <a:cs typeface="Verdana" panose="020B0604030504040204" pitchFamily="34" charset="0"/>
              </a:rPr>
              <a:t>poslání / vize / strategické cíle / </a:t>
            </a:r>
            <a:r>
              <a:rPr lang="cs-CZ" sz="1050" b="1" dirty="0">
                <a:solidFill>
                  <a:srgbClr val="E68922"/>
                </a:solidFill>
                <a:latin typeface="Verdana" panose="020B0604030504040204" pitchFamily="34" charset="0"/>
                <a:ea typeface="Verdana" panose="020B0604030504040204" pitchFamily="34" charset="0"/>
                <a:cs typeface="Verdana" panose="020B0604030504040204" pitchFamily="34" charset="0"/>
              </a:rPr>
              <a:t>priority</a:t>
            </a:r>
            <a:r>
              <a:rPr lang="cs-CZ" sz="1050" b="1" dirty="0">
                <a:solidFill>
                  <a:srgbClr val="53B0AE"/>
                </a:solidFill>
                <a:latin typeface="Verdana" panose="020B0604030504040204" pitchFamily="34" charset="0"/>
                <a:ea typeface="Verdana" panose="020B0604030504040204" pitchFamily="34" charset="0"/>
                <a:cs typeface="Verdana" panose="020B0604030504040204" pitchFamily="34" charset="0"/>
              </a:rPr>
              <a:t> </a:t>
            </a:r>
            <a:r>
              <a:rPr lang="cs-CZ" sz="1050" b="1" dirty="0">
                <a:solidFill>
                  <a:srgbClr val="E68922"/>
                </a:solidFill>
                <a:latin typeface="Verdana" panose="020B0604030504040204" pitchFamily="34" charset="0"/>
                <a:ea typeface="Verdana" panose="020B0604030504040204" pitchFamily="34" charset="0"/>
                <a:cs typeface="Verdana" panose="020B0604030504040204" pitchFamily="34" charset="0"/>
              </a:rPr>
              <a:t>/</a:t>
            </a:r>
            <a:r>
              <a:rPr lang="cs-CZ" sz="1050" b="1" dirty="0">
                <a:solidFill>
                  <a:srgbClr val="53B0AE"/>
                </a:solidFill>
                <a:latin typeface="Verdana" panose="020B0604030504040204" pitchFamily="34" charset="0"/>
                <a:ea typeface="Verdana" panose="020B0604030504040204" pitchFamily="34" charset="0"/>
                <a:cs typeface="Verdana" panose="020B0604030504040204" pitchFamily="34" charset="0"/>
              </a:rPr>
              <a:t> </a:t>
            </a:r>
            <a:r>
              <a:rPr lang="cs-CZ" sz="1050" b="1" dirty="0">
                <a:solidFill>
                  <a:srgbClr val="7030A0"/>
                </a:solidFill>
                <a:latin typeface="Verdana" panose="020B0604030504040204" pitchFamily="34" charset="0"/>
                <a:ea typeface="Verdana" panose="020B0604030504040204" pitchFamily="34" charset="0"/>
                <a:cs typeface="Verdana" panose="020B0604030504040204" pitchFamily="34" charset="0"/>
              </a:rPr>
              <a:t>opatření</a:t>
            </a:r>
            <a:r>
              <a:rPr lang="cs-CZ" sz="1050" b="1" dirty="0">
                <a:solidFill>
                  <a:srgbClr val="53B0AE"/>
                </a:solidFill>
                <a:latin typeface="Verdana" panose="020B0604030504040204" pitchFamily="34" charset="0"/>
                <a:ea typeface="Verdana" panose="020B0604030504040204" pitchFamily="34" charset="0"/>
                <a:cs typeface="Verdana" panose="020B0604030504040204" pitchFamily="34" charset="0"/>
              </a:rPr>
              <a:t> </a:t>
            </a:r>
            <a:r>
              <a:rPr lang="cs-CZ" sz="1050" dirty="0">
                <a:latin typeface="Verdana" panose="020B0604030504040204" pitchFamily="34" charset="0"/>
                <a:ea typeface="Verdana" panose="020B0604030504040204" pitchFamily="34" charset="0"/>
                <a:cs typeface="Verdana" panose="020B0604030504040204" pitchFamily="34" charset="0"/>
              </a:rPr>
              <a:t>/ implementace / akční plán / kontrola</a:t>
            </a:r>
          </a:p>
        </p:txBody>
      </p:sp>
      <p:pic>
        <p:nvPicPr>
          <p:cNvPr id="3" name="Obrázek 2" descr="Obsah obrázku exteriér, židle, stůl, dřevěné&#10;&#10;Popis byl vytvořen automaticky">
            <a:extLst>
              <a:ext uri="{FF2B5EF4-FFF2-40B4-BE49-F238E27FC236}">
                <a16:creationId xmlns:a16="http://schemas.microsoft.com/office/drawing/2014/main" id="{0D76BFE8-BC70-AF48-A882-BB5602D1D3D2}"/>
              </a:ext>
            </a:extLst>
          </p:cNvPr>
          <p:cNvPicPr>
            <a:picLocks noChangeAspect="1"/>
          </p:cNvPicPr>
          <p:nvPr/>
        </p:nvPicPr>
        <p:blipFill>
          <a:blip r:embed="rId2"/>
          <a:stretch>
            <a:fillRect/>
          </a:stretch>
        </p:blipFill>
        <p:spPr>
          <a:xfrm>
            <a:off x="4588735" y="2793827"/>
            <a:ext cx="2442097" cy="1586979"/>
          </a:xfrm>
          <a:prstGeom prst="rect">
            <a:avLst/>
          </a:prstGeom>
        </p:spPr>
      </p:pic>
      <p:pic>
        <p:nvPicPr>
          <p:cNvPr id="6" name="Obrázek 5" descr="Obsah obrázku kreslení&#10;&#10;Popis byl vytvořen automaticky">
            <a:extLst>
              <a:ext uri="{FF2B5EF4-FFF2-40B4-BE49-F238E27FC236}">
                <a16:creationId xmlns:a16="http://schemas.microsoft.com/office/drawing/2014/main" id="{94DB1B38-3CBE-184E-AB80-292AE20F837E}"/>
              </a:ext>
            </a:extLst>
          </p:cNvPr>
          <p:cNvPicPr>
            <a:picLocks noChangeAspect="1"/>
          </p:cNvPicPr>
          <p:nvPr/>
        </p:nvPicPr>
        <p:blipFill>
          <a:blip r:embed="rId3"/>
          <a:stretch>
            <a:fillRect/>
          </a:stretch>
        </p:blipFill>
        <p:spPr>
          <a:xfrm>
            <a:off x="1049061" y="2666784"/>
            <a:ext cx="2442096" cy="1758891"/>
          </a:xfrm>
          <a:prstGeom prst="rect">
            <a:avLst/>
          </a:prstGeom>
        </p:spPr>
      </p:pic>
      <p:pic>
        <p:nvPicPr>
          <p:cNvPr id="9" name="Obrázek 8" descr="Obsah obrázku osoba, držení, ruka, hledání&#10;&#10;Popis byl vytvořen automaticky">
            <a:extLst>
              <a:ext uri="{FF2B5EF4-FFF2-40B4-BE49-F238E27FC236}">
                <a16:creationId xmlns:a16="http://schemas.microsoft.com/office/drawing/2014/main" id="{9434E935-BB9F-E74F-A40D-67A4B0AA4AFE}"/>
              </a:ext>
            </a:extLst>
          </p:cNvPr>
          <p:cNvPicPr>
            <a:picLocks noChangeAspect="1"/>
          </p:cNvPicPr>
          <p:nvPr/>
        </p:nvPicPr>
        <p:blipFill>
          <a:blip r:embed="rId4"/>
          <a:stretch>
            <a:fillRect/>
          </a:stretch>
        </p:blipFill>
        <p:spPr>
          <a:xfrm>
            <a:off x="7929439" y="2728060"/>
            <a:ext cx="2442096" cy="1718512"/>
          </a:xfrm>
          <a:prstGeom prst="rect">
            <a:avLst/>
          </a:prstGeom>
        </p:spPr>
      </p:pic>
      <p:sp>
        <p:nvSpPr>
          <p:cNvPr id="19" name="Zástupný symbol pro číslo snímku 5">
            <a:extLst>
              <a:ext uri="{FF2B5EF4-FFF2-40B4-BE49-F238E27FC236}">
                <a16:creationId xmlns:a16="http://schemas.microsoft.com/office/drawing/2014/main" id="{50B01EBF-48AD-294A-AE12-4172EE98179C}"/>
              </a:ext>
            </a:extLst>
          </p:cNvPr>
          <p:cNvSpPr>
            <a:spLocks noGrp="1"/>
          </p:cNvSpPr>
          <p:nvPr>
            <p:ph type="sldNum" sz="quarter" idx="12"/>
          </p:nvPr>
        </p:nvSpPr>
        <p:spPr>
          <a:xfrm>
            <a:off x="9359900" y="6437559"/>
            <a:ext cx="2743200" cy="365125"/>
          </a:xfrm>
        </p:spPr>
        <p:txBody>
          <a:bodyPr/>
          <a:lstStyle/>
          <a:p>
            <a:r>
              <a:rPr lang="cs-CZ" sz="900" dirty="0">
                <a:latin typeface="Verdana" panose="020B0604030504040204" pitchFamily="34" charset="0"/>
                <a:ea typeface="Verdana" panose="020B0604030504040204" pitchFamily="34" charset="0"/>
                <a:cs typeface="Verdana" panose="020B0604030504040204" pitchFamily="34" charset="0"/>
              </a:rPr>
              <a:t>strana </a:t>
            </a:r>
            <a:fld id="{7F3A1C11-3275-2F49-8982-63B8B988770C}" type="slidenum">
              <a:rPr lang="cs-CZ" sz="900" smtClean="0">
                <a:latin typeface="Verdana" panose="020B0604030504040204" pitchFamily="34" charset="0"/>
                <a:ea typeface="Verdana" panose="020B0604030504040204" pitchFamily="34" charset="0"/>
                <a:cs typeface="Verdana" panose="020B0604030504040204" pitchFamily="34" charset="0"/>
              </a:rPr>
              <a:t>9</a:t>
            </a:fld>
            <a:endParaRPr lang="cs-CZ" sz="900" dirty="0">
              <a:latin typeface="Verdana" panose="020B0604030504040204" pitchFamily="34" charset="0"/>
              <a:ea typeface="Verdana" panose="020B0604030504040204" pitchFamily="34" charset="0"/>
              <a:cs typeface="Verdana" panose="020B0604030504040204" pitchFamily="34" charset="0"/>
            </a:endParaRPr>
          </a:p>
        </p:txBody>
      </p:sp>
      <p:sp>
        <p:nvSpPr>
          <p:cNvPr id="11" name="Obdélník 10">
            <a:extLst>
              <a:ext uri="{FF2B5EF4-FFF2-40B4-BE49-F238E27FC236}">
                <a16:creationId xmlns:a16="http://schemas.microsoft.com/office/drawing/2014/main" id="{0B33FE19-C3DF-E343-BC0E-ECB0B072FCC8}"/>
              </a:ext>
            </a:extLst>
          </p:cNvPr>
          <p:cNvSpPr/>
          <p:nvPr/>
        </p:nvSpPr>
        <p:spPr>
          <a:xfrm>
            <a:off x="852488" y="942772"/>
            <a:ext cx="10193818" cy="523220"/>
          </a:xfrm>
          <a:prstGeom prst="rect">
            <a:avLst/>
          </a:prstGeom>
        </p:spPr>
        <p:txBody>
          <a:bodyPr wrap="square">
            <a:spAutoFit/>
          </a:bodyPr>
          <a:lstStyle/>
          <a:p>
            <a:pPr algn="just"/>
            <a:r>
              <a:rPr lang="cs-CZ" sz="1400" i="1" spc="70" dirty="0">
                <a:latin typeface="Verdana" panose="020B0604030504040204" pitchFamily="34" charset="0"/>
                <a:ea typeface="Verdana" panose="020B0604030504040204" pitchFamily="34" charset="0"/>
                <a:cs typeface="Verdana" panose="020B0604030504040204" pitchFamily="34" charset="0"/>
              </a:rPr>
              <a:t>Cílem je posilovat význam lidského kapitálu, jako hlavního faktoru rozvoje organizace. A to v rámci komplexního programu zaměřeného na získávání, adaptaci a rozvoj lidských zdrojů.</a:t>
            </a:r>
          </a:p>
        </p:txBody>
      </p:sp>
    </p:spTree>
    <p:extLst>
      <p:ext uri="{BB962C8B-B14F-4D97-AF65-F5344CB8AC3E}">
        <p14:creationId xmlns:p14="http://schemas.microsoft.com/office/powerpoint/2010/main" val="2137728959"/>
      </p:ext>
    </p:extLst>
  </p:cSld>
  <p:clrMapOvr>
    <a:masterClrMapping/>
  </p:clrMapOvr>
</p:sld>
</file>

<file path=ppt/theme/theme1.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10915</TotalTime>
  <Words>2711</Words>
  <Application>Microsoft Office PowerPoint</Application>
  <PresentationFormat>Širokoúhlá obrazovka</PresentationFormat>
  <Paragraphs>543</Paragraphs>
  <Slides>15</Slides>
  <Notes>5</Notes>
  <HiddenSlides>0</HiddenSlides>
  <MMClips>0</MMClips>
  <ScaleCrop>false</ScaleCrop>
  <HeadingPairs>
    <vt:vector size="6" baseType="variant">
      <vt:variant>
        <vt:lpstr>Použitá písma</vt:lpstr>
      </vt:variant>
      <vt:variant>
        <vt:i4>12</vt:i4>
      </vt:variant>
      <vt:variant>
        <vt:lpstr>Motiv</vt:lpstr>
      </vt:variant>
      <vt:variant>
        <vt:i4>1</vt:i4>
      </vt:variant>
      <vt:variant>
        <vt:lpstr>Nadpisy snímků</vt:lpstr>
      </vt:variant>
      <vt:variant>
        <vt:i4>15</vt:i4>
      </vt:variant>
    </vt:vector>
  </HeadingPairs>
  <TitlesOfParts>
    <vt:vector size="28" baseType="lpstr">
      <vt:lpstr>Apple Chancery</vt:lpstr>
      <vt:lpstr>Arial</vt:lpstr>
      <vt:lpstr>Calibri</vt:lpstr>
      <vt:lpstr>Calibri Light</vt:lpstr>
      <vt:lpstr>Helvetica</vt:lpstr>
      <vt:lpstr>League Spartan</vt:lpstr>
      <vt:lpstr>Poppins</vt:lpstr>
      <vt:lpstr>Poppins Light</vt:lpstr>
      <vt:lpstr>Times New Roman</vt:lpstr>
      <vt:lpstr>Verdana</vt:lpstr>
      <vt:lpstr>Verdana Pro</vt:lpstr>
      <vt:lpstr>Wingdings 2</vt:lpstr>
      <vt:lpstr>Motiv Office</vt:lpstr>
      <vt:lpstr>Prezentace aplikace PowerPoint</vt:lpstr>
      <vt:lpstr>Obsah</vt:lpstr>
      <vt:lpstr>Prezentace aplikace PowerPoint</vt:lpstr>
      <vt:lpstr>Poslání, vize, hodnoty</vt:lpstr>
      <vt:lpstr>Strategické cíle</vt:lpstr>
      <vt:lpstr>C1: Moderní organizace – PRIORITY (1/2)</vt:lpstr>
      <vt:lpstr>C1: Moderní organizace – PRIORITY (2/2)</vt:lpstr>
      <vt:lpstr>C2: Profesionální zaměstnanec– PRIORITY (1/2)</vt:lpstr>
      <vt:lpstr>C2: Profesionální zaměstnanec– PRIORITY (2/2)</vt:lpstr>
      <vt:lpstr>C3: Spokojený klient– PRIORITY (1/2)</vt:lpstr>
      <vt:lpstr>C3: Spokojený klient– PRIORITY (2/2)</vt:lpstr>
      <vt:lpstr>Prezentace aplikace PowerPoint</vt:lpstr>
      <vt:lpstr>Akční plán a kontrola </vt:lpstr>
      <vt:lpstr>Prezentace aplikace PowerPoint</vt:lpstr>
      <vt:lpstr>Prezentace aplikace PowerPoint</vt:lpstr>
    </vt:vector>
  </TitlesOfParts>
  <Manager/>
  <Company>AQE advisors, a.s.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subject/>
  <dc:creator>Jan Havranek</dc:creator>
  <cp:keywords/>
  <dc:description/>
  <cp:lastModifiedBy>Kaňka Josef</cp:lastModifiedBy>
  <cp:revision>122</cp:revision>
  <dcterms:created xsi:type="dcterms:W3CDTF">2019-11-23T10:45:03Z</dcterms:created>
  <dcterms:modified xsi:type="dcterms:W3CDTF">2020-11-30T00:51:33Z</dcterms:modified>
  <cp:category/>
</cp:coreProperties>
</file>