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5"/>
  </p:sldMasterIdLst>
  <p:notesMasterIdLst>
    <p:notesMasterId r:id="rId17"/>
  </p:notesMasterIdLst>
  <p:handoutMasterIdLst>
    <p:handoutMasterId r:id="rId18"/>
  </p:handoutMasterIdLst>
  <p:sldIdLst>
    <p:sldId id="256" r:id="rId6"/>
    <p:sldId id="259" r:id="rId7"/>
    <p:sldId id="263" r:id="rId8"/>
    <p:sldId id="261" r:id="rId9"/>
    <p:sldId id="268" r:id="rId10"/>
    <p:sldId id="269" r:id="rId11"/>
    <p:sldId id="270" r:id="rId12"/>
    <p:sldId id="271" r:id="rId13"/>
    <p:sldId id="272" r:id="rId14"/>
    <p:sldId id="273" r:id="rId15"/>
    <p:sldId id="262" r:id="rId16"/>
  </p:sldIdLst>
  <p:sldSz cx="10693400" cy="7561263"/>
  <p:notesSz cx="6797675" cy="9926638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5A939"/>
    <a:srgbClr val="333333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63" d="100"/>
          <a:sy n="63" d="100"/>
        </p:scale>
        <p:origin x="129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C46B3D22-D8CC-4B4B-85D3-1DAD9D30B5F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96991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6763" y="744538"/>
            <a:ext cx="526415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noProof="0" smtClean="0"/>
              <a:t>Klepnutím lze upravit styly předlohy textu.</a:t>
            </a:r>
          </a:p>
          <a:p>
            <a:pPr lvl="1"/>
            <a:r>
              <a:rPr lang="cs-CZ" altLang="cs-CZ" noProof="0" smtClean="0"/>
              <a:t>Druhá úroveň</a:t>
            </a:r>
          </a:p>
          <a:p>
            <a:pPr lvl="2"/>
            <a:r>
              <a:rPr lang="cs-CZ" altLang="cs-CZ" noProof="0" smtClean="0"/>
              <a:t>Třetí úroveň</a:t>
            </a:r>
          </a:p>
          <a:p>
            <a:pPr lvl="3"/>
            <a:r>
              <a:rPr lang="cs-CZ" altLang="cs-CZ" noProof="0" smtClean="0"/>
              <a:t>Čtvrtá úroveň</a:t>
            </a:r>
          </a:p>
          <a:p>
            <a:pPr lvl="4"/>
            <a:r>
              <a:rPr lang="cs-CZ" altLang="cs-CZ" noProof="0" smtClean="0"/>
              <a:t>Pátá úroveň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cs-CZ" altLang="cs-CZ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44D58277-2284-4292-B065-2D17B8E644D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81753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336675" y="1238250"/>
            <a:ext cx="8020050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6675" y="3971925"/>
            <a:ext cx="8020050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BD8AE-018E-47DA-A13F-3B9E69ED91F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D8128-32F7-4B7D-969F-5AEC13CF44F7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23660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4358F-6669-4087-85A0-46C55D1A8B2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98B74-00FE-4805-B3C5-A8F45AAEC069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6539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439025" y="177800"/>
            <a:ext cx="1939925" cy="6411913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619250" y="177800"/>
            <a:ext cx="5667375" cy="6411913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0B2F3-8BC2-4435-B006-9BB5B8974E8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A5E52-7DB1-4604-ADCF-0227422C6369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9252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D58C5-4AC1-484E-8CCF-39EBD6EE4DE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8B9E2-B993-41A5-9EFE-BC6BE4A9E8C7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3732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0250" y="1884363"/>
            <a:ext cx="9221788" cy="31464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30250" y="5059363"/>
            <a:ext cx="9221788" cy="16541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F65AA-D882-4C48-B84E-06E4D2A996C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38783-4A92-4B69-B725-AFAA51603DFC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52762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619250" y="1619250"/>
            <a:ext cx="3803650" cy="49704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575300" y="1619250"/>
            <a:ext cx="3803650" cy="49704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B5AB6-45F0-41D8-A607-6C77A2A303B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4EE8B5-200F-4773-AB84-59B6282C011D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4221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6600" y="403225"/>
            <a:ext cx="9223375" cy="14605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36600" y="1854200"/>
            <a:ext cx="4524375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736600" y="2762250"/>
            <a:ext cx="4524375" cy="40624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413375" y="1854200"/>
            <a:ext cx="4546600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413375" y="2762250"/>
            <a:ext cx="4546600" cy="406241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3B30D-A3CB-48A2-8687-24FA19897BF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309A9-D1C7-443D-B3F1-48A5C9072E41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7177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0A08E-4A61-42C4-B4D3-DCDF3EFD50F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4641A-E838-4074-9377-C3307A4EBE32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97556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97CF5-2B4D-4202-ACC3-9D589CF0C3A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67B87-75A7-4855-BA3D-486A1B8CF501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723864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6600" y="504825"/>
            <a:ext cx="3449638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46600" y="1089025"/>
            <a:ext cx="5413375" cy="53736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36600" y="2268538"/>
            <a:ext cx="3449638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CB950-BF60-447D-8611-E5FE6A71377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12732-3778-427A-B1A2-8CC7DB56712B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5814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6600" y="504825"/>
            <a:ext cx="3449638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46600" y="1089025"/>
            <a:ext cx="5413375" cy="53736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36600" y="2268538"/>
            <a:ext cx="3449638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CCF4F-91F5-4CA5-AB87-3D2C578F7C2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F3630-A286-474C-90C4-D5B3E58F9504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25168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ozad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-136525"/>
            <a:ext cx="10902951" cy="770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32225" y="177800"/>
            <a:ext cx="4235450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Nadpis prezentace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19250" y="1619250"/>
            <a:ext cx="7759700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Název oddílu – úroveň 1</a:t>
            </a:r>
          </a:p>
          <a:p>
            <a:pPr lvl="1"/>
            <a:r>
              <a:rPr lang="cs-CZ" altLang="cs-CZ" smtClean="0"/>
              <a:t>Text oddílu – úroveň 2</a:t>
            </a:r>
          </a:p>
          <a:p>
            <a:pPr lvl="2"/>
            <a:r>
              <a:rPr lang="cs-CZ" altLang="cs-CZ" smtClean="0"/>
              <a:t>Text oddílu – úroveň 3</a:t>
            </a:r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8278813" y="7124700"/>
            <a:ext cx="218122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99536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98475" defTabSz="99536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95363" defTabSz="99536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93838" defTabSz="99536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90725" defTabSz="99536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47925" defTabSz="9953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05125" defTabSz="9953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62325" defTabSz="9953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9525" defTabSz="9953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cs-CZ" altLang="cs-CZ" sz="1400" smtClean="0">
                <a:solidFill>
                  <a:schemeClr val="bg2"/>
                </a:solidFill>
              </a:rPr>
              <a:t>PREZENTUJÍCÍ</a:t>
            </a:r>
          </a:p>
        </p:txBody>
      </p:sp>
      <p:sp>
        <p:nvSpPr>
          <p:cNvPr id="6349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7124700"/>
            <a:ext cx="1316037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defTabSz="995363" eaLnBrk="1" hangingPunct="1">
              <a:spcBef>
                <a:spcPct val="0"/>
              </a:spcBef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8D55FE7-89E7-4CC4-BC1D-1716FB7A760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  <p:sp>
        <p:nvSpPr>
          <p:cNvPr id="63498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0" y="7124700"/>
            <a:ext cx="16383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defTabSz="995363" eaLnBrk="1" hangingPunct="1">
              <a:spcBef>
                <a:spcPct val="0"/>
              </a:spcBef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88D2EF77-22A7-4CB2-9C51-B900CD16427A}" type="datetime1">
              <a:rPr lang="cs-CZ" altLang="cs-CZ"/>
              <a:pPr>
                <a:defRPr/>
              </a:pPr>
              <a:t>18.06.2020</a:t>
            </a:fld>
            <a:endParaRPr lang="cs-CZ" altLang="cs-CZ"/>
          </a:p>
        </p:txBody>
      </p:sp>
      <p:pic>
        <p:nvPicPr>
          <p:cNvPr id="1032" name="Picture 11" descr="Logo bar poz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6948488"/>
            <a:ext cx="1081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DDDDDD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DDDDD"/>
          </a:solidFill>
          <a:latin typeface="Arial" panose="020B0604020202020204" pitchFamily="34" charset="0"/>
        </a:defRPr>
      </a:lvl9pPr>
    </p:titleStyle>
    <p:bodyStyle>
      <a:lvl1pPr algn="l" defTabSz="182563" rtl="0" eaLnBrk="1" fontAlgn="base" hangingPunct="1">
        <a:lnSpc>
          <a:spcPct val="113000"/>
        </a:lnSpc>
        <a:spcBef>
          <a:spcPct val="0"/>
        </a:spcBef>
        <a:spcAft>
          <a:spcPct val="0"/>
        </a:spcAft>
        <a:defRPr sz="2200" b="1" kern="1200">
          <a:solidFill>
            <a:srgbClr val="25A939"/>
          </a:solidFill>
          <a:latin typeface="+mn-lt"/>
          <a:ea typeface="+mn-ea"/>
          <a:cs typeface="+mn-cs"/>
        </a:defRPr>
      </a:lvl1pPr>
      <a:lvl2pPr marL="720725" indent="-457200" algn="l" defTabSz="182563" rtl="0" eaLnBrk="1" fontAlgn="base" hangingPunct="1">
        <a:lnSpc>
          <a:spcPct val="125000"/>
        </a:lnSpc>
        <a:spcBef>
          <a:spcPct val="0"/>
        </a:spcBef>
        <a:spcAft>
          <a:spcPct val="20000"/>
        </a:spcAft>
        <a:buClr>
          <a:srgbClr val="25A939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263525" algn="l" defTabSz="182563" rtl="0" eaLnBrk="1" fontAlgn="base" hangingPunct="1">
        <a:spcBef>
          <a:spcPct val="0"/>
        </a:spcBef>
        <a:spcAft>
          <a:spcPct val="0"/>
        </a:spcAft>
        <a:buClr>
          <a:srgbClr val="25A939"/>
        </a:buClr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2292350" indent="-228600" algn="l" defTabSz="182563" rtl="0" eaLnBrk="1" fontAlgn="base" hangingPunct="1">
        <a:spcBef>
          <a:spcPct val="20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700338" indent="-228600" algn="l" defTabSz="182563" rtl="0" eaLnBrk="1" fontAlgn="base" hangingPunct="1">
        <a:spcBef>
          <a:spcPct val="20000"/>
        </a:spcBef>
        <a:spcAft>
          <a:spcPct val="0"/>
        </a:spcAft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pozadi_uv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-193675"/>
            <a:ext cx="10974388" cy="775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0156" y="1746250"/>
            <a:ext cx="5389562" cy="765175"/>
          </a:xfrm>
          <a:noFill/>
        </p:spPr>
        <p:txBody>
          <a:bodyPr wrap="none" anchor="t"/>
          <a:lstStyle/>
          <a:p>
            <a:pPr algn="l" eaLnBrk="1" hangingPunct="1"/>
            <a:r>
              <a:rPr lang="cs-CZ" altLang="cs-CZ" sz="4800" b="0" dirty="0" smtClean="0"/>
              <a:t>Domov pro seniory </a:t>
            </a:r>
            <a:r>
              <a:rPr lang="cs-CZ" altLang="cs-CZ" sz="4800" b="0" dirty="0" err="1" smtClean="0"/>
              <a:t>Mitrov</a:t>
            </a:r>
            <a:r>
              <a:rPr lang="cs-CZ" altLang="cs-CZ" sz="4800" b="0" dirty="0" smtClean="0"/>
              <a:t>, </a:t>
            </a:r>
            <a:r>
              <a:rPr lang="cs-CZ" altLang="cs-CZ" sz="4800" b="0" dirty="0" err="1" smtClean="0"/>
              <a:t>p.o</a:t>
            </a:r>
            <a:r>
              <a:rPr lang="cs-CZ" altLang="cs-CZ" sz="4800" b="0" dirty="0" smtClean="0"/>
              <a:t>.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6037" y="2809031"/>
            <a:ext cx="5257800" cy="368300"/>
          </a:xfrm>
          <a:noFill/>
        </p:spPr>
        <p:txBody>
          <a:bodyPr wrap="none"/>
          <a:lstStyle/>
          <a:p>
            <a:pPr algn="l" eaLnBrk="1" hangingPunct="1"/>
            <a:r>
              <a:rPr lang="cs-CZ" altLang="cs-CZ" sz="2200" b="0" dirty="0" smtClean="0">
                <a:solidFill>
                  <a:srgbClr val="DDDDDD"/>
                </a:solidFill>
              </a:rPr>
              <a:t>Mgr. Josef Myslivec</a:t>
            </a:r>
          </a:p>
        </p:txBody>
      </p:sp>
      <p:pic>
        <p:nvPicPr>
          <p:cNvPr id="4101" name="Picture 14" descr="Logo bar po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13" y="6702425"/>
            <a:ext cx="2087562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6513513"/>
            <a:ext cx="41052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Obdélník 3"/>
          <p:cNvSpPr>
            <a:spLocks noChangeArrowheads="1"/>
          </p:cNvSpPr>
          <p:nvPr/>
        </p:nvSpPr>
        <p:spPr bwMode="auto">
          <a:xfrm>
            <a:off x="306388" y="3997325"/>
            <a:ext cx="103870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>
                <a:solidFill>
                  <a:srgbClr val="00B050"/>
                </a:solidFill>
              </a:rPr>
              <a:t>Učit se společně, růst individuálně,</a:t>
            </a:r>
          </a:p>
          <a:p>
            <a:pPr eaLnBrk="1" hangingPunct="1"/>
            <a:r>
              <a:rPr lang="cs-CZ" altLang="cs-CZ">
                <a:solidFill>
                  <a:srgbClr val="00B050"/>
                </a:solidFill>
              </a:rPr>
              <a:t>CZ.03.2.63/0.0/0.0/15_007/0007226, financován z OPZ a státního rozpočtu.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4172" y="1200150"/>
            <a:ext cx="9255186" cy="5534025"/>
          </a:xfrm>
          <a:noFill/>
        </p:spPr>
        <p:txBody>
          <a:bodyPr/>
          <a:lstStyle/>
          <a:p>
            <a:pPr eaLnBrk="1" hangingPunct="1"/>
            <a:r>
              <a:rPr lang="cs-CZ" altLang="cs-CZ" dirty="0" smtClean="0"/>
              <a:t>Vyhodnocení</a:t>
            </a:r>
            <a:r>
              <a:rPr lang="cs-CZ" altLang="cs-CZ" dirty="0" smtClean="0">
                <a:solidFill>
                  <a:srgbClr val="25A939"/>
                </a:solidFill>
              </a:rPr>
              <a:t> šetření:</a:t>
            </a:r>
          </a:p>
          <a:p>
            <a:pPr eaLnBrk="1" hangingPunct="1"/>
            <a:endParaRPr lang="cs-CZ" altLang="cs-CZ" dirty="0" smtClean="0">
              <a:solidFill>
                <a:srgbClr val="25A939"/>
              </a:solidFill>
            </a:endParaRPr>
          </a:p>
          <a:p>
            <a:r>
              <a:rPr lang="cs-CZ" sz="1600" b="0" dirty="0">
                <a:solidFill>
                  <a:schemeClr val="tx1"/>
                </a:solidFill>
              </a:rPr>
              <a:t>Z celkového počtu 80 zaměstnanců se do dotazníkového šetření zapojilo 53 respondentů, </a:t>
            </a:r>
            <a:endParaRPr lang="cs-CZ" sz="1600" b="0" dirty="0" smtClean="0">
              <a:solidFill>
                <a:schemeClr val="tx1"/>
              </a:solidFill>
            </a:endParaRPr>
          </a:p>
          <a:p>
            <a:r>
              <a:rPr lang="cs-CZ" sz="1600" b="0" dirty="0" smtClean="0">
                <a:solidFill>
                  <a:schemeClr val="tx1"/>
                </a:solidFill>
              </a:rPr>
              <a:t>tj</a:t>
            </a:r>
            <a:r>
              <a:rPr lang="cs-CZ" sz="1600" b="0" dirty="0">
                <a:solidFill>
                  <a:schemeClr val="tx1"/>
                </a:solidFill>
              </a:rPr>
              <a:t>. 66,25 %.</a:t>
            </a:r>
          </a:p>
          <a:p>
            <a:pPr eaLnBrk="1" hangingPunct="1"/>
            <a:endParaRPr lang="cs-CZ" altLang="cs-CZ" dirty="0" smtClean="0">
              <a:solidFill>
                <a:srgbClr val="25A939"/>
              </a:solidFill>
            </a:endParaRP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o</a:t>
            </a:r>
            <a:r>
              <a:rPr lang="cs-CZ" altLang="cs-CZ" dirty="0" smtClean="0">
                <a:solidFill>
                  <a:srgbClr val="333333"/>
                </a:solidFill>
              </a:rPr>
              <a:t>rganizace jako celek</a:t>
            </a:r>
          </a:p>
          <a:p>
            <a:pPr marL="1587500" lvl="2" indent="-247650" eaLnBrk="1" hangingPunct="1"/>
            <a:r>
              <a:rPr lang="cs-CZ" altLang="cs-CZ" dirty="0" smtClean="0">
                <a:solidFill>
                  <a:srgbClr val="333333"/>
                </a:solidFill>
              </a:rPr>
              <a:t>zvlášť jednotlivé úseky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a</a:t>
            </a:r>
            <a:r>
              <a:rPr lang="cs-CZ" altLang="cs-CZ" dirty="0" smtClean="0">
                <a:solidFill>
                  <a:srgbClr val="333333"/>
                </a:solidFill>
              </a:rPr>
              <a:t>nalýza zjištěných informací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eznámení všech zaměstnanců s výsledky šetření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n</a:t>
            </a:r>
            <a:r>
              <a:rPr lang="cs-CZ" altLang="cs-CZ" dirty="0" smtClean="0">
                <a:solidFill>
                  <a:srgbClr val="333333"/>
                </a:solidFill>
              </a:rPr>
              <a:t>astavení konkrétních kroků k posílení kladných a eliminaci negativních zjištění   </a:t>
            </a: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pPr marL="1587500" lvl="2" indent="-247650" eaLnBrk="1" hangingPunct="1"/>
            <a:endParaRPr lang="cs-CZ" altLang="cs-CZ" dirty="0" smtClean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587500" lvl="2" indent="-247650"/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387" y="6709670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11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74492" y="3276575"/>
            <a:ext cx="4466406" cy="1945357"/>
          </a:xfrm>
          <a:noFill/>
        </p:spPr>
        <p:txBody>
          <a:bodyPr/>
          <a:lstStyle/>
          <a:p>
            <a:pPr eaLnBrk="1" hangingPunct="1"/>
            <a:r>
              <a:rPr lang="cs-CZ" altLang="cs-CZ" sz="3600" dirty="0" smtClean="0"/>
              <a:t>Děkuji za pozornost.</a:t>
            </a: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9559" y="6709670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91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2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30276" y="1476375"/>
            <a:ext cx="7992888" cy="4970463"/>
          </a:xfrm>
          <a:noFill/>
        </p:spPr>
        <p:txBody>
          <a:bodyPr/>
          <a:lstStyle/>
          <a:p>
            <a:pPr algn="ctr"/>
            <a:endParaRPr lang="cs-CZ" altLang="cs-CZ" dirty="0" smtClean="0"/>
          </a:p>
          <a:p>
            <a:pPr algn="ctr"/>
            <a:endParaRPr lang="cs-CZ" altLang="cs-CZ" dirty="0"/>
          </a:p>
          <a:p>
            <a:pPr algn="ctr"/>
            <a:endParaRPr lang="cs-CZ" altLang="cs-CZ" dirty="0" smtClean="0"/>
          </a:p>
          <a:p>
            <a:pPr algn="ctr"/>
            <a:endParaRPr lang="cs-CZ" altLang="cs-CZ" dirty="0" smtClean="0"/>
          </a:p>
          <a:p>
            <a:pPr algn="ctr"/>
            <a:r>
              <a:rPr lang="cs-CZ" altLang="cs-CZ" dirty="0" smtClean="0"/>
              <a:t>Klíčová aktivita KA č. 1 </a:t>
            </a:r>
          </a:p>
          <a:p>
            <a:pPr algn="ctr"/>
            <a:r>
              <a:rPr lang="cs-CZ" altLang="cs-CZ" sz="4800" dirty="0" smtClean="0"/>
              <a:t>Strategické plánování</a:t>
            </a:r>
          </a:p>
          <a:p>
            <a:pPr algn="ctr"/>
            <a:endParaRPr lang="cs-CZ" altLang="cs-CZ" dirty="0"/>
          </a:p>
          <a:p>
            <a:endParaRPr lang="cs-CZ" altLang="cs-CZ" sz="800" dirty="0" smtClean="0">
              <a:solidFill>
                <a:srgbClr val="0070C0"/>
              </a:solidFill>
            </a:endParaRPr>
          </a:p>
          <a:p>
            <a:endParaRPr lang="cs-CZ" altLang="cs-CZ" dirty="0">
              <a:solidFill>
                <a:srgbClr val="333333"/>
              </a:solidFill>
            </a:endParaRP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1311" y="6734175"/>
            <a:ext cx="2085013" cy="670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3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2284" y="1116335"/>
            <a:ext cx="8856984" cy="4970463"/>
          </a:xfrm>
          <a:noFill/>
        </p:spPr>
        <p:txBody>
          <a:bodyPr/>
          <a:lstStyle/>
          <a:p>
            <a:pPr eaLnBrk="1" hangingPunct="1"/>
            <a:r>
              <a:rPr lang="cs-CZ" altLang="cs-CZ" dirty="0" smtClean="0"/>
              <a:t>1) Analýza vnitřního a vnějšího prostředí </a:t>
            </a:r>
          </a:p>
          <a:p>
            <a:pPr eaLnBrk="1" hangingPunct="1"/>
            <a:r>
              <a:rPr lang="cs-CZ" altLang="cs-CZ" sz="1600" dirty="0" smtClean="0"/>
              <a:t>      - </a:t>
            </a:r>
            <a:r>
              <a:rPr lang="cs-CZ" altLang="cs-CZ" sz="1600" dirty="0"/>
              <a:t>p</a:t>
            </a:r>
            <a:r>
              <a:rPr lang="cs-CZ" altLang="cs-CZ" sz="1600" dirty="0" smtClean="0"/>
              <a:t>ředpoklad pro formulaci strategických cílů</a:t>
            </a:r>
          </a:p>
          <a:p>
            <a:pPr eaLnBrk="1" hangingPunct="1"/>
            <a:endParaRPr lang="cs-CZ" altLang="cs-CZ" sz="1600" dirty="0"/>
          </a:p>
          <a:p>
            <a:pPr eaLnBrk="1" hangingPunct="1"/>
            <a:r>
              <a:rPr lang="cs-CZ" altLang="cs-CZ" sz="1600" dirty="0" smtClean="0"/>
              <a:t>     </a:t>
            </a:r>
            <a:r>
              <a:rPr lang="cs-CZ" altLang="cs-CZ" sz="1800" dirty="0" smtClean="0">
                <a:solidFill>
                  <a:srgbClr val="333333"/>
                </a:solidFill>
              </a:rPr>
              <a:t>Zpracování SWOT analýzy – silné a slabé stránky, příležitosti, hrozby </a:t>
            </a:r>
          </a:p>
          <a:p>
            <a:pPr eaLnBrk="1" hangingPunct="1"/>
            <a:endParaRPr lang="cs-CZ" altLang="cs-CZ" sz="1200" dirty="0" smtClean="0"/>
          </a:p>
          <a:p>
            <a:pPr lvl="1" eaLnBrk="1" hangingPunct="1"/>
            <a:r>
              <a:rPr lang="cs-CZ" altLang="cs-CZ" dirty="0" smtClean="0">
                <a:solidFill>
                  <a:srgbClr val="333333"/>
                </a:solidFill>
              </a:rPr>
              <a:t>zaměstnanci                       </a:t>
            </a:r>
          </a:p>
          <a:p>
            <a:pPr lvl="1" eaLnBrk="1" hangingPunct="1"/>
            <a:r>
              <a:rPr lang="cs-CZ" altLang="cs-CZ" dirty="0" smtClean="0">
                <a:solidFill>
                  <a:srgbClr val="333333"/>
                </a:solidFill>
              </a:rPr>
              <a:t>klienti</a:t>
            </a:r>
          </a:p>
          <a:p>
            <a:pPr lvl="1" eaLnBrk="1" hangingPunct="1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dílené hodnoty v organizaci</a:t>
            </a:r>
          </a:p>
          <a:p>
            <a:pPr lvl="1" eaLnBrk="1" hangingPunct="1"/>
            <a:r>
              <a:rPr lang="cs-CZ" altLang="cs-CZ" dirty="0">
                <a:solidFill>
                  <a:srgbClr val="333333"/>
                </a:solidFill>
              </a:rPr>
              <a:t>m</a:t>
            </a:r>
            <a:r>
              <a:rPr lang="cs-CZ" altLang="cs-CZ" dirty="0" smtClean="0">
                <a:solidFill>
                  <a:srgbClr val="333333"/>
                </a:solidFill>
              </a:rPr>
              <a:t>arketing a PR </a:t>
            </a:r>
          </a:p>
          <a:p>
            <a:pPr lvl="1" eaLnBrk="1" hangingPunct="1"/>
            <a:r>
              <a:rPr lang="cs-CZ" altLang="cs-CZ" dirty="0">
                <a:solidFill>
                  <a:srgbClr val="333333"/>
                </a:solidFill>
              </a:rPr>
              <a:t>t</a:t>
            </a:r>
            <a:r>
              <a:rPr lang="cs-CZ" altLang="cs-CZ" dirty="0" smtClean="0">
                <a:solidFill>
                  <a:srgbClr val="333333"/>
                </a:solidFill>
              </a:rPr>
              <a:t>echnické vybavení </a:t>
            </a:r>
          </a:p>
          <a:p>
            <a:pPr lvl="1" eaLnBrk="1" hangingPunct="1"/>
            <a:r>
              <a:rPr lang="cs-CZ" altLang="cs-CZ" dirty="0">
                <a:solidFill>
                  <a:srgbClr val="333333"/>
                </a:solidFill>
              </a:rPr>
              <a:t>p</a:t>
            </a:r>
            <a:r>
              <a:rPr lang="cs-CZ" altLang="cs-CZ" dirty="0" smtClean="0">
                <a:solidFill>
                  <a:srgbClr val="333333"/>
                </a:solidFill>
              </a:rPr>
              <a:t>rocesy v organizaci</a:t>
            </a:r>
          </a:p>
          <a:p>
            <a:pPr lvl="1" eaLnBrk="1" hangingPunct="1"/>
            <a:r>
              <a:rPr lang="cs-CZ" altLang="cs-CZ" dirty="0">
                <a:solidFill>
                  <a:srgbClr val="333333"/>
                </a:solidFill>
              </a:rPr>
              <a:t>p</a:t>
            </a:r>
            <a:r>
              <a:rPr lang="cs-CZ" altLang="cs-CZ" dirty="0" smtClean="0">
                <a:solidFill>
                  <a:srgbClr val="333333"/>
                </a:solidFill>
              </a:rPr>
              <a:t>oskytovaná péče</a:t>
            </a:r>
          </a:p>
          <a:p>
            <a:pPr lvl="1" eaLnBrk="1" hangingPunct="1"/>
            <a:r>
              <a:rPr lang="cs-CZ" altLang="cs-CZ" dirty="0"/>
              <a:t>v</a:t>
            </a:r>
            <a:r>
              <a:rPr lang="cs-CZ" altLang="cs-CZ" dirty="0" smtClean="0"/>
              <a:t>nější prostředí</a:t>
            </a: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887" y="6709670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6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4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8228" y="1260351"/>
            <a:ext cx="8856984" cy="4970463"/>
          </a:xfrm>
          <a:noFill/>
        </p:spPr>
        <p:txBody>
          <a:bodyPr/>
          <a:lstStyle/>
          <a:p>
            <a:pPr eaLnBrk="1" hangingPunct="1"/>
            <a:r>
              <a:rPr lang="cs-CZ" altLang="cs-CZ" dirty="0" smtClean="0"/>
              <a:t>2) Definice poslání, vize a hodnot organizace</a:t>
            </a:r>
          </a:p>
          <a:p>
            <a:pPr eaLnBrk="1" hangingPunct="1"/>
            <a:endParaRPr lang="cs-CZ" altLang="cs-CZ" dirty="0" smtClean="0"/>
          </a:p>
          <a:p>
            <a:pPr eaLnBrk="1" hangingPunct="1"/>
            <a:endParaRPr lang="cs-CZ" altLang="cs-CZ" sz="800" dirty="0" smtClean="0"/>
          </a:p>
          <a:p>
            <a:pPr lvl="1" eaLnBrk="1" hangingPunct="1"/>
            <a:r>
              <a:rPr lang="cs-CZ" altLang="cs-CZ" dirty="0" smtClean="0">
                <a:solidFill>
                  <a:srgbClr val="25A939"/>
                </a:solidFill>
              </a:rPr>
              <a:t>Poslání</a:t>
            </a:r>
          </a:p>
          <a:p>
            <a:pPr marL="1587500" lvl="2" indent="-247650" eaLnBrk="1" hangingPunct="1"/>
            <a:r>
              <a:rPr lang="cs-CZ" altLang="cs-CZ" dirty="0" smtClean="0">
                <a:solidFill>
                  <a:srgbClr val="333333"/>
                </a:solidFill>
              </a:rPr>
              <a:t>Posláním Domova pro seniory </a:t>
            </a:r>
            <a:r>
              <a:rPr lang="cs-CZ" altLang="cs-CZ" dirty="0" err="1" smtClean="0">
                <a:solidFill>
                  <a:srgbClr val="333333"/>
                </a:solidFill>
              </a:rPr>
              <a:t>Mitrov</a:t>
            </a:r>
            <a:r>
              <a:rPr lang="cs-CZ" altLang="cs-CZ" dirty="0" smtClean="0">
                <a:solidFill>
                  <a:srgbClr val="333333"/>
                </a:solidFill>
              </a:rPr>
              <a:t> je zajištění podpory uživatelům tak, aby byla zajištěna smysluplnost každodenního žití při zachování dosavadních schopností a lidské důstojnosti.</a:t>
            </a: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pPr lvl="1"/>
            <a:r>
              <a:rPr lang="cs-CZ" altLang="cs-CZ" dirty="0" smtClean="0">
                <a:solidFill>
                  <a:srgbClr val="25A939"/>
                </a:solidFill>
              </a:rPr>
              <a:t>Vize</a:t>
            </a:r>
          </a:p>
          <a:p>
            <a:pPr marL="1587500" lvl="2" indent="-247650"/>
            <a:r>
              <a:rPr lang="cs-CZ" altLang="cs-CZ" dirty="0" smtClean="0">
                <a:solidFill>
                  <a:srgbClr val="333333"/>
                </a:solidFill>
              </a:rPr>
              <a:t>Dbejme, aby stáří nedělalo vrásky na duši, když je dělá na tváři.</a:t>
            </a:r>
          </a:p>
          <a:p>
            <a:pPr marL="1587500" lvl="2" indent="-247650"/>
            <a:endParaRPr lang="cs-CZ" altLang="cs-CZ" dirty="0">
              <a:solidFill>
                <a:srgbClr val="333333"/>
              </a:solidFill>
            </a:endParaRPr>
          </a:p>
          <a:p>
            <a:pPr lvl="1"/>
            <a:r>
              <a:rPr lang="cs-CZ" altLang="cs-CZ" dirty="0" smtClean="0">
                <a:solidFill>
                  <a:srgbClr val="25A939"/>
                </a:solidFill>
              </a:rPr>
              <a:t>Hodnoty</a:t>
            </a:r>
            <a:endParaRPr lang="cs-CZ" altLang="cs-CZ" dirty="0">
              <a:solidFill>
                <a:srgbClr val="25A939"/>
              </a:solidFill>
            </a:endParaRP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ounáležitost a loajalita</a:t>
            </a:r>
            <a:endParaRPr lang="cs-CZ" altLang="cs-CZ" dirty="0">
              <a:solidFill>
                <a:srgbClr val="333333"/>
              </a:solidFill>
            </a:endParaRP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polečný zájem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j</a:t>
            </a:r>
            <a:r>
              <a:rPr lang="cs-CZ" altLang="cs-CZ" dirty="0" smtClean="0">
                <a:solidFill>
                  <a:srgbClr val="333333"/>
                </a:solidFill>
              </a:rPr>
              <a:t>ednotnost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j</a:t>
            </a:r>
            <a:r>
              <a:rPr lang="cs-CZ" altLang="cs-CZ" dirty="0" smtClean="0">
                <a:solidFill>
                  <a:srgbClr val="333333"/>
                </a:solidFill>
              </a:rPr>
              <a:t>asný směr a cíl</a:t>
            </a: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387" y="6734175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8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5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6220" y="1406401"/>
            <a:ext cx="8856984" cy="4970463"/>
          </a:xfrm>
          <a:noFill/>
        </p:spPr>
        <p:txBody>
          <a:bodyPr/>
          <a:lstStyle/>
          <a:p>
            <a:pPr eaLnBrk="1" hangingPunct="1"/>
            <a:r>
              <a:rPr lang="cs-CZ" altLang="cs-CZ" dirty="0"/>
              <a:t>3</a:t>
            </a:r>
            <a:r>
              <a:rPr lang="cs-CZ" altLang="cs-CZ" dirty="0" smtClean="0"/>
              <a:t>) Stanovení strategických priorit</a:t>
            </a:r>
          </a:p>
          <a:p>
            <a:pPr eaLnBrk="1" hangingPunct="1"/>
            <a:endParaRPr lang="cs-CZ" altLang="cs-CZ" dirty="0" smtClean="0"/>
          </a:p>
          <a:p>
            <a:pPr eaLnBrk="1" hangingPunct="1"/>
            <a:endParaRPr lang="cs-CZ" altLang="cs-CZ" sz="800" dirty="0" smtClean="0"/>
          </a:p>
          <a:p>
            <a:pPr lvl="1" eaLnBrk="1" hangingPunct="1"/>
            <a:r>
              <a:rPr lang="cs-CZ" altLang="cs-CZ" dirty="0" smtClean="0">
                <a:solidFill>
                  <a:srgbClr val="25A939"/>
                </a:solidFill>
              </a:rPr>
              <a:t>KVALITA PÉČE – dílčí cíle:</a:t>
            </a:r>
          </a:p>
          <a:p>
            <a:pPr lvl="1" eaLnBrk="1" hangingPunct="1"/>
            <a:endParaRPr lang="cs-CZ" altLang="cs-CZ" dirty="0" smtClean="0">
              <a:solidFill>
                <a:srgbClr val="25A939"/>
              </a:solidFill>
            </a:endParaRP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r</a:t>
            </a:r>
            <a:r>
              <a:rPr lang="cs-CZ" altLang="cs-CZ" dirty="0" smtClean="0">
                <a:solidFill>
                  <a:srgbClr val="333333"/>
                </a:solidFill>
              </a:rPr>
              <a:t>ozšiřování certifikátů kvality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v</a:t>
            </a:r>
            <a:r>
              <a:rPr lang="cs-CZ" altLang="cs-CZ" dirty="0" smtClean="0">
                <a:solidFill>
                  <a:srgbClr val="333333"/>
                </a:solidFill>
              </a:rPr>
              <a:t>hodné a srozumitelné pracovní postupy a předpisy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f</a:t>
            </a:r>
            <a:r>
              <a:rPr lang="cs-CZ" altLang="cs-CZ" dirty="0" smtClean="0">
                <a:solidFill>
                  <a:srgbClr val="333333"/>
                </a:solidFill>
              </a:rPr>
              <a:t>unkční kontrolní systém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d</a:t>
            </a:r>
            <a:r>
              <a:rPr lang="cs-CZ" altLang="cs-CZ" dirty="0" smtClean="0">
                <a:solidFill>
                  <a:srgbClr val="333333"/>
                </a:solidFill>
              </a:rPr>
              <a:t>ostatek financí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d</a:t>
            </a:r>
            <a:r>
              <a:rPr lang="cs-CZ" altLang="cs-CZ" dirty="0" smtClean="0">
                <a:solidFill>
                  <a:srgbClr val="333333"/>
                </a:solidFill>
              </a:rPr>
              <a:t>ostatečná nabídka odborných a externích služeb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pokojené, aktivní a motivované pracovníky</a:t>
            </a:r>
          </a:p>
          <a:p>
            <a:pPr marL="1587500" lvl="2" indent="-247650" eaLnBrk="1" hangingPunct="1"/>
            <a:r>
              <a:rPr lang="cs-CZ" altLang="cs-CZ" dirty="0" smtClean="0">
                <a:solidFill>
                  <a:srgbClr val="333333"/>
                </a:solidFill>
              </a:rPr>
              <a:t>funkční a vhodné technické a materiální vybavení</a:t>
            </a:r>
          </a:p>
          <a:p>
            <a:pPr marL="1587500" lvl="2" indent="-247650" eaLnBrk="1" hangingPunct="1"/>
            <a:r>
              <a:rPr lang="cs-CZ" altLang="cs-CZ" dirty="0" smtClean="0">
                <a:solidFill>
                  <a:srgbClr val="333333"/>
                </a:solidFill>
              </a:rPr>
              <a:t>Informovanost klientů a rodinných příslušníků o stávající kvalitě služeb</a:t>
            </a: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387" y="6709670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67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6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8058" y="1116335"/>
            <a:ext cx="8856984" cy="5617840"/>
          </a:xfrm>
          <a:noFill/>
        </p:spPr>
        <p:txBody>
          <a:bodyPr/>
          <a:lstStyle/>
          <a:p>
            <a:pPr eaLnBrk="1" hangingPunct="1"/>
            <a:endParaRPr lang="cs-CZ" altLang="cs-CZ" sz="800" dirty="0" smtClean="0"/>
          </a:p>
          <a:p>
            <a:pPr lvl="1" eaLnBrk="1" hangingPunct="1"/>
            <a:r>
              <a:rPr lang="cs-CZ" altLang="cs-CZ" dirty="0" smtClean="0">
                <a:solidFill>
                  <a:srgbClr val="25A939"/>
                </a:solidFill>
              </a:rPr>
              <a:t>LIDSKÉ ZDROJE – dílčí cíle: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d</a:t>
            </a:r>
            <a:r>
              <a:rPr lang="cs-CZ" altLang="cs-CZ" dirty="0" smtClean="0">
                <a:solidFill>
                  <a:srgbClr val="333333"/>
                </a:solidFill>
              </a:rPr>
              <a:t>ostatek kvalifikovaných zaměstnanců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f</a:t>
            </a:r>
            <a:r>
              <a:rPr lang="cs-CZ" altLang="cs-CZ" dirty="0" smtClean="0">
                <a:solidFill>
                  <a:srgbClr val="333333"/>
                </a:solidFill>
              </a:rPr>
              <a:t>unkční a odpovídající organizační struktura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p</a:t>
            </a:r>
            <a:r>
              <a:rPr lang="cs-CZ" altLang="cs-CZ" dirty="0" smtClean="0">
                <a:solidFill>
                  <a:srgbClr val="333333"/>
                </a:solidFill>
              </a:rPr>
              <a:t>odpora celoživotního vzdělávání a zvyšování kvalifikace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m</a:t>
            </a:r>
            <a:r>
              <a:rPr lang="cs-CZ" altLang="cs-CZ" dirty="0" smtClean="0">
                <a:solidFill>
                  <a:srgbClr val="333333"/>
                </a:solidFill>
              </a:rPr>
              <a:t>otivace, odměňování, benefity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nižování stresu, zvyšování výkonnosti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nižování administrativní zátěže</a:t>
            </a: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pPr lvl="1"/>
            <a:r>
              <a:rPr lang="cs-CZ" altLang="cs-CZ" dirty="0" smtClean="0">
                <a:solidFill>
                  <a:srgbClr val="25A939"/>
                </a:solidFill>
              </a:rPr>
              <a:t>KULTURA A VZTAHY </a:t>
            </a:r>
            <a:r>
              <a:rPr lang="cs-CZ" altLang="cs-CZ" dirty="0">
                <a:solidFill>
                  <a:srgbClr val="25A939"/>
                </a:solidFill>
              </a:rPr>
              <a:t>– dílčí cíle: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o</a:t>
            </a:r>
            <a:r>
              <a:rPr lang="cs-CZ" altLang="cs-CZ" dirty="0" smtClean="0">
                <a:solidFill>
                  <a:srgbClr val="333333"/>
                </a:solidFill>
              </a:rPr>
              <a:t>tevřený a demokratický způsob řízení organizace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r</a:t>
            </a:r>
            <a:r>
              <a:rPr lang="cs-CZ" altLang="cs-CZ" dirty="0" smtClean="0">
                <a:solidFill>
                  <a:srgbClr val="333333"/>
                </a:solidFill>
              </a:rPr>
              <a:t>ozvoj kompetencí managementu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o</a:t>
            </a:r>
            <a:r>
              <a:rPr lang="cs-CZ" altLang="cs-CZ" dirty="0" smtClean="0">
                <a:solidFill>
                  <a:srgbClr val="333333"/>
                </a:solidFill>
              </a:rPr>
              <a:t>tevřená a přímá komunikace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z</a:t>
            </a:r>
            <a:r>
              <a:rPr lang="cs-CZ" altLang="cs-CZ" dirty="0" smtClean="0">
                <a:solidFill>
                  <a:srgbClr val="333333"/>
                </a:solidFill>
              </a:rPr>
              <a:t>nalost a aplikace vnitřních hodnot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p</a:t>
            </a:r>
            <a:r>
              <a:rPr lang="cs-CZ" altLang="cs-CZ" dirty="0" smtClean="0">
                <a:solidFill>
                  <a:srgbClr val="333333"/>
                </a:solidFill>
              </a:rPr>
              <a:t>odpora sounáležitosti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o</a:t>
            </a:r>
            <a:r>
              <a:rPr lang="cs-CZ" altLang="cs-CZ" dirty="0" smtClean="0">
                <a:solidFill>
                  <a:srgbClr val="333333"/>
                </a:solidFill>
              </a:rPr>
              <a:t>sobní zájem o zaměstnance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l</a:t>
            </a:r>
            <a:r>
              <a:rPr lang="cs-CZ" altLang="cs-CZ" dirty="0" smtClean="0">
                <a:solidFill>
                  <a:srgbClr val="333333"/>
                </a:solidFill>
              </a:rPr>
              <a:t>oajalita a hrdost pracovníků</a:t>
            </a:r>
          </a:p>
          <a:p>
            <a:pPr marL="1587500" lvl="2" indent="-247650"/>
            <a:endParaRPr lang="cs-CZ" altLang="cs-CZ" dirty="0">
              <a:solidFill>
                <a:srgbClr val="333333"/>
              </a:solidFill>
            </a:endParaRP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9471" y="6709670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7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8058" y="993775"/>
            <a:ext cx="8856984" cy="5534025"/>
          </a:xfrm>
          <a:noFill/>
        </p:spPr>
        <p:txBody>
          <a:bodyPr/>
          <a:lstStyle/>
          <a:p>
            <a:pPr eaLnBrk="1" hangingPunct="1"/>
            <a:r>
              <a:rPr lang="cs-CZ" altLang="cs-CZ" dirty="0"/>
              <a:t>4</a:t>
            </a:r>
            <a:r>
              <a:rPr lang="cs-CZ" altLang="cs-CZ" dirty="0" smtClean="0"/>
              <a:t>) Implementace strategie</a:t>
            </a:r>
          </a:p>
          <a:p>
            <a:pPr eaLnBrk="1" hangingPunct="1"/>
            <a:endParaRPr lang="cs-CZ" altLang="cs-CZ" dirty="0" smtClean="0">
              <a:solidFill>
                <a:srgbClr val="25A939"/>
              </a:solidFill>
            </a:endParaRP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a</a:t>
            </a:r>
            <a:r>
              <a:rPr lang="cs-CZ" altLang="cs-CZ" dirty="0" smtClean="0">
                <a:solidFill>
                  <a:srgbClr val="333333"/>
                </a:solidFill>
              </a:rPr>
              <a:t>ktivní podpora od vedení organizace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v</a:t>
            </a:r>
            <a:r>
              <a:rPr lang="cs-CZ" altLang="cs-CZ" dirty="0" smtClean="0">
                <a:solidFill>
                  <a:srgbClr val="333333"/>
                </a:solidFill>
              </a:rPr>
              <a:t>ysoká úroveň komunikace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p</a:t>
            </a:r>
            <a:r>
              <a:rPr lang="cs-CZ" altLang="cs-CZ" dirty="0" smtClean="0">
                <a:solidFill>
                  <a:srgbClr val="333333"/>
                </a:solidFill>
              </a:rPr>
              <a:t>růběžná kontrola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h</a:t>
            </a:r>
            <a:r>
              <a:rPr lang="cs-CZ" altLang="cs-CZ" dirty="0" smtClean="0">
                <a:solidFill>
                  <a:srgbClr val="333333"/>
                </a:solidFill>
              </a:rPr>
              <a:t>odnocení plnění výstupů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p</a:t>
            </a:r>
            <a:r>
              <a:rPr lang="cs-CZ" altLang="cs-CZ" dirty="0" smtClean="0">
                <a:solidFill>
                  <a:srgbClr val="333333"/>
                </a:solidFill>
              </a:rPr>
              <a:t>ersonální zajištění při realizaci strategie</a:t>
            </a: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r>
              <a:rPr lang="cs-CZ" altLang="cs-CZ" dirty="0" smtClean="0"/>
              <a:t>5) Řízení rizik</a:t>
            </a:r>
            <a:endParaRPr lang="cs-CZ" altLang="cs-CZ" dirty="0"/>
          </a:p>
          <a:p>
            <a:pPr marL="263525" lvl="1" indent="0">
              <a:buNone/>
            </a:pPr>
            <a:endParaRPr lang="cs-CZ" altLang="cs-CZ" dirty="0">
              <a:solidFill>
                <a:srgbClr val="25A939"/>
              </a:solidFill>
            </a:endParaRP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i</a:t>
            </a:r>
            <a:r>
              <a:rPr lang="cs-CZ" altLang="cs-CZ" dirty="0" smtClean="0">
                <a:solidFill>
                  <a:srgbClr val="333333"/>
                </a:solidFill>
              </a:rPr>
              <a:t>dentifikace a analýza rizik</a:t>
            </a:r>
            <a:endParaRPr lang="cs-CZ" altLang="cs-CZ" dirty="0">
              <a:solidFill>
                <a:srgbClr val="333333"/>
              </a:solidFill>
            </a:endParaRP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v</a:t>
            </a:r>
            <a:r>
              <a:rPr lang="cs-CZ" altLang="cs-CZ" dirty="0" smtClean="0">
                <a:solidFill>
                  <a:srgbClr val="333333"/>
                </a:solidFill>
              </a:rPr>
              <a:t>yhodnocení rizika a návrh vhodných opatření</a:t>
            </a:r>
            <a:endParaRPr lang="cs-CZ" altLang="cs-CZ" dirty="0">
              <a:solidFill>
                <a:srgbClr val="333333"/>
              </a:solidFill>
            </a:endParaRPr>
          </a:p>
          <a:p>
            <a:pPr marL="1587500" lvl="2" indent="-247650"/>
            <a:r>
              <a:rPr lang="cs-CZ" altLang="cs-CZ" dirty="0" smtClean="0">
                <a:solidFill>
                  <a:srgbClr val="333333"/>
                </a:solidFill>
              </a:rPr>
              <a:t>cílem je vyloučení nebo snížení rizik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oučást interního kontrolního systému</a:t>
            </a:r>
            <a:endParaRPr lang="cs-CZ" altLang="cs-CZ" dirty="0">
              <a:solidFill>
                <a:srgbClr val="333333"/>
              </a:solidFill>
            </a:endParaRPr>
          </a:p>
          <a:p>
            <a:pPr marL="1587500" lvl="2" indent="-247650"/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387" y="6709670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65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8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8058" y="993775"/>
            <a:ext cx="8856984" cy="5534025"/>
          </a:xfrm>
          <a:noFill/>
        </p:spPr>
        <p:txBody>
          <a:bodyPr/>
          <a:lstStyle/>
          <a:p>
            <a:pPr eaLnBrk="1" hangingPunct="1"/>
            <a:r>
              <a:rPr lang="cs-CZ" altLang="cs-CZ" dirty="0" smtClean="0"/>
              <a:t>6) Kontrola a evaluace</a:t>
            </a:r>
          </a:p>
          <a:p>
            <a:pPr eaLnBrk="1" hangingPunct="1"/>
            <a:endParaRPr lang="cs-CZ" altLang="cs-CZ" dirty="0" smtClean="0">
              <a:solidFill>
                <a:srgbClr val="25A939"/>
              </a:solidFill>
            </a:endParaRPr>
          </a:p>
          <a:p>
            <a:pPr marL="1587500" lvl="2" indent="-247650" eaLnBrk="1" hangingPunct="1"/>
            <a:r>
              <a:rPr lang="cs-CZ" altLang="cs-CZ" dirty="0" smtClean="0">
                <a:solidFill>
                  <a:srgbClr val="333333"/>
                </a:solidFill>
              </a:rPr>
              <a:t>nastavení měřítek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p</a:t>
            </a:r>
            <a:r>
              <a:rPr lang="cs-CZ" altLang="cs-CZ" dirty="0" smtClean="0">
                <a:solidFill>
                  <a:srgbClr val="333333"/>
                </a:solidFill>
              </a:rPr>
              <a:t>ravidelné vyhodnocování plnění strategie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o</a:t>
            </a:r>
            <a:r>
              <a:rPr lang="cs-CZ" altLang="cs-CZ" dirty="0" smtClean="0">
                <a:solidFill>
                  <a:srgbClr val="333333"/>
                </a:solidFill>
              </a:rPr>
              <a:t>dpovědnost jednotlivých oddělení a zaměstnanců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m</a:t>
            </a:r>
            <a:r>
              <a:rPr lang="cs-CZ" altLang="cs-CZ" dirty="0" smtClean="0">
                <a:solidFill>
                  <a:srgbClr val="333333"/>
                </a:solidFill>
              </a:rPr>
              <a:t>ožnost přehodnocení strategického plánu</a:t>
            </a: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587500" lvl="2" indent="-247650"/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9471" y="6734175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8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Zástupný symbol pro číslo snímku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A055753-DA5D-4AE3-8625-CCCB280B3C7F}" type="slidenum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9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7" name="Zástupný symbol pro datum 4"/>
          <p:cNvSpPr>
            <a:spLocks noGrp="1"/>
          </p:cNvSpPr>
          <p:nvPr>
            <p:ph type="dt" sz="quarter" idx="11"/>
          </p:nvPr>
        </p:nvSpPr>
        <p:spPr>
          <a:noFill/>
        </p:spPr>
        <p:txBody>
          <a:bodyPr/>
          <a:lstStyle>
            <a:lvl1pPr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E9FCD22-5459-45FD-AD78-C96DF5904E71}" type="datetime1">
              <a:rPr lang="cs-CZ" altLang="cs-CZ" sz="1400">
                <a:solidFill>
                  <a:schemeClr val="bg2"/>
                </a:solidFill>
              </a:rPr>
              <a:pPr>
                <a:spcBef>
                  <a:spcPct val="0"/>
                </a:spcBef>
              </a:pPr>
              <a:t>18.06.2020</a:t>
            </a:fld>
            <a:endParaRPr lang="cs-CZ" altLang="cs-CZ" sz="1400">
              <a:solidFill>
                <a:schemeClr val="bg2"/>
              </a:solidFill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3833813" y="180975"/>
            <a:ext cx="4237037" cy="433388"/>
          </a:xfrm>
          <a:noFill/>
        </p:spPr>
        <p:txBody>
          <a:bodyPr wrap="none"/>
          <a:lstStyle/>
          <a:p>
            <a:pPr eaLnBrk="1" hangingPunct="1"/>
            <a:r>
              <a:rPr lang="cs-CZ" altLang="cs-CZ" dirty="0" smtClean="0"/>
              <a:t>Domov pro seniory </a:t>
            </a:r>
            <a:r>
              <a:rPr lang="cs-CZ" altLang="cs-CZ" dirty="0" err="1" smtClean="0"/>
              <a:t>Mitrov</a:t>
            </a:r>
            <a:r>
              <a:rPr lang="cs-CZ" altLang="cs-CZ" dirty="0" smtClean="0"/>
              <a:t>, p. o.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4172" y="1200150"/>
            <a:ext cx="9255186" cy="5534025"/>
          </a:xfrm>
          <a:noFill/>
        </p:spPr>
        <p:txBody>
          <a:bodyPr/>
          <a:lstStyle/>
          <a:p>
            <a:pPr eaLnBrk="1" hangingPunct="1"/>
            <a:r>
              <a:rPr lang="cs-CZ" altLang="cs-CZ" sz="2800" dirty="0" smtClean="0"/>
              <a:t>       DOTAZNÍK SPOKOJENOSTI ZAMĚSTNANCŮ</a:t>
            </a:r>
          </a:p>
          <a:p>
            <a:pPr eaLnBrk="1" hangingPunct="1"/>
            <a:endParaRPr lang="cs-CZ" altLang="cs-CZ" dirty="0" smtClean="0">
              <a:solidFill>
                <a:srgbClr val="25A939"/>
              </a:solidFill>
            </a:endParaRPr>
          </a:p>
          <a:p>
            <a:pPr eaLnBrk="1" hangingPunct="1"/>
            <a:r>
              <a:rPr lang="cs-CZ" altLang="cs-CZ" dirty="0" smtClean="0">
                <a:solidFill>
                  <a:srgbClr val="25A939"/>
                </a:solidFill>
              </a:rPr>
              <a:t>Důvody šetření: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l</a:t>
            </a:r>
            <a:r>
              <a:rPr lang="cs-CZ" altLang="cs-CZ" dirty="0" smtClean="0">
                <a:solidFill>
                  <a:srgbClr val="333333"/>
                </a:solidFill>
              </a:rPr>
              <a:t>idské zdroje – jedna z priorit strategického plánu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n</a:t>
            </a:r>
            <a:r>
              <a:rPr lang="cs-CZ" altLang="cs-CZ" dirty="0" smtClean="0">
                <a:solidFill>
                  <a:srgbClr val="333333"/>
                </a:solidFill>
              </a:rPr>
              <a:t>ábor nových zaměstnanců do organizace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z</a:t>
            </a:r>
            <a:r>
              <a:rPr lang="cs-CZ" altLang="cs-CZ" dirty="0" smtClean="0">
                <a:solidFill>
                  <a:srgbClr val="333333"/>
                </a:solidFill>
              </a:rPr>
              <a:t>amezení fluktuace zaměstnanců</a:t>
            </a: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n</a:t>
            </a:r>
            <a:r>
              <a:rPr lang="cs-CZ" altLang="cs-CZ" dirty="0" smtClean="0">
                <a:solidFill>
                  <a:srgbClr val="333333"/>
                </a:solidFill>
              </a:rPr>
              <a:t>edostatek pracovních sil v regionu </a:t>
            </a:r>
            <a:r>
              <a:rPr lang="cs-CZ" altLang="cs-CZ" dirty="0" err="1" smtClean="0">
                <a:solidFill>
                  <a:srgbClr val="333333"/>
                </a:solidFill>
              </a:rPr>
              <a:t>Bystřicka</a:t>
            </a:r>
            <a:endParaRPr lang="cs-CZ" altLang="cs-CZ" dirty="0" smtClean="0">
              <a:solidFill>
                <a:srgbClr val="333333"/>
              </a:solidFill>
            </a:endParaRPr>
          </a:p>
          <a:p>
            <a:pPr marL="1587500" lvl="2" indent="-247650" eaLnBrk="1" hangingPunct="1"/>
            <a:r>
              <a:rPr lang="cs-CZ" altLang="cs-CZ" dirty="0">
                <a:solidFill>
                  <a:srgbClr val="333333"/>
                </a:solidFill>
              </a:rPr>
              <a:t>ú</a:t>
            </a:r>
            <a:r>
              <a:rPr lang="cs-CZ" altLang="cs-CZ" dirty="0" smtClean="0">
                <a:solidFill>
                  <a:srgbClr val="333333"/>
                </a:solidFill>
              </a:rPr>
              <a:t>plná absence veřejné autobusové i železniční dopravy</a:t>
            </a: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r>
              <a:rPr lang="cs-CZ" altLang="cs-CZ" dirty="0" smtClean="0"/>
              <a:t>Oblasti </a:t>
            </a:r>
            <a:r>
              <a:rPr lang="cs-CZ" altLang="cs-CZ" dirty="0"/>
              <a:t>šetření: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c</a:t>
            </a:r>
            <a:r>
              <a:rPr lang="cs-CZ" altLang="cs-CZ" dirty="0" smtClean="0">
                <a:solidFill>
                  <a:srgbClr val="333333"/>
                </a:solidFill>
              </a:rPr>
              <a:t>elkové vnímání organizace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m</a:t>
            </a:r>
            <a:r>
              <a:rPr lang="cs-CZ" altLang="cs-CZ" dirty="0" smtClean="0">
                <a:solidFill>
                  <a:srgbClr val="333333"/>
                </a:solidFill>
              </a:rPr>
              <a:t>anagement a systém managementu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s</a:t>
            </a:r>
            <a:r>
              <a:rPr lang="cs-CZ" altLang="cs-CZ" dirty="0" smtClean="0">
                <a:solidFill>
                  <a:srgbClr val="333333"/>
                </a:solidFill>
              </a:rPr>
              <a:t>pokojenost s pracovními podmínkami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m</a:t>
            </a:r>
            <a:r>
              <a:rPr lang="cs-CZ" altLang="cs-CZ" dirty="0" smtClean="0">
                <a:solidFill>
                  <a:srgbClr val="333333"/>
                </a:solidFill>
              </a:rPr>
              <a:t>otivace, profesní růst a rozvoj dovedností</a:t>
            </a:r>
          </a:p>
          <a:p>
            <a:pPr marL="1587500" lvl="2" indent="-247650"/>
            <a:r>
              <a:rPr lang="cs-CZ" altLang="cs-CZ" dirty="0">
                <a:solidFill>
                  <a:srgbClr val="333333"/>
                </a:solidFill>
              </a:rPr>
              <a:t>z</a:t>
            </a:r>
            <a:r>
              <a:rPr lang="cs-CZ" altLang="cs-CZ" dirty="0" smtClean="0">
                <a:solidFill>
                  <a:srgbClr val="333333"/>
                </a:solidFill>
              </a:rPr>
              <a:t>apojování se do procesu rozhodování, zlepšování a změn v organizaci</a:t>
            </a:r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587500" lvl="2" indent="-247650"/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>
              <a:buNone/>
            </a:pPr>
            <a:endParaRPr lang="cs-CZ" altLang="cs-CZ" dirty="0">
              <a:solidFill>
                <a:srgbClr val="333333"/>
              </a:solidFill>
            </a:endParaRPr>
          </a:p>
          <a:p>
            <a:pPr marL="1339850" lvl="2" indent="0" eaLnBrk="1" hangingPunct="1">
              <a:buNone/>
            </a:pPr>
            <a:endParaRPr lang="cs-CZ" altLang="cs-CZ" dirty="0" smtClean="0">
              <a:solidFill>
                <a:srgbClr val="333333"/>
              </a:solidFill>
            </a:endParaRPr>
          </a:p>
        </p:txBody>
      </p:sp>
      <p:pic>
        <p:nvPicPr>
          <p:cNvPr id="6150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00" y="6734175"/>
            <a:ext cx="3732213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8387" y="6709670"/>
            <a:ext cx="2085013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0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Vlastn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lastn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373063" marR="0" indent="-373063" algn="l" defTabSz="995363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373063" marR="0" indent="-373063" algn="l" defTabSz="995363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Vlastn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astn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astn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zentace_USRI.pot [režim kompatibility]" id="{51658B2F-D977-43F3-8D6A-BE1710822B3C}" vid="{874B34CE-8F6E-4435-8310-FF173E82A9C1}"/>
    </a:ext>
  </a:extLst>
</a:theme>
</file>

<file path=ppt/theme/theme2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F1A1A93D06E574C960A6D7E98135716" ma:contentTypeVersion="7" ma:contentTypeDescription="Vytvoří nový dokument" ma:contentTypeScope="" ma:versionID="0bb631a01b2456230b70190d4b2f9cac">
  <xsd:schema xmlns:xsd="http://www.w3.org/2001/XMLSchema" xmlns:xs="http://www.w3.org/2001/XMLSchema" xmlns:p="http://schemas.microsoft.com/office/2006/metadata/properties" xmlns:ns2="ad0a1802-d40a-4fae-a083-bd919e9592b2" xmlns:ns3="552c9eae-b457-430e-aa69-c3e45868fffa" targetNamespace="http://schemas.microsoft.com/office/2006/metadata/properties" ma:root="true" ma:fieldsID="019473a6dbac341c863c31ced28d54b0" ns2:_="" ns3:_="">
    <xsd:import namespace="ad0a1802-d40a-4fae-a083-bd919e9592b2"/>
    <xsd:import namespace="552c9eae-b457-430e-aa69-c3e45868fffa"/>
    <xsd:element name="properties">
      <xsd:complexType>
        <xsd:sequence>
          <xsd:element name="documentManagement">
            <xsd:complexType>
              <xsd:all>
                <xsd:element ref="ns2:Kategorie" minOccurs="0"/>
                <xsd:element ref="ns2:Popis_x0020_dokumentu" minOccurs="0"/>
                <xsd:element ref="ns2:Barva"/>
                <xsd:element ref="ns2:Vlastn_x00ed_k_x0020__x0161_ablony" minOccurs="0"/>
                <xsd:element ref="ns2:Datum_x0020_vyd_x00e1_n_x00ed__x0020_verze"/>
                <xsd:element ref="ns2:Vnit_x0159_n_x00ed__x0020_p_x0159_edpisy_x0020__x002d__x0020_p_x0159__x00ed_loha" minOccurs="0"/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0a1802-d40a-4fae-a083-bd919e9592b2" elementFormDefault="qualified">
    <xsd:import namespace="http://schemas.microsoft.com/office/2006/documentManagement/types"/>
    <xsd:import namespace="http://schemas.microsoft.com/office/infopath/2007/PartnerControls"/>
    <xsd:element name="Kategorie" ma:index="2" nillable="true" ma:displayName="Kategorie" ma:default="Radní" ma:format="Dropdown" ma:internalName="Kategorie">
      <xsd:simpleType>
        <xsd:restriction base="dms:Choice">
          <xsd:enumeration value="Šablona odboru"/>
          <xsd:enumeration value="Zastupitelstvo"/>
          <xsd:enumeration value="Radní"/>
          <xsd:enumeration value="Prezentace"/>
          <xsd:enumeration value="Vysočina náš domov"/>
          <xsd:enumeration value="Personální záležitosti"/>
          <xsd:enumeration value="Pracovní týmy"/>
          <xsd:enumeration value="Legislativní návrh"/>
          <xsd:enumeration value="Archiv"/>
          <xsd:enumeration value="Speciální"/>
          <xsd:enumeration value="Kontrolní činnost"/>
          <xsd:enumeration value="Vnitřní předpisy - příloha"/>
          <xsd:enumeration value="Fond Vysočiny"/>
          <xsd:enumeration value="Formuláře ostatní"/>
          <xsd:enumeration value="Cedule"/>
          <xsd:enumeration value="Pokladní operace"/>
          <xsd:enumeration value="Majetková evidence"/>
        </xsd:restriction>
      </xsd:simpleType>
    </xsd:element>
    <xsd:element name="Popis_x0020_dokumentu" ma:index="3" nillable="true" ma:displayName="Popis dokumentu" ma:internalName="Popis_x0020_dokumentu">
      <xsd:simpleType>
        <xsd:restriction base="dms:Text">
          <xsd:maxLength value="200"/>
        </xsd:restriction>
      </xsd:simpleType>
    </xsd:element>
    <xsd:element name="Barva" ma:index="4" ma:displayName="Barva" ma:default="Černobílá" ma:format="Dropdown" ma:internalName="Barva">
      <xsd:simpleType>
        <xsd:restriction base="dms:Choice">
          <xsd:enumeration value="Černobílá"/>
          <xsd:enumeration value="Barevná"/>
        </xsd:restriction>
      </xsd:simpleType>
    </xsd:element>
    <xsd:element name="Vlastn_x00ed_k_x0020__x0161_ablony" ma:index="5" nillable="true" ma:displayName="Vlastník šablony" ma:default="OSV" ma:format="Dropdown" ma:internalName="Vlastn_x00ed_k_x0020__x0161_ablony">
      <xsd:simpleType>
        <xsd:restriction base="dms:Choice">
          <xsd:enumeration value="OddRLZ"/>
          <xsd:enumeration value="OAPR"/>
          <xsd:enumeration value="OddHS"/>
          <xsd:enumeration value="Reditel"/>
          <xsd:enumeration value="Sekční ředitelé"/>
          <xsd:enumeration value="OddPKZU"/>
          <xsd:enumeration value="OSH"/>
          <xsd:enumeration value="OM"/>
          <xsd:enumeration value="OE"/>
          <xsd:enumeration value="OK"/>
          <xsd:enumeration value="ODSH"/>
          <xsd:enumeration value="OKPPCR"/>
          <xsd:enumeration value="ORR"/>
          <xsd:enumeration value="OSV"/>
          <xsd:enumeration value="OSMS"/>
          <xsd:enumeration value="OUPSR"/>
          <xsd:enumeration value="OZ"/>
          <xsd:enumeration value="OŽPZ"/>
          <xsd:enumeration value="OddHS"/>
          <xsd:enumeration value="OddIA"/>
          <xsd:enumeration value="OddOSC"/>
          <xsd:enumeration value="OddVK"/>
          <xsd:enumeration value="OI"/>
        </xsd:restriction>
      </xsd:simpleType>
    </xsd:element>
    <xsd:element name="Datum_x0020_vyd_x00e1_n_x00ed__x0020_verze" ma:index="6" ma:displayName="Datum vydání verze" ma:default="2019-01-01T00:00:00Z" ma:format="DateOnly" ma:internalName="Datum_x0020_vyd_x00e1_n_x00ed__x0020_verze">
      <xsd:simpleType>
        <xsd:restriction base="dms:DateTime"/>
      </xsd:simpleType>
    </xsd:element>
    <xsd:element name="Vnit_x0159_n_x00ed__x0020_p_x0159_edpisy_x0020__x002d__x0020_p_x0159__x00ed_loha" ma:index="13" nillable="true" ma:displayName="Vnitřní předpisy - příloha" ma:default="0" ma:internalName="Vnit_x0159_n_x00ed__x0020_p_x0159_edpisy_x0020__x002d__x0020_p_x0159__x00ed_loha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2c9eae-b457-430e-aa69-c3e45868fffa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Typ obsahu"/>
        <xsd:element ref="dc:title" minOccurs="0" maxOccurs="1" ma:index="1" ma:displayName="Podkategori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Barva xmlns="ad0a1802-d40a-4fae-a083-bd919e9592b2">Barevná</Barva>
    <Kategorie xmlns="ad0a1802-d40a-4fae-a083-bd919e9592b2">Prezentace</Kategorie>
    <Vnit_x0159_n_x00ed__x0020_p_x0159_edpisy_x0020__x002d__x0020_p_x0159__x00ed_loha xmlns="ad0a1802-d40a-4fae-a083-bd919e9592b2">false</Vnit_x0159_n_x00ed__x0020_p_x0159_edpisy_x0020__x002d__x0020_p_x0159__x00ed_loha>
    <Vlastn_x00ed_k_x0020__x0161_ablony xmlns="ad0a1802-d40a-4fae-a083-bd919e9592b2">OSH</Vlastn_x00ed_k_x0020__x0161_ablony>
    <Datum_x0020_vyd_x00e1_n_x00ed__x0020_verze xmlns="ad0a1802-d40a-4fae-a083-bd919e9592b2">2018-01-03T23:00:00+00:00</Datum_x0020_vyd_x00e1_n_x00ed__x0020_verze>
    <Popis_x0020_dokumentu xmlns="ad0a1802-d40a-4fae-a083-bd919e9592b2" xsi:nil="true"/>
  </documentManagement>
</p:properties>
</file>

<file path=customXml/itemProps1.xml><?xml version="1.0" encoding="utf-8"?>
<ds:datastoreItem xmlns:ds="http://schemas.openxmlformats.org/officeDocument/2006/customXml" ds:itemID="{5409F114-33DC-4867-9947-685A543162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1D41F2C-2C86-4549-9D1C-F377B3D12CD7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E8077352-2455-4361-AC4A-48246A51BF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d0a1802-d40a-4fae-a083-bd919e9592b2"/>
    <ds:schemaRef ds:uri="552c9eae-b457-430e-aa69-c3e45868ff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27D1F017-9894-4AC2-85FB-84A21C3C3524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www.w3.org/XML/1998/namespace"/>
    <ds:schemaRef ds:uri="ad0a1802-d40a-4fae-a083-bd919e9592b2"/>
    <ds:schemaRef ds:uri="http://purl.org/dc/terms/"/>
    <ds:schemaRef ds:uri="http://schemas.microsoft.com/office/infopath/2007/PartnerControls"/>
    <ds:schemaRef ds:uri="552c9eae-b457-430e-aa69-c3e45868fffa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prezentace_USRI (002)</Template>
  <TotalTime>1410</TotalTime>
  <Words>558</Words>
  <Application>Microsoft Office PowerPoint</Application>
  <PresentationFormat>Vlastní</PresentationFormat>
  <Paragraphs>159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4" baseType="lpstr">
      <vt:lpstr>Arial</vt:lpstr>
      <vt:lpstr>Wingdings</vt:lpstr>
      <vt:lpstr>Vlastní návrh</vt:lpstr>
      <vt:lpstr>Domov pro seniory Mitrov, p.o.</vt:lpstr>
      <vt:lpstr>Domov pro seniory Mitrov, p. o.</vt:lpstr>
      <vt:lpstr>Domov pro seniory Mitrov, p. o.</vt:lpstr>
      <vt:lpstr>Domov pro seniory Mitrov, p. o.</vt:lpstr>
      <vt:lpstr>Domov pro seniory Mitrov, p. o.</vt:lpstr>
      <vt:lpstr>Domov pro seniory Mitrov, p. o.</vt:lpstr>
      <vt:lpstr>Domov pro seniory Mitrov, p. o.</vt:lpstr>
      <vt:lpstr>Domov pro seniory Mitrov, p. o.</vt:lpstr>
      <vt:lpstr>Domov pro seniory Mitrov, p. o.</vt:lpstr>
      <vt:lpstr>Domov pro seniory Mitrov, p. o.</vt:lpstr>
      <vt:lpstr>Domov pro seniory Mitrov, p. o.</vt:lpstr>
    </vt:vector>
  </TitlesOfParts>
  <Company>kuji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Myslivec Josef</dc:creator>
  <cp:lastModifiedBy>Kaňka Josef</cp:lastModifiedBy>
  <cp:revision>64</cp:revision>
  <cp:lastPrinted>2020-06-08T09:52:44Z</cp:lastPrinted>
  <dcterms:created xsi:type="dcterms:W3CDTF">2020-06-08T05:17:32Z</dcterms:created>
  <dcterms:modified xsi:type="dcterms:W3CDTF">2020-06-19T05:56:24Z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ategorie">
    <vt:lpwstr>Prezentace</vt:lpwstr>
  </property>
  <property fmtid="{D5CDD505-2E9C-101B-9397-08002B2CF9AE}" pid="3" name="Popis dokumentu">
    <vt:lpwstr/>
  </property>
  <property fmtid="{D5CDD505-2E9C-101B-9397-08002B2CF9AE}" pid="4" name="Barva">
    <vt:lpwstr>Barevná</vt:lpwstr>
  </property>
  <property fmtid="{D5CDD505-2E9C-101B-9397-08002B2CF9AE}" pid="5" name="Datum vydání verze">
    <vt:lpwstr>2018-01-04T00:00:00Z</vt:lpwstr>
  </property>
  <property fmtid="{D5CDD505-2E9C-101B-9397-08002B2CF9AE}" pid="6" name="Vlastník šablony">
    <vt:lpwstr>OSH</vt:lpwstr>
  </property>
  <property fmtid="{D5CDD505-2E9C-101B-9397-08002B2CF9AE}" pid="7" name="Vnitřní předpisy - příloha">
    <vt:lpwstr>0</vt:lpwstr>
  </property>
</Properties>
</file>