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20"/>
  </p:notesMasterIdLst>
  <p:sldIdLst>
    <p:sldId id="256" r:id="rId2"/>
    <p:sldId id="258" r:id="rId3"/>
    <p:sldId id="325" r:id="rId4"/>
    <p:sldId id="327" r:id="rId5"/>
    <p:sldId id="299" r:id="rId6"/>
    <p:sldId id="306" r:id="rId7"/>
    <p:sldId id="312" r:id="rId8"/>
    <p:sldId id="308" r:id="rId9"/>
    <p:sldId id="326" r:id="rId10"/>
    <p:sldId id="283" r:id="rId11"/>
    <p:sldId id="314" r:id="rId12"/>
    <p:sldId id="309" r:id="rId13"/>
    <p:sldId id="304" r:id="rId14"/>
    <p:sldId id="317" r:id="rId15"/>
    <p:sldId id="319" r:id="rId16"/>
    <p:sldId id="288" r:id="rId17"/>
    <p:sldId id="300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00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41" autoAdjust="0"/>
    <p:restoredTop sz="89984" autoAdjust="0"/>
  </p:normalViewPr>
  <p:slideViewPr>
    <p:cSldViewPr snapToGrid="0" snapToObjects="1">
      <p:cViewPr varScale="1">
        <p:scale>
          <a:sx n="94" d="100"/>
          <a:sy n="94" d="100"/>
        </p:scale>
        <p:origin x="1176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BBD133-0656-A540-BC44-58928D4391A9}" type="doc">
      <dgm:prSet loTypeId="urn:microsoft.com/office/officeart/2005/8/layout/vProcess5" loCatId="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B5FDAA7A-599D-AF48-A980-C46311A6C952}">
      <dgm:prSet phldrT="[Text]" custT="1"/>
      <dgm:spPr/>
      <dgm:t>
        <a:bodyPr/>
        <a:lstStyle/>
        <a:p>
          <a:pPr>
            <a:buFontTx/>
            <a:buChar char="-"/>
          </a:pPr>
          <a:r>
            <a:rPr lang="cs-CZ" sz="1800" b="0" dirty="0">
              <a:ln/>
              <a:solidFill>
                <a:schemeClr val="tx1"/>
              </a:solidFill>
              <a:latin typeface="+mn-lt"/>
            </a:rPr>
            <a:t>CSR zpráva</a:t>
          </a:r>
          <a:endParaRPr lang="cs-CZ" sz="1800" dirty="0">
            <a:ln/>
            <a:solidFill>
              <a:schemeClr val="tx1"/>
            </a:solidFill>
            <a:latin typeface="+mn-lt"/>
          </a:endParaRPr>
        </a:p>
      </dgm:t>
    </dgm:pt>
    <dgm:pt modelId="{D549B69F-5665-124F-8F92-717ADADC2485}" type="parTrans" cxnId="{DD194B78-5B68-CE46-AF05-1A56D2EFBBEF}">
      <dgm:prSet/>
      <dgm:spPr/>
      <dgm:t>
        <a:bodyPr/>
        <a:lstStyle/>
        <a:p>
          <a:endParaRPr lang="cs-CZ">
            <a:ln>
              <a:noFill/>
            </a:ln>
          </a:endParaRPr>
        </a:p>
      </dgm:t>
    </dgm:pt>
    <dgm:pt modelId="{EB9B0C27-DBC1-7A4D-A2B8-5A1AC3C34FF1}" type="sibTrans" cxnId="{DD194B78-5B68-CE46-AF05-1A56D2EFBBEF}">
      <dgm:prSet/>
      <dgm:spPr/>
      <dgm:t>
        <a:bodyPr/>
        <a:lstStyle/>
        <a:p>
          <a:endParaRPr lang="cs-CZ">
            <a:ln>
              <a:noFill/>
            </a:ln>
          </a:endParaRPr>
        </a:p>
      </dgm:t>
    </dgm:pt>
    <dgm:pt modelId="{0B6EE6B0-7B52-E848-9FA7-3DE81C2B4F0A}">
      <dgm:prSet phldrT="[Text]" custT="1"/>
      <dgm:spPr/>
      <dgm:t>
        <a:bodyPr/>
        <a:lstStyle/>
        <a:p>
          <a:pPr>
            <a:buFontTx/>
            <a:buChar char="-"/>
          </a:pPr>
          <a:r>
            <a:rPr lang="cs-CZ" sz="1800" b="0" dirty="0">
              <a:ln/>
              <a:solidFill>
                <a:schemeClr val="tx1"/>
              </a:solidFill>
              <a:latin typeface="+mn-lt"/>
            </a:rPr>
            <a:t>Nefinanční report</a:t>
          </a:r>
          <a:endParaRPr lang="cs-CZ" sz="1800" dirty="0">
            <a:ln/>
            <a:solidFill>
              <a:schemeClr val="tx1"/>
            </a:solidFill>
            <a:latin typeface="+mn-lt"/>
          </a:endParaRPr>
        </a:p>
      </dgm:t>
    </dgm:pt>
    <dgm:pt modelId="{206F4680-6C32-774D-A3D3-9D62338D8A5D}" type="parTrans" cxnId="{BB5F658E-6543-E94C-80AD-9AC9E64476BB}">
      <dgm:prSet/>
      <dgm:spPr/>
      <dgm:t>
        <a:bodyPr/>
        <a:lstStyle/>
        <a:p>
          <a:endParaRPr lang="cs-CZ">
            <a:ln>
              <a:noFill/>
            </a:ln>
          </a:endParaRPr>
        </a:p>
      </dgm:t>
    </dgm:pt>
    <dgm:pt modelId="{0E336BA0-BA3C-5441-95FA-B4F081A39F26}" type="sibTrans" cxnId="{BB5F658E-6543-E94C-80AD-9AC9E64476BB}">
      <dgm:prSet/>
      <dgm:spPr/>
      <dgm:t>
        <a:bodyPr/>
        <a:lstStyle/>
        <a:p>
          <a:endParaRPr lang="cs-CZ">
            <a:ln>
              <a:noFill/>
            </a:ln>
          </a:endParaRPr>
        </a:p>
      </dgm:t>
    </dgm:pt>
    <dgm:pt modelId="{32578828-F5C4-AF42-B6D7-84DEAB598F27}">
      <dgm:prSet phldrT="[Text]" custT="1"/>
      <dgm:spPr/>
      <dgm:t>
        <a:bodyPr/>
        <a:lstStyle/>
        <a:p>
          <a:r>
            <a:rPr lang="cs-CZ" sz="1800" b="0" dirty="0">
              <a:ln/>
              <a:solidFill>
                <a:schemeClr val="tx1"/>
              </a:solidFill>
              <a:latin typeface="+mn-lt"/>
            </a:rPr>
            <a:t>Zpráva o udržitelném rozvoji</a:t>
          </a:r>
          <a:endParaRPr lang="cs-CZ" sz="1800" dirty="0">
            <a:ln/>
            <a:solidFill>
              <a:schemeClr val="tx1"/>
            </a:solidFill>
            <a:latin typeface="+mn-lt"/>
          </a:endParaRPr>
        </a:p>
      </dgm:t>
    </dgm:pt>
    <dgm:pt modelId="{6F13D4ED-A4C0-DD4D-AC7F-A6B456A8A0F6}" type="parTrans" cxnId="{69628534-0067-B048-BDD0-86E8320A5DF8}">
      <dgm:prSet/>
      <dgm:spPr/>
      <dgm:t>
        <a:bodyPr/>
        <a:lstStyle/>
        <a:p>
          <a:endParaRPr lang="cs-CZ">
            <a:ln>
              <a:noFill/>
            </a:ln>
          </a:endParaRPr>
        </a:p>
      </dgm:t>
    </dgm:pt>
    <dgm:pt modelId="{12C0FEE9-9081-9B43-B9B4-DF0F9728A183}" type="sibTrans" cxnId="{69628534-0067-B048-BDD0-86E8320A5DF8}">
      <dgm:prSet/>
      <dgm:spPr/>
      <dgm:t>
        <a:bodyPr/>
        <a:lstStyle/>
        <a:p>
          <a:endParaRPr lang="cs-CZ">
            <a:ln>
              <a:noFill/>
            </a:ln>
          </a:endParaRPr>
        </a:p>
      </dgm:t>
    </dgm:pt>
    <dgm:pt modelId="{120B5B6B-53FB-2C45-B78F-56230C8BB298}">
      <dgm:prSet phldrT="[Text]" custT="1"/>
      <dgm:spPr/>
      <dgm:t>
        <a:bodyPr/>
        <a:lstStyle/>
        <a:p>
          <a:pPr>
            <a:buFontTx/>
            <a:buChar char="-"/>
          </a:pPr>
          <a:r>
            <a:rPr lang="cs-CZ" sz="1800" b="0" dirty="0">
              <a:ln/>
              <a:solidFill>
                <a:schemeClr val="tx1"/>
              </a:solidFill>
              <a:latin typeface="+mn-lt"/>
            </a:rPr>
            <a:t>Zpráva o sociálních a environmentálních dopadech firmy (ESG report)</a:t>
          </a:r>
          <a:endParaRPr lang="cs-CZ" sz="1800" dirty="0">
            <a:ln/>
            <a:solidFill>
              <a:schemeClr val="tx1"/>
            </a:solidFill>
            <a:latin typeface="+mn-lt"/>
          </a:endParaRPr>
        </a:p>
      </dgm:t>
    </dgm:pt>
    <dgm:pt modelId="{0E25401A-1723-1041-A854-B19ABF1A24DE}" type="parTrans" cxnId="{8F2B3374-D82F-FD41-9B26-AC99EF27A71C}">
      <dgm:prSet/>
      <dgm:spPr/>
      <dgm:t>
        <a:bodyPr/>
        <a:lstStyle/>
        <a:p>
          <a:endParaRPr lang="cs-CZ">
            <a:ln>
              <a:noFill/>
            </a:ln>
          </a:endParaRPr>
        </a:p>
      </dgm:t>
    </dgm:pt>
    <dgm:pt modelId="{12115F19-0DD6-0248-A64B-03DCABC8FE06}" type="sibTrans" cxnId="{8F2B3374-D82F-FD41-9B26-AC99EF27A71C}">
      <dgm:prSet/>
      <dgm:spPr/>
      <dgm:t>
        <a:bodyPr/>
        <a:lstStyle/>
        <a:p>
          <a:endParaRPr lang="cs-CZ">
            <a:ln>
              <a:noFill/>
            </a:ln>
          </a:endParaRPr>
        </a:p>
      </dgm:t>
    </dgm:pt>
    <dgm:pt modelId="{B1BEBF01-2B17-5746-A886-0B3DED20BD62}" type="pres">
      <dgm:prSet presAssocID="{69BBD133-0656-A540-BC44-58928D4391A9}" presName="outerComposite" presStyleCnt="0">
        <dgm:presLayoutVars>
          <dgm:chMax val="5"/>
          <dgm:dir/>
          <dgm:resizeHandles val="exact"/>
        </dgm:presLayoutVars>
      </dgm:prSet>
      <dgm:spPr/>
    </dgm:pt>
    <dgm:pt modelId="{04DE78C5-20F8-5648-A288-312EA5BF7029}" type="pres">
      <dgm:prSet presAssocID="{69BBD133-0656-A540-BC44-58928D4391A9}" presName="dummyMaxCanvas" presStyleCnt="0">
        <dgm:presLayoutVars/>
      </dgm:prSet>
      <dgm:spPr/>
    </dgm:pt>
    <dgm:pt modelId="{BB06BADE-4806-7246-9B30-3394D887CFE3}" type="pres">
      <dgm:prSet presAssocID="{69BBD133-0656-A540-BC44-58928D4391A9}" presName="FourNodes_1" presStyleLbl="node1" presStyleIdx="0" presStyleCnt="4" custLinFactNeighborY="1420">
        <dgm:presLayoutVars>
          <dgm:bulletEnabled val="1"/>
        </dgm:presLayoutVars>
      </dgm:prSet>
      <dgm:spPr/>
    </dgm:pt>
    <dgm:pt modelId="{587EC89C-DC5D-4B44-B034-911D30F11D53}" type="pres">
      <dgm:prSet presAssocID="{69BBD133-0656-A540-BC44-58928D4391A9}" presName="FourNodes_2" presStyleLbl="node1" presStyleIdx="1" presStyleCnt="4">
        <dgm:presLayoutVars>
          <dgm:bulletEnabled val="1"/>
        </dgm:presLayoutVars>
      </dgm:prSet>
      <dgm:spPr/>
    </dgm:pt>
    <dgm:pt modelId="{7FE02513-3B4A-3F4F-B98D-C89B9C5BF0CD}" type="pres">
      <dgm:prSet presAssocID="{69BBD133-0656-A540-BC44-58928D4391A9}" presName="FourNodes_3" presStyleLbl="node1" presStyleIdx="2" presStyleCnt="4">
        <dgm:presLayoutVars>
          <dgm:bulletEnabled val="1"/>
        </dgm:presLayoutVars>
      </dgm:prSet>
      <dgm:spPr/>
    </dgm:pt>
    <dgm:pt modelId="{4C56DE32-3734-3F40-B760-E26B6F6296E8}" type="pres">
      <dgm:prSet presAssocID="{69BBD133-0656-A540-BC44-58928D4391A9}" presName="FourNodes_4" presStyleLbl="node1" presStyleIdx="3" presStyleCnt="4">
        <dgm:presLayoutVars>
          <dgm:bulletEnabled val="1"/>
        </dgm:presLayoutVars>
      </dgm:prSet>
      <dgm:spPr/>
    </dgm:pt>
    <dgm:pt modelId="{F16C2A20-CA3E-3F43-AD48-78F1BF661B90}" type="pres">
      <dgm:prSet presAssocID="{69BBD133-0656-A540-BC44-58928D4391A9}" presName="FourConn_1-2" presStyleLbl="fgAccFollowNode1" presStyleIdx="0" presStyleCnt="3">
        <dgm:presLayoutVars>
          <dgm:bulletEnabled val="1"/>
        </dgm:presLayoutVars>
      </dgm:prSet>
      <dgm:spPr/>
    </dgm:pt>
    <dgm:pt modelId="{12B9738E-E748-1444-9C97-2FC0E60B50D5}" type="pres">
      <dgm:prSet presAssocID="{69BBD133-0656-A540-BC44-58928D4391A9}" presName="FourConn_2-3" presStyleLbl="fgAccFollowNode1" presStyleIdx="1" presStyleCnt="3">
        <dgm:presLayoutVars>
          <dgm:bulletEnabled val="1"/>
        </dgm:presLayoutVars>
      </dgm:prSet>
      <dgm:spPr/>
    </dgm:pt>
    <dgm:pt modelId="{EFCC1D76-4BB2-3940-A0CA-6E4B09DD7A3C}" type="pres">
      <dgm:prSet presAssocID="{69BBD133-0656-A540-BC44-58928D4391A9}" presName="FourConn_3-4" presStyleLbl="fgAccFollowNode1" presStyleIdx="2" presStyleCnt="3">
        <dgm:presLayoutVars>
          <dgm:bulletEnabled val="1"/>
        </dgm:presLayoutVars>
      </dgm:prSet>
      <dgm:spPr/>
    </dgm:pt>
    <dgm:pt modelId="{8F0E2770-7AFF-AD4A-99CF-6AA861DAA285}" type="pres">
      <dgm:prSet presAssocID="{69BBD133-0656-A540-BC44-58928D4391A9}" presName="FourNodes_1_text" presStyleLbl="node1" presStyleIdx="3" presStyleCnt="4">
        <dgm:presLayoutVars>
          <dgm:bulletEnabled val="1"/>
        </dgm:presLayoutVars>
      </dgm:prSet>
      <dgm:spPr/>
    </dgm:pt>
    <dgm:pt modelId="{4E7A1346-C864-A948-BF63-F0B6F981813D}" type="pres">
      <dgm:prSet presAssocID="{69BBD133-0656-A540-BC44-58928D4391A9}" presName="FourNodes_2_text" presStyleLbl="node1" presStyleIdx="3" presStyleCnt="4">
        <dgm:presLayoutVars>
          <dgm:bulletEnabled val="1"/>
        </dgm:presLayoutVars>
      </dgm:prSet>
      <dgm:spPr/>
    </dgm:pt>
    <dgm:pt modelId="{6C4B38A9-2A4C-B44B-A103-1F49BC24A68B}" type="pres">
      <dgm:prSet presAssocID="{69BBD133-0656-A540-BC44-58928D4391A9}" presName="FourNodes_3_text" presStyleLbl="node1" presStyleIdx="3" presStyleCnt="4">
        <dgm:presLayoutVars>
          <dgm:bulletEnabled val="1"/>
        </dgm:presLayoutVars>
      </dgm:prSet>
      <dgm:spPr/>
    </dgm:pt>
    <dgm:pt modelId="{33FBFE9E-BA7C-B648-B8EC-313342BA228B}" type="pres">
      <dgm:prSet presAssocID="{69BBD133-0656-A540-BC44-58928D4391A9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48D1A422-9070-9A44-8F02-644FFC3D9D31}" type="presOf" srcId="{120B5B6B-53FB-2C45-B78F-56230C8BB298}" destId="{4C56DE32-3734-3F40-B760-E26B6F6296E8}" srcOrd="0" destOrd="0" presId="urn:microsoft.com/office/officeart/2005/8/layout/vProcess5"/>
    <dgm:cxn modelId="{DDC20D24-7551-024E-8227-E8C58EC174E4}" type="presOf" srcId="{EB9B0C27-DBC1-7A4D-A2B8-5A1AC3C34FF1}" destId="{F16C2A20-CA3E-3F43-AD48-78F1BF661B90}" srcOrd="0" destOrd="0" presId="urn:microsoft.com/office/officeart/2005/8/layout/vProcess5"/>
    <dgm:cxn modelId="{5DD38332-92D6-6042-9797-BCED6FAD9D8E}" type="presOf" srcId="{B5FDAA7A-599D-AF48-A980-C46311A6C952}" destId="{8F0E2770-7AFF-AD4A-99CF-6AA861DAA285}" srcOrd="1" destOrd="0" presId="urn:microsoft.com/office/officeart/2005/8/layout/vProcess5"/>
    <dgm:cxn modelId="{69628534-0067-B048-BDD0-86E8320A5DF8}" srcId="{69BBD133-0656-A540-BC44-58928D4391A9}" destId="{32578828-F5C4-AF42-B6D7-84DEAB598F27}" srcOrd="2" destOrd="0" parTransId="{6F13D4ED-A4C0-DD4D-AC7F-A6B456A8A0F6}" sibTransId="{12C0FEE9-9081-9B43-B9B4-DF0F9728A183}"/>
    <dgm:cxn modelId="{A5805F4D-C4AA-2B49-844D-536A4B5D17E5}" type="presOf" srcId="{120B5B6B-53FB-2C45-B78F-56230C8BB298}" destId="{33FBFE9E-BA7C-B648-B8EC-313342BA228B}" srcOrd="1" destOrd="0" presId="urn:microsoft.com/office/officeart/2005/8/layout/vProcess5"/>
    <dgm:cxn modelId="{1C7D3E5D-8546-C74F-832D-C87BB80AB9C5}" type="presOf" srcId="{B5FDAA7A-599D-AF48-A980-C46311A6C952}" destId="{BB06BADE-4806-7246-9B30-3394D887CFE3}" srcOrd="0" destOrd="0" presId="urn:microsoft.com/office/officeart/2005/8/layout/vProcess5"/>
    <dgm:cxn modelId="{349BAC5F-AE5F-954B-9050-4FAFC42C73E7}" type="presOf" srcId="{69BBD133-0656-A540-BC44-58928D4391A9}" destId="{B1BEBF01-2B17-5746-A886-0B3DED20BD62}" srcOrd="0" destOrd="0" presId="urn:microsoft.com/office/officeart/2005/8/layout/vProcess5"/>
    <dgm:cxn modelId="{084F6F72-5234-1F4D-B111-BE568E09BC65}" type="presOf" srcId="{0B6EE6B0-7B52-E848-9FA7-3DE81C2B4F0A}" destId="{587EC89C-DC5D-4B44-B034-911D30F11D53}" srcOrd="0" destOrd="0" presId="urn:microsoft.com/office/officeart/2005/8/layout/vProcess5"/>
    <dgm:cxn modelId="{9C0D4573-5ED5-2C46-9667-A84A9F230A17}" type="presOf" srcId="{12C0FEE9-9081-9B43-B9B4-DF0F9728A183}" destId="{EFCC1D76-4BB2-3940-A0CA-6E4B09DD7A3C}" srcOrd="0" destOrd="0" presId="urn:microsoft.com/office/officeart/2005/8/layout/vProcess5"/>
    <dgm:cxn modelId="{8F2B3374-D82F-FD41-9B26-AC99EF27A71C}" srcId="{69BBD133-0656-A540-BC44-58928D4391A9}" destId="{120B5B6B-53FB-2C45-B78F-56230C8BB298}" srcOrd="3" destOrd="0" parTransId="{0E25401A-1723-1041-A854-B19ABF1A24DE}" sibTransId="{12115F19-0DD6-0248-A64B-03DCABC8FE06}"/>
    <dgm:cxn modelId="{DD194B78-5B68-CE46-AF05-1A56D2EFBBEF}" srcId="{69BBD133-0656-A540-BC44-58928D4391A9}" destId="{B5FDAA7A-599D-AF48-A980-C46311A6C952}" srcOrd="0" destOrd="0" parTransId="{D549B69F-5665-124F-8F92-717ADADC2485}" sibTransId="{EB9B0C27-DBC1-7A4D-A2B8-5A1AC3C34FF1}"/>
    <dgm:cxn modelId="{77A60D7C-CC7B-0F4B-AABA-D3364AFA6E7E}" type="presOf" srcId="{32578828-F5C4-AF42-B6D7-84DEAB598F27}" destId="{7FE02513-3B4A-3F4F-B98D-C89B9C5BF0CD}" srcOrd="0" destOrd="0" presId="urn:microsoft.com/office/officeart/2005/8/layout/vProcess5"/>
    <dgm:cxn modelId="{BB5F658E-6543-E94C-80AD-9AC9E64476BB}" srcId="{69BBD133-0656-A540-BC44-58928D4391A9}" destId="{0B6EE6B0-7B52-E848-9FA7-3DE81C2B4F0A}" srcOrd="1" destOrd="0" parTransId="{206F4680-6C32-774D-A3D3-9D62338D8A5D}" sibTransId="{0E336BA0-BA3C-5441-95FA-B4F081A39F26}"/>
    <dgm:cxn modelId="{0BACFE9D-DFCE-4745-8D9F-37F69105CBA8}" type="presOf" srcId="{32578828-F5C4-AF42-B6D7-84DEAB598F27}" destId="{6C4B38A9-2A4C-B44B-A103-1F49BC24A68B}" srcOrd="1" destOrd="0" presId="urn:microsoft.com/office/officeart/2005/8/layout/vProcess5"/>
    <dgm:cxn modelId="{94516CB0-7B99-6B4C-AD35-C021D1242938}" type="presOf" srcId="{0B6EE6B0-7B52-E848-9FA7-3DE81C2B4F0A}" destId="{4E7A1346-C864-A948-BF63-F0B6F981813D}" srcOrd="1" destOrd="0" presId="urn:microsoft.com/office/officeart/2005/8/layout/vProcess5"/>
    <dgm:cxn modelId="{856C36EA-3551-2441-9207-8BD81C9134DF}" type="presOf" srcId="{0E336BA0-BA3C-5441-95FA-B4F081A39F26}" destId="{12B9738E-E748-1444-9C97-2FC0E60B50D5}" srcOrd="0" destOrd="0" presId="urn:microsoft.com/office/officeart/2005/8/layout/vProcess5"/>
    <dgm:cxn modelId="{2F216744-01E5-F84C-8AF1-AF6B7AC865AD}" type="presParOf" srcId="{B1BEBF01-2B17-5746-A886-0B3DED20BD62}" destId="{04DE78C5-20F8-5648-A288-312EA5BF7029}" srcOrd="0" destOrd="0" presId="urn:microsoft.com/office/officeart/2005/8/layout/vProcess5"/>
    <dgm:cxn modelId="{C41FD5E7-4370-C245-B547-7E8E50C2F8DA}" type="presParOf" srcId="{B1BEBF01-2B17-5746-A886-0B3DED20BD62}" destId="{BB06BADE-4806-7246-9B30-3394D887CFE3}" srcOrd="1" destOrd="0" presId="urn:microsoft.com/office/officeart/2005/8/layout/vProcess5"/>
    <dgm:cxn modelId="{82D64BC5-3379-3945-9C70-8F418E69A90E}" type="presParOf" srcId="{B1BEBF01-2B17-5746-A886-0B3DED20BD62}" destId="{587EC89C-DC5D-4B44-B034-911D30F11D53}" srcOrd="2" destOrd="0" presId="urn:microsoft.com/office/officeart/2005/8/layout/vProcess5"/>
    <dgm:cxn modelId="{A56961A9-DB50-7D49-8A79-D94386895FD0}" type="presParOf" srcId="{B1BEBF01-2B17-5746-A886-0B3DED20BD62}" destId="{7FE02513-3B4A-3F4F-B98D-C89B9C5BF0CD}" srcOrd="3" destOrd="0" presId="urn:microsoft.com/office/officeart/2005/8/layout/vProcess5"/>
    <dgm:cxn modelId="{35CF176A-C291-F444-AC0B-CFF41EB1E2F4}" type="presParOf" srcId="{B1BEBF01-2B17-5746-A886-0B3DED20BD62}" destId="{4C56DE32-3734-3F40-B760-E26B6F6296E8}" srcOrd="4" destOrd="0" presId="urn:microsoft.com/office/officeart/2005/8/layout/vProcess5"/>
    <dgm:cxn modelId="{1C404909-6875-8D4E-9FF7-BC7EEF45F0B6}" type="presParOf" srcId="{B1BEBF01-2B17-5746-A886-0B3DED20BD62}" destId="{F16C2A20-CA3E-3F43-AD48-78F1BF661B90}" srcOrd="5" destOrd="0" presId="urn:microsoft.com/office/officeart/2005/8/layout/vProcess5"/>
    <dgm:cxn modelId="{18B85496-C8E6-3841-94F7-033D9FB3D696}" type="presParOf" srcId="{B1BEBF01-2B17-5746-A886-0B3DED20BD62}" destId="{12B9738E-E748-1444-9C97-2FC0E60B50D5}" srcOrd="6" destOrd="0" presId="urn:microsoft.com/office/officeart/2005/8/layout/vProcess5"/>
    <dgm:cxn modelId="{FFDB84DA-C8B3-814F-9D69-D60064C03A87}" type="presParOf" srcId="{B1BEBF01-2B17-5746-A886-0B3DED20BD62}" destId="{EFCC1D76-4BB2-3940-A0CA-6E4B09DD7A3C}" srcOrd="7" destOrd="0" presId="urn:microsoft.com/office/officeart/2005/8/layout/vProcess5"/>
    <dgm:cxn modelId="{0F5E57B8-51A9-8647-922F-9EDFC747A541}" type="presParOf" srcId="{B1BEBF01-2B17-5746-A886-0B3DED20BD62}" destId="{8F0E2770-7AFF-AD4A-99CF-6AA861DAA285}" srcOrd="8" destOrd="0" presId="urn:microsoft.com/office/officeart/2005/8/layout/vProcess5"/>
    <dgm:cxn modelId="{2D6008A3-A892-9E40-9F99-68A388874CA5}" type="presParOf" srcId="{B1BEBF01-2B17-5746-A886-0B3DED20BD62}" destId="{4E7A1346-C864-A948-BF63-F0B6F981813D}" srcOrd="9" destOrd="0" presId="urn:microsoft.com/office/officeart/2005/8/layout/vProcess5"/>
    <dgm:cxn modelId="{715CE73B-3199-A344-B001-C1CFCDCEF902}" type="presParOf" srcId="{B1BEBF01-2B17-5746-A886-0B3DED20BD62}" destId="{6C4B38A9-2A4C-B44B-A103-1F49BC24A68B}" srcOrd="10" destOrd="0" presId="urn:microsoft.com/office/officeart/2005/8/layout/vProcess5"/>
    <dgm:cxn modelId="{8840315B-E92F-8543-9128-3992059902EE}" type="presParOf" srcId="{B1BEBF01-2B17-5746-A886-0B3DED20BD62}" destId="{33FBFE9E-BA7C-B648-B8EC-313342BA228B}" srcOrd="11" destOrd="0" presId="urn:microsoft.com/office/officeart/2005/8/layout/vProcess5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771676-8ACC-B544-912B-42443315581C}" type="doc">
      <dgm:prSet loTypeId="urn:microsoft.com/office/officeart/2005/8/layout/process4" loCatId="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cs-CZ"/>
        </a:p>
      </dgm:t>
    </dgm:pt>
    <dgm:pt modelId="{E96E5454-8549-CE49-B43F-4E428043C74E}">
      <dgm:prSet phldrT="[Text]" custT="1"/>
      <dgm:spPr/>
      <dgm:t>
        <a:bodyPr/>
        <a:lstStyle/>
        <a:p>
          <a:pPr>
            <a:buFont typeface="Arial" panose="020B0604020202020204" pitchFamily="34" charset="0"/>
            <a:buAutoNum type="arabicPeriod"/>
          </a:pPr>
          <a:r>
            <a:rPr lang="cs-CZ" sz="1600" b="0" dirty="0">
              <a:latin typeface="Arial" panose="020B0604020202020204" pitchFamily="34" charset="0"/>
              <a:cs typeface="Arial" panose="020B0604020202020204" pitchFamily="34" charset="0"/>
            </a:rPr>
            <a:t>1. Určení </a:t>
          </a:r>
          <a:r>
            <a:rPr lang="cs-CZ" sz="1600" b="0" dirty="0" err="1">
              <a:latin typeface="Arial" panose="020B0604020202020204" pitchFamily="34" charset="0"/>
              <a:cs typeface="Arial" panose="020B0604020202020204" pitchFamily="34" charset="0"/>
            </a:rPr>
            <a:t>stakeholders</a:t>
          </a:r>
          <a:r>
            <a:rPr lang="cs-CZ" sz="1600" b="0" dirty="0">
              <a:latin typeface="Arial" panose="020B0604020202020204" pitchFamily="34" charset="0"/>
              <a:cs typeface="Arial" panose="020B0604020202020204" pitchFamily="34" charset="0"/>
            </a:rPr>
            <a:t> &amp; významných témat</a:t>
          </a:r>
        </a:p>
      </dgm:t>
    </dgm:pt>
    <dgm:pt modelId="{5E925609-0771-1C4A-B970-EE8632123FFA}" type="parTrans" cxnId="{B754EF16-D7B4-314C-9E9D-27C68E421F74}">
      <dgm:prSet/>
      <dgm:spPr/>
      <dgm:t>
        <a:bodyPr/>
        <a:lstStyle/>
        <a:p>
          <a:endParaRPr lang="cs-CZ" b="1"/>
        </a:p>
      </dgm:t>
    </dgm:pt>
    <dgm:pt modelId="{D131F9ED-FA07-9045-AD8B-D5ADEB96CB0C}" type="sibTrans" cxnId="{B754EF16-D7B4-314C-9E9D-27C68E421F74}">
      <dgm:prSet/>
      <dgm:spPr/>
      <dgm:t>
        <a:bodyPr/>
        <a:lstStyle/>
        <a:p>
          <a:endParaRPr lang="cs-CZ" b="1"/>
        </a:p>
      </dgm:t>
    </dgm:pt>
    <dgm:pt modelId="{40BE03B4-F910-2D4B-A6F9-03893977AE4F}">
      <dgm:prSet phldrT="[Text]" custT="1"/>
      <dgm:spPr/>
      <dgm:t>
        <a:bodyPr/>
        <a:lstStyle/>
        <a:p>
          <a:pPr>
            <a:buFont typeface="Arial" panose="020B0604020202020204" pitchFamily="34" charset="0"/>
            <a:buAutoNum type="arabicPeriod"/>
          </a:pPr>
          <a:r>
            <a:rPr lang="cs-CZ" sz="1600" b="0" dirty="0">
              <a:latin typeface="Arial" panose="020B0604020202020204" pitchFamily="34" charset="0"/>
              <a:cs typeface="Arial" panose="020B0604020202020204" pitchFamily="34" charset="0"/>
            </a:rPr>
            <a:t>2. Sestavení CSR strategie a nastavení cílů</a:t>
          </a:r>
        </a:p>
      </dgm:t>
    </dgm:pt>
    <dgm:pt modelId="{4C833E16-6DDE-564F-BB83-2F52C93416BB}" type="parTrans" cxnId="{9E1547F3-DDA7-6441-BDE5-D211AD15593D}">
      <dgm:prSet/>
      <dgm:spPr/>
      <dgm:t>
        <a:bodyPr/>
        <a:lstStyle/>
        <a:p>
          <a:endParaRPr lang="cs-CZ" b="1"/>
        </a:p>
      </dgm:t>
    </dgm:pt>
    <dgm:pt modelId="{9BF39C77-B785-1244-A527-D71EF97B6653}" type="sibTrans" cxnId="{9E1547F3-DDA7-6441-BDE5-D211AD15593D}">
      <dgm:prSet/>
      <dgm:spPr/>
      <dgm:t>
        <a:bodyPr/>
        <a:lstStyle/>
        <a:p>
          <a:endParaRPr lang="cs-CZ" b="1"/>
        </a:p>
      </dgm:t>
    </dgm:pt>
    <dgm:pt modelId="{700BD10E-BA53-CF4C-8F5A-A11245FC1AE6}">
      <dgm:prSet phldrT="[Text]" custT="1"/>
      <dgm:spPr/>
      <dgm:t>
        <a:bodyPr/>
        <a:lstStyle/>
        <a:p>
          <a:pPr>
            <a:buFont typeface="Arial" panose="020B0604020202020204" pitchFamily="34" charset="0"/>
            <a:buAutoNum type="arabicPeriod"/>
          </a:pPr>
          <a:r>
            <a:rPr lang="cs-CZ" sz="1600" b="0" dirty="0">
              <a:latin typeface="Arial" panose="020B0604020202020204" pitchFamily="34" charset="0"/>
              <a:cs typeface="Arial" panose="020B0604020202020204" pitchFamily="34" charset="0"/>
            </a:rPr>
            <a:t>3. Implementace &amp; sběr dat napříč firmou</a:t>
          </a:r>
        </a:p>
      </dgm:t>
    </dgm:pt>
    <dgm:pt modelId="{3EDFDEFC-7853-E846-9FFF-2EC0A40B67DC}" type="parTrans" cxnId="{10FC0044-15B9-B849-9C04-2461B0DE60DB}">
      <dgm:prSet/>
      <dgm:spPr/>
      <dgm:t>
        <a:bodyPr/>
        <a:lstStyle/>
        <a:p>
          <a:endParaRPr lang="cs-CZ" b="1"/>
        </a:p>
      </dgm:t>
    </dgm:pt>
    <dgm:pt modelId="{D884DAC7-987F-C946-B64D-0D199DE4ACD9}" type="sibTrans" cxnId="{10FC0044-15B9-B849-9C04-2461B0DE60DB}">
      <dgm:prSet/>
      <dgm:spPr/>
      <dgm:t>
        <a:bodyPr/>
        <a:lstStyle/>
        <a:p>
          <a:endParaRPr lang="cs-CZ" b="1"/>
        </a:p>
      </dgm:t>
    </dgm:pt>
    <dgm:pt modelId="{6625E85A-CEC3-314E-B91F-872C86BFE550}">
      <dgm:prSet phldrT="[Text]" custT="1"/>
      <dgm:spPr/>
      <dgm:t>
        <a:bodyPr/>
        <a:lstStyle/>
        <a:p>
          <a:pPr>
            <a:buFont typeface="Arial" panose="020B0604020202020204" pitchFamily="34" charset="0"/>
            <a:buAutoNum type="arabicPeriod"/>
          </a:pPr>
          <a:r>
            <a:rPr lang="cs-CZ" sz="1600" b="0" dirty="0">
              <a:latin typeface="Arial" panose="020B0604020202020204" pitchFamily="34" charset="0"/>
              <a:cs typeface="Arial" panose="020B0604020202020204" pitchFamily="34" charset="0"/>
            </a:rPr>
            <a:t>4. Analýza dat</a:t>
          </a:r>
        </a:p>
      </dgm:t>
    </dgm:pt>
    <dgm:pt modelId="{CBBE5BBF-DD41-D44C-A970-130FB9939424}" type="parTrans" cxnId="{2F57ACDA-AC6C-3247-8ADD-AC1897B0589B}">
      <dgm:prSet/>
      <dgm:spPr/>
      <dgm:t>
        <a:bodyPr/>
        <a:lstStyle/>
        <a:p>
          <a:endParaRPr lang="cs-CZ"/>
        </a:p>
      </dgm:t>
    </dgm:pt>
    <dgm:pt modelId="{13BD540E-77A1-8F43-811B-16497FFCBD82}" type="sibTrans" cxnId="{2F57ACDA-AC6C-3247-8ADD-AC1897B0589B}">
      <dgm:prSet/>
      <dgm:spPr/>
      <dgm:t>
        <a:bodyPr/>
        <a:lstStyle/>
        <a:p>
          <a:endParaRPr lang="cs-CZ"/>
        </a:p>
      </dgm:t>
    </dgm:pt>
    <dgm:pt modelId="{EE422D29-2B31-7F42-9236-DD4D09EC15F2}">
      <dgm:prSet phldrT="[Text]" custT="1"/>
      <dgm:spPr/>
      <dgm:t>
        <a:bodyPr/>
        <a:lstStyle/>
        <a:p>
          <a:r>
            <a:rPr lang="cs-CZ" sz="1600" b="0" dirty="0">
              <a:latin typeface="Arial" panose="020B0604020202020204" pitchFamily="34" charset="0"/>
              <a:cs typeface="Arial" panose="020B0604020202020204" pitchFamily="34" charset="0"/>
            </a:rPr>
            <a:t>5. Sepsání zprávy</a:t>
          </a:r>
        </a:p>
      </dgm:t>
    </dgm:pt>
    <dgm:pt modelId="{567A0048-37DA-AA43-B036-8FFE264509FB}" type="sibTrans" cxnId="{8CC27D05-6F2B-C648-9CC1-10FC9BAC8AEE}">
      <dgm:prSet/>
      <dgm:spPr/>
      <dgm:t>
        <a:bodyPr/>
        <a:lstStyle/>
        <a:p>
          <a:endParaRPr lang="cs-CZ" b="1"/>
        </a:p>
      </dgm:t>
    </dgm:pt>
    <dgm:pt modelId="{4AE6AF84-FC79-854B-AC90-A046B75A11AB}" type="parTrans" cxnId="{8CC27D05-6F2B-C648-9CC1-10FC9BAC8AEE}">
      <dgm:prSet/>
      <dgm:spPr/>
      <dgm:t>
        <a:bodyPr/>
        <a:lstStyle/>
        <a:p>
          <a:endParaRPr lang="cs-CZ" b="1"/>
        </a:p>
      </dgm:t>
    </dgm:pt>
    <dgm:pt modelId="{9D835D1C-1316-D241-8547-B10581535F95}" type="pres">
      <dgm:prSet presAssocID="{5F771676-8ACC-B544-912B-42443315581C}" presName="Name0" presStyleCnt="0">
        <dgm:presLayoutVars>
          <dgm:dir/>
          <dgm:animLvl val="lvl"/>
          <dgm:resizeHandles val="exact"/>
        </dgm:presLayoutVars>
      </dgm:prSet>
      <dgm:spPr/>
    </dgm:pt>
    <dgm:pt modelId="{DA5CEE7E-A25A-7A44-984B-001BC5D3ABC1}" type="pres">
      <dgm:prSet presAssocID="{EE422D29-2B31-7F42-9236-DD4D09EC15F2}" presName="boxAndChildren" presStyleCnt="0"/>
      <dgm:spPr/>
    </dgm:pt>
    <dgm:pt modelId="{C86383A7-9D55-124E-80AD-06D97E9E2657}" type="pres">
      <dgm:prSet presAssocID="{EE422D29-2B31-7F42-9236-DD4D09EC15F2}" presName="parentTextBox" presStyleLbl="node1" presStyleIdx="0" presStyleCnt="5" custLinFactY="43712" custLinFactNeighborX="-27158" custLinFactNeighborY="100000"/>
      <dgm:spPr/>
    </dgm:pt>
    <dgm:pt modelId="{3A4C632A-0170-6343-9C03-1BBDCB98D06F}" type="pres">
      <dgm:prSet presAssocID="{13BD540E-77A1-8F43-811B-16497FFCBD82}" presName="sp" presStyleCnt="0"/>
      <dgm:spPr/>
    </dgm:pt>
    <dgm:pt modelId="{CCA19FC0-C840-044E-BD79-71421DCD6392}" type="pres">
      <dgm:prSet presAssocID="{6625E85A-CEC3-314E-B91F-872C86BFE550}" presName="arrowAndChildren" presStyleCnt="0"/>
      <dgm:spPr/>
    </dgm:pt>
    <dgm:pt modelId="{CE1B177F-E634-064A-A1EF-82F5C4E22423}" type="pres">
      <dgm:prSet presAssocID="{6625E85A-CEC3-314E-B91F-872C86BFE550}" presName="parentTextArrow" presStyleLbl="node1" presStyleIdx="1" presStyleCnt="5"/>
      <dgm:spPr/>
    </dgm:pt>
    <dgm:pt modelId="{B4DC5046-96A9-CC4A-8199-C1032D81F263}" type="pres">
      <dgm:prSet presAssocID="{D884DAC7-987F-C946-B64D-0D199DE4ACD9}" presName="sp" presStyleCnt="0"/>
      <dgm:spPr/>
    </dgm:pt>
    <dgm:pt modelId="{7434A0F6-73C4-544E-B5FC-1A7DE7BE02F9}" type="pres">
      <dgm:prSet presAssocID="{700BD10E-BA53-CF4C-8F5A-A11245FC1AE6}" presName="arrowAndChildren" presStyleCnt="0"/>
      <dgm:spPr/>
    </dgm:pt>
    <dgm:pt modelId="{89CCBA59-F62E-5C46-84CC-3A3F35DCD1E1}" type="pres">
      <dgm:prSet presAssocID="{700BD10E-BA53-CF4C-8F5A-A11245FC1AE6}" presName="parentTextArrow" presStyleLbl="node1" presStyleIdx="2" presStyleCnt="5"/>
      <dgm:spPr/>
    </dgm:pt>
    <dgm:pt modelId="{B56A493A-A1F9-184A-9ABA-CC6652C33B36}" type="pres">
      <dgm:prSet presAssocID="{9BF39C77-B785-1244-A527-D71EF97B6653}" presName="sp" presStyleCnt="0"/>
      <dgm:spPr/>
    </dgm:pt>
    <dgm:pt modelId="{D6419A9A-DDA4-6B40-B159-198D88B3423A}" type="pres">
      <dgm:prSet presAssocID="{40BE03B4-F910-2D4B-A6F9-03893977AE4F}" presName="arrowAndChildren" presStyleCnt="0"/>
      <dgm:spPr/>
    </dgm:pt>
    <dgm:pt modelId="{681C5E72-1AD0-8444-9CFC-B1B0EB0B1E75}" type="pres">
      <dgm:prSet presAssocID="{40BE03B4-F910-2D4B-A6F9-03893977AE4F}" presName="parentTextArrow" presStyleLbl="node1" presStyleIdx="3" presStyleCnt="5"/>
      <dgm:spPr/>
    </dgm:pt>
    <dgm:pt modelId="{2CD547F6-BE6A-E943-BCEA-E3F61165C21E}" type="pres">
      <dgm:prSet presAssocID="{D131F9ED-FA07-9045-AD8B-D5ADEB96CB0C}" presName="sp" presStyleCnt="0"/>
      <dgm:spPr/>
    </dgm:pt>
    <dgm:pt modelId="{1A023F04-7C7F-7644-B2F2-BE458E592154}" type="pres">
      <dgm:prSet presAssocID="{E96E5454-8549-CE49-B43F-4E428043C74E}" presName="arrowAndChildren" presStyleCnt="0"/>
      <dgm:spPr/>
    </dgm:pt>
    <dgm:pt modelId="{BAC3B29D-4095-F345-8DDE-4F951F28E1FB}" type="pres">
      <dgm:prSet presAssocID="{E96E5454-8549-CE49-B43F-4E428043C74E}" presName="parentTextArrow" presStyleLbl="node1" presStyleIdx="4" presStyleCnt="5"/>
      <dgm:spPr/>
    </dgm:pt>
  </dgm:ptLst>
  <dgm:cxnLst>
    <dgm:cxn modelId="{8CC27D05-6F2B-C648-9CC1-10FC9BAC8AEE}" srcId="{5F771676-8ACC-B544-912B-42443315581C}" destId="{EE422D29-2B31-7F42-9236-DD4D09EC15F2}" srcOrd="4" destOrd="0" parTransId="{4AE6AF84-FC79-854B-AC90-A046B75A11AB}" sibTransId="{567A0048-37DA-AA43-B036-8FFE264509FB}"/>
    <dgm:cxn modelId="{B754EF16-D7B4-314C-9E9D-27C68E421F74}" srcId="{5F771676-8ACC-B544-912B-42443315581C}" destId="{E96E5454-8549-CE49-B43F-4E428043C74E}" srcOrd="0" destOrd="0" parTransId="{5E925609-0771-1C4A-B970-EE8632123FFA}" sibTransId="{D131F9ED-FA07-9045-AD8B-D5ADEB96CB0C}"/>
    <dgm:cxn modelId="{E4366128-801B-E84C-99A3-656F3B715521}" type="presOf" srcId="{E96E5454-8549-CE49-B43F-4E428043C74E}" destId="{BAC3B29D-4095-F345-8DDE-4F951F28E1FB}" srcOrd="0" destOrd="0" presId="urn:microsoft.com/office/officeart/2005/8/layout/process4"/>
    <dgm:cxn modelId="{10FC0044-15B9-B849-9C04-2461B0DE60DB}" srcId="{5F771676-8ACC-B544-912B-42443315581C}" destId="{700BD10E-BA53-CF4C-8F5A-A11245FC1AE6}" srcOrd="2" destOrd="0" parTransId="{3EDFDEFC-7853-E846-9FFF-2EC0A40B67DC}" sibTransId="{D884DAC7-987F-C946-B64D-0D199DE4ACD9}"/>
    <dgm:cxn modelId="{885CCC90-A712-8441-81E0-9C0E752C6709}" type="presOf" srcId="{EE422D29-2B31-7F42-9236-DD4D09EC15F2}" destId="{C86383A7-9D55-124E-80AD-06D97E9E2657}" srcOrd="0" destOrd="0" presId="urn:microsoft.com/office/officeart/2005/8/layout/process4"/>
    <dgm:cxn modelId="{FBFD9CA1-9D47-5E40-844E-A93A38E699AE}" type="presOf" srcId="{5F771676-8ACC-B544-912B-42443315581C}" destId="{9D835D1C-1316-D241-8547-B10581535F95}" srcOrd="0" destOrd="0" presId="urn:microsoft.com/office/officeart/2005/8/layout/process4"/>
    <dgm:cxn modelId="{A6645FCF-05E1-5046-967B-67581957750C}" type="presOf" srcId="{40BE03B4-F910-2D4B-A6F9-03893977AE4F}" destId="{681C5E72-1AD0-8444-9CFC-B1B0EB0B1E75}" srcOrd="0" destOrd="0" presId="urn:microsoft.com/office/officeart/2005/8/layout/process4"/>
    <dgm:cxn modelId="{2F57ACDA-AC6C-3247-8ADD-AC1897B0589B}" srcId="{5F771676-8ACC-B544-912B-42443315581C}" destId="{6625E85A-CEC3-314E-B91F-872C86BFE550}" srcOrd="3" destOrd="0" parTransId="{CBBE5BBF-DD41-D44C-A970-130FB9939424}" sibTransId="{13BD540E-77A1-8F43-811B-16497FFCBD82}"/>
    <dgm:cxn modelId="{D4834FEB-A72D-864B-A0A0-955653EBD468}" type="presOf" srcId="{6625E85A-CEC3-314E-B91F-872C86BFE550}" destId="{CE1B177F-E634-064A-A1EF-82F5C4E22423}" srcOrd="0" destOrd="0" presId="urn:microsoft.com/office/officeart/2005/8/layout/process4"/>
    <dgm:cxn modelId="{9E1547F3-DDA7-6441-BDE5-D211AD15593D}" srcId="{5F771676-8ACC-B544-912B-42443315581C}" destId="{40BE03B4-F910-2D4B-A6F9-03893977AE4F}" srcOrd="1" destOrd="0" parTransId="{4C833E16-6DDE-564F-BB83-2F52C93416BB}" sibTransId="{9BF39C77-B785-1244-A527-D71EF97B6653}"/>
    <dgm:cxn modelId="{7D2071F3-2112-984F-AA89-2CF7E32AB733}" type="presOf" srcId="{700BD10E-BA53-CF4C-8F5A-A11245FC1AE6}" destId="{89CCBA59-F62E-5C46-84CC-3A3F35DCD1E1}" srcOrd="0" destOrd="0" presId="urn:microsoft.com/office/officeart/2005/8/layout/process4"/>
    <dgm:cxn modelId="{3502330C-2351-CF4D-9E68-1CFC5B08D49A}" type="presParOf" srcId="{9D835D1C-1316-D241-8547-B10581535F95}" destId="{DA5CEE7E-A25A-7A44-984B-001BC5D3ABC1}" srcOrd="0" destOrd="0" presId="urn:microsoft.com/office/officeart/2005/8/layout/process4"/>
    <dgm:cxn modelId="{A40D6940-7273-D44B-8B12-0F9015524F65}" type="presParOf" srcId="{DA5CEE7E-A25A-7A44-984B-001BC5D3ABC1}" destId="{C86383A7-9D55-124E-80AD-06D97E9E2657}" srcOrd="0" destOrd="0" presId="urn:microsoft.com/office/officeart/2005/8/layout/process4"/>
    <dgm:cxn modelId="{16E75A82-8C5C-494A-80FE-72342875F213}" type="presParOf" srcId="{9D835D1C-1316-D241-8547-B10581535F95}" destId="{3A4C632A-0170-6343-9C03-1BBDCB98D06F}" srcOrd="1" destOrd="0" presId="urn:microsoft.com/office/officeart/2005/8/layout/process4"/>
    <dgm:cxn modelId="{716DC6C1-5EC8-C942-8CB7-AF58AFD7DAB2}" type="presParOf" srcId="{9D835D1C-1316-D241-8547-B10581535F95}" destId="{CCA19FC0-C840-044E-BD79-71421DCD6392}" srcOrd="2" destOrd="0" presId="urn:microsoft.com/office/officeart/2005/8/layout/process4"/>
    <dgm:cxn modelId="{664B820C-8B4C-D844-9392-55A427219986}" type="presParOf" srcId="{CCA19FC0-C840-044E-BD79-71421DCD6392}" destId="{CE1B177F-E634-064A-A1EF-82F5C4E22423}" srcOrd="0" destOrd="0" presId="urn:microsoft.com/office/officeart/2005/8/layout/process4"/>
    <dgm:cxn modelId="{AF22F4E5-E23C-B540-BFF3-692ED15BEAC1}" type="presParOf" srcId="{9D835D1C-1316-D241-8547-B10581535F95}" destId="{B4DC5046-96A9-CC4A-8199-C1032D81F263}" srcOrd="3" destOrd="0" presId="urn:microsoft.com/office/officeart/2005/8/layout/process4"/>
    <dgm:cxn modelId="{0CBACFF1-4DEC-4345-AA9D-724D8D56E436}" type="presParOf" srcId="{9D835D1C-1316-D241-8547-B10581535F95}" destId="{7434A0F6-73C4-544E-B5FC-1A7DE7BE02F9}" srcOrd="4" destOrd="0" presId="urn:microsoft.com/office/officeart/2005/8/layout/process4"/>
    <dgm:cxn modelId="{2CE3B3ED-9CC3-EF4C-AFAD-8EE292A8E5CF}" type="presParOf" srcId="{7434A0F6-73C4-544E-B5FC-1A7DE7BE02F9}" destId="{89CCBA59-F62E-5C46-84CC-3A3F35DCD1E1}" srcOrd="0" destOrd="0" presId="urn:microsoft.com/office/officeart/2005/8/layout/process4"/>
    <dgm:cxn modelId="{C5AA98D3-4FFA-B243-B398-7B5EEF3FA6C4}" type="presParOf" srcId="{9D835D1C-1316-D241-8547-B10581535F95}" destId="{B56A493A-A1F9-184A-9ABA-CC6652C33B36}" srcOrd="5" destOrd="0" presId="urn:microsoft.com/office/officeart/2005/8/layout/process4"/>
    <dgm:cxn modelId="{5FB78F05-C2BB-3C47-955E-2EB10DA4ADE2}" type="presParOf" srcId="{9D835D1C-1316-D241-8547-B10581535F95}" destId="{D6419A9A-DDA4-6B40-B159-198D88B3423A}" srcOrd="6" destOrd="0" presId="urn:microsoft.com/office/officeart/2005/8/layout/process4"/>
    <dgm:cxn modelId="{169A2E7B-68A0-4442-825A-0CA8B560A606}" type="presParOf" srcId="{D6419A9A-DDA4-6B40-B159-198D88B3423A}" destId="{681C5E72-1AD0-8444-9CFC-B1B0EB0B1E75}" srcOrd="0" destOrd="0" presId="urn:microsoft.com/office/officeart/2005/8/layout/process4"/>
    <dgm:cxn modelId="{563352C8-E281-0F4E-87E7-878AE9E3121A}" type="presParOf" srcId="{9D835D1C-1316-D241-8547-B10581535F95}" destId="{2CD547F6-BE6A-E943-BCEA-E3F61165C21E}" srcOrd="7" destOrd="0" presId="urn:microsoft.com/office/officeart/2005/8/layout/process4"/>
    <dgm:cxn modelId="{265B2455-1A0A-084F-9DFE-AECB60DF3153}" type="presParOf" srcId="{9D835D1C-1316-D241-8547-B10581535F95}" destId="{1A023F04-7C7F-7644-B2F2-BE458E592154}" srcOrd="8" destOrd="0" presId="urn:microsoft.com/office/officeart/2005/8/layout/process4"/>
    <dgm:cxn modelId="{22C5DF20-9A41-B544-AFE3-F19CA5945E4E}" type="presParOf" srcId="{1A023F04-7C7F-7644-B2F2-BE458E592154}" destId="{BAC3B29D-4095-F345-8DDE-4F951F28E1FB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06BADE-4806-7246-9B30-3394D887CFE3}">
      <dsp:nvSpPr>
        <dsp:cNvPr id="0" name=""/>
        <dsp:cNvSpPr/>
      </dsp:nvSpPr>
      <dsp:spPr>
        <a:xfrm>
          <a:off x="0" y="12695"/>
          <a:ext cx="4876800" cy="89408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cs-CZ" sz="1800" b="0" kern="1200" dirty="0">
              <a:ln/>
              <a:solidFill>
                <a:schemeClr val="tx1"/>
              </a:solidFill>
              <a:latin typeface="+mn-lt"/>
            </a:rPr>
            <a:t>CSR zpráva</a:t>
          </a:r>
          <a:endParaRPr lang="cs-CZ" sz="1800" kern="1200" dirty="0">
            <a:ln/>
            <a:solidFill>
              <a:schemeClr val="tx1"/>
            </a:solidFill>
            <a:latin typeface="+mn-lt"/>
          </a:endParaRPr>
        </a:p>
      </dsp:txBody>
      <dsp:txXfrm>
        <a:off x="26187" y="38882"/>
        <a:ext cx="3836467" cy="841706"/>
      </dsp:txXfrm>
    </dsp:sp>
    <dsp:sp modelId="{587EC89C-DC5D-4B44-B034-911D30F11D53}">
      <dsp:nvSpPr>
        <dsp:cNvPr id="0" name=""/>
        <dsp:cNvSpPr/>
      </dsp:nvSpPr>
      <dsp:spPr>
        <a:xfrm>
          <a:off x="408432" y="1056640"/>
          <a:ext cx="4876800" cy="89408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cs-CZ" sz="1800" b="0" kern="1200" dirty="0">
              <a:ln/>
              <a:solidFill>
                <a:schemeClr val="tx1"/>
              </a:solidFill>
              <a:latin typeface="+mn-lt"/>
            </a:rPr>
            <a:t>Nefinanční report</a:t>
          </a:r>
          <a:endParaRPr lang="cs-CZ" sz="1800" kern="1200" dirty="0">
            <a:ln/>
            <a:solidFill>
              <a:schemeClr val="tx1"/>
            </a:solidFill>
            <a:latin typeface="+mn-lt"/>
          </a:endParaRPr>
        </a:p>
      </dsp:txBody>
      <dsp:txXfrm>
        <a:off x="434619" y="1082827"/>
        <a:ext cx="3834841" cy="841706"/>
      </dsp:txXfrm>
    </dsp:sp>
    <dsp:sp modelId="{7FE02513-3B4A-3F4F-B98D-C89B9C5BF0CD}">
      <dsp:nvSpPr>
        <dsp:cNvPr id="0" name=""/>
        <dsp:cNvSpPr/>
      </dsp:nvSpPr>
      <dsp:spPr>
        <a:xfrm>
          <a:off x="810768" y="2113280"/>
          <a:ext cx="4876800" cy="89408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>
              <a:ln/>
              <a:solidFill>
                <a:schemeClr val="tx1"/>
              </a:solidFill>
              <a:latin typeface="+mn-lt"/>
            </a:rPr>
            <a:t>Zpráva o udržitelném rozvoji</a:t>
          </a:r>
          <a:endParaRPr lang="cs-CZ" sz="1800" kern="1200" dirty="0">
            <a:ln/>
            <a:solidFill>
              <a:schemeClr val="tx1"/>
            </a:solidFill>
            <a:latin typeface="+mn-lt"/>
          </a:endParaRPr>
        </a:p>
      </dsp:txBody>
      <dsp:txXfrm>
        <a:off x="836955" y="2139467"/>
        <a:ext cx="3840937" cy="841706"/>
      </dsp:txXfrm>
    </dsp:sp>
    <dsp:sp modelId="{4C56DE32-3734-3F40-B760-E26B6F6296E8}">
      <dsp:nvSpPr>
        <dsp:cNvPr id="0" name=""/>
        <dsp:cNvSpPr/>
      </dsp:nvSpPr>
      <dsp:spPr>
        <a:xfrm>
          <a:off x="1219200" y="3169919"/>
          <a:ext cx="4876800" cy="89408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cs-CZ" sz="1800" b="0" kern="1200" dirty="0">
              <a:ln/>
              <a:solidFill>
                <a:schemeClr val="tx1"/>
              </a:solidFill>
              <a:latin typeface="+mn-lt"/>
            </a:rPr>
            <a:t>Zpráva o sociálních a environmentálních dopadech firmy (ESG report)</a:t>
          </a:r>
          <a:endParaRPr lang="cs-CZ" sz="1800" kern="1200" dirty="0">
            <a:ln/>
            <a:solidFill>
              <a:schemeClr val="tx1"/>
            </a:solidFill>
            <a:latin typeface="+mn-lt"/>
          </a:endParaRPr>
        </a:p>
      </dsp:txBody>
      <dsp:txXfrm>
        <a:off x="1245387" y="3196106"/>
        <a:ext cx="3834841" cy="841706"/>
      </dsp:txXfrm>
    </dsp:sp>
    <dsp:sp modelId="{F16C2A20-CA3E-3F43-AD48-78F1BF661B90}">
      <dsp:nvSpPr>
        <dsp:cNvPr id="0" name=""/>
        <dsp:cNvSpPr/>
      </dsp:nvSpPr>
      <dsp:spPr>
        <a:xfrm>
          <a:off x="4295647" y="684783"/>
          <a:ext cx="581152" cy="581152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700" kern="1200">
            <a:ln>
              <a:noFill/>
            </a:ln>
          </a:endParaRPr>
        </a:p>
      </dsp:txBody>
      <dsp:txXfrm>
        <a:off x="4426406" y="684783"/>
        <a:ext cx="319634" cy="437317"/>
      </dsp:txXfrm>
    </dsp:sp>
    <dsp:sp modelId="{12B9738E-E748-1444-9C97-2FC0E60B50D5}">
      <dsp:nvSpPr>
        <dsp:cNvPr id="0" name=""/>
        <dsp:cNvSpPr/>
      </dsp:nvSpPr>
      <dsp:spPr>
        <a:xfrm>
          <a:off x="4704080" y="1741423"/>
          <a:ext cx="581152" cy="581152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700" kern="1200">
            <a:ln>
              <a:noFill/>
            </a:ln>
          </a:endParaRPr>
        </a:p>
      </dsp:txBody>
      <dsp:txXfrm>
        <a:off x="4834839" y="1741423"/>
        <a:ext cx="319634" cy="437317"/>
      </dsp:txXfrm>
    </dsp:sp>
    <dsp:sp modelId="{EFCC1D76-4BB2-3940-A0CA-6E4B09DD7A3C}">
      <dsp:nvSpPr>
        <dsp:cNvPr id="0" name=""/>
        <dsp:cNvSpPr/>
      </dsp:nvSpPr>
      <dsp:spPr>
        <a:xfrm>
          <a:off x="5106415" y="2798064"/>
          <a:ext cx="581152" cy="581152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700" kern="1200">
            <a:ln>
              <a:noFill/>
            </a:ln>
          </a:endParaRPr>
        </a:p>
      </dsp:txBody>
      <dsp:txXfrm>
        <a:off x="5237174" y="2798064"/>
        <a:ext cx="319634" cy="4373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6383A7-9D55-124E-80AD-06D97E9E2657}">
      <dsp:nvSpPr>
        <dsp:cNvPr id="0" name=""/>
        <dsp:cNvSpPr/>
      </dsp:nvSpPr>
      <dsp:spPr>
        <a:xfrm>
          <a:off x="0" y="3322124"/>
          <a:ext cx="5557155" cy="544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latin typeface="Arial" panose="020B0604020202020204" pitchFamily="34" charset="0"/>
              <a:cs typeface="Arial" panose="020B0604020202020204" pitchFamily="34" charset="0"/>
            </a:rPr>
            <a:t>5. Sepsání zprávy</a:t>
          </a:r>
        </a:p>
      </dsp:txBody>
      <dsp:txXfrm>
        <a:off x="0" y="3322124"/>
        <a:ext cx="5557155" cy="544718"/>
      </dsp:txXfrm>
    </dsp:sp>
    <dsp:sp modelId="{CE1B177F-E634-064A-A1EF-82F5C4E22423}">
      <dsp:nvSpPr>
        <dsp:cNvPr id="0" name=""/>
        <dsp:cNvSpPr/>
      </dsp:nvSpPr>
      <dsp:spPr>
        <a:xfrm rot="10800000">
          <a:off x="0" y="2490668"/>
          <a:ext cx="5557155" cy="837777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cs-CZ" sz="1600" b="0" kern="1200" dirty="0">
              <a:latin typeface="Arial" panose="020B0604020202020204" pitchFamily="34" charset="0"/>
              <a:cs typeface="Arial" panose="020B0604020202020204" pitchFamily="34" charset="0"/>
            </a:rPr>
            <a:t>4. Analýza dat</a:t>
          </a:r>
        </a:p>
      </dsp:txBody>
      <dsp:txXfrm rot="10800000">
        <a:off x="0" y="2490668"/>
        <a:ext cx="5557155" cy="544362"/>
      </dsp:txXfrm>
    </dsp:sp>
    <dsp:sp modelId="{89CCBA59-F62E-5C46-84CC-3A3F35DCD1E1}">
      <dsp:nvSpPr>
        <dsp:cNvPr id="0" name=""/>
        <dsp:cNvSpPr/>
      </dsp:nvSpPr>
      <dsp:spPr>
        <a:xfrm rot="10800000">
          <a:off x="0" y="1661062"/>
          <a:ext cx="5557155" cy="837777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cs-CZ" sz="1600" b="0" kern="1200" dirty="0">
              <a:latin typeface="Arial" panose="020B0604020202020204" pitchFamily="34" charset="0"/>
              <a:cs typeface="Arial" panose="020B0604020202020204" pitchFamily="34" charset="0"/>
            </a:rPr>
            <a:t>3. Implementace &amp; sběr dat napříč firmou</a:t>
          </a:r>
        </a:p>
      </dsp:txBody>
      <dsp:txXfrm rot="10800000">
        <a:off x="0" y="1661062"/>
        <a:ext cx="5557155" cy="544362"/>
      </dsp:txXfrm>
    </dsp:sp>
    <dsp:sp modelId="{681C5E72-1AD0-8444-9CFC-B1B0EB0B1E75}">
      <dsp:nvSpPr>
        <dsp:cNvPr id="0" name=""/>
        <dsp:cNvSpPr/>
      </dsp:nvSpPr>
      <dsp:spPr>
        <a:xfrm rot="10800000">
          <a:off x="0" y="831455"/>
          <a:ext cx="5557155" cy="837777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cs-CZ" sz="1600" b="0" kern="1200" dirty="0">
              <a:latin typeface="Arial" panose="020B0604020202020204" pitchFamily="34" charset="0"/>
              <a:cs typeface="Arial" panose="020B0604020202020204" pitchFamily="34" charset="0"/>
            </a:rPr>
            <a:t>2. Sestavení CSR strategie a nastavení cílů</a:t>
          </a:r>
        </a:p>
      </dsp:txBody>
      <dsp:txXfrm rot="10800000">
        <a:off x="0" y="831455"/>
        <a:ext cx="5557155" cy="544362"/>
      </dsp:txXfrm>
    </dsp:sp>
    <dsp:sp modelId="{BAC3B29D-4095-F345-8DDE-4F951F28E1FB}">
      <dsp:nvSpPr>
        <dsp:cNvPr id="0" name=""/>
        <dsp:cNvSpPr/>
      </dsp:nvSpPr>
      <dsp:spPr>
        <a:xfrm rot="10800000">
          <a:off x="0" y="1848"/>
          <a:ext cx="5557155" cy="837777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cs-CZ" sz="1600" b="0" kern="1200" dirty="0">
              <a:latin typeface="Arial" panose="020B0604020202020204" pitchFamily="34" charset="0"/>
              <a:cs typeface="Arial" panose="020B0604020202020204" pitchFamily="34" charset="0"/>
            </a:rPr>
            <a:t>1. Určení </a:t>
          </a:r>
          <a:r>
            <a:rPr lang="cs-CZ" sz="1600" b="0" kern="1200" dirty="0" err="1">
              <a:latin typeface="Arial" panose="020B0604020202020204" pitchFamily="34" charset="0"/>
              <a:cs typeface="Arial" panose="020B0604020202020204" pitchFamily="34" charset="0"/>
            </a:rPr>
            <a:t>stakeholders</a:t>
          </a:r>
          <a:r>
            <a:rPr lang="cs-CZ" sz="1600" b="0" kern="1200" dirty="0">
              <a:latin typeface="Arial" panose="020B0604020202020204" pitchFamily="34" charset="0"/>
              <a:cs typeface="Arial" panose="020B0604020202020204" pitchFamily="34" charset="0"/>
            </a:rPr>
            <a:t> &amp; významných témat</a:t>
          </a:r>
        </a:p>
      </dsp:txBody>
      <dsp:txXfrm rot="10800000">
        <a:off x="0" y="1848"/>
        <a:ext cx="5557155" cy="5443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F4C74E-7199-FA4A-B7C8-47D401FD7EAC}" type="datetimeFigureOut">
              <a:rPr lang="en-US" smtClean="0"/>
              <a:t>9/9/19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6123DA-FD73-D84D-BB19-3581BE742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802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123DA-FD73-D84D-BB19-3581BE742E9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4348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cs-CZ" sz="1200" b="0" dirty="0">
              <a:cs typeface="Arial" panose="020B0604020202020204" pitchFamily="34" charset="0"/>
            </a:endParaRPr>
          </a:p>
          <a:p>
            <a:endParaRPr lang="cs-CZ" noProof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123DA-FD73-D84D-BB19-3581BE742E9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1182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cs-CZ" sz="1200" b="0" dirty="0">
              <a:cs typeface="Arial" panose="020B0604020202020204" pitchFamily="34" charset="0"/>
            </a:endParaRPr>
          </a:p>
          <a:p>
            <a:endParaRPr lang="cs-CZ" noProof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123DA-FD73-D84D-BB19-3581BE742E9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7615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123DA-FD73-D84D-BB19-3581BE742E9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3729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123DA-FD73-D84D-BB19-3581BE742E9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9620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123DA-FD73-D84D-BB19-3581BE742E9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6888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123DA-FD73-D84D-BB19-3581BE742E9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611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123DA-FD73-D84D-BB19-3581BE742E9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8648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123DA-FD73-D84D-BB19-3581BE742E9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2547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123DA-FD73-D84D-BB19-3581BE742E9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6230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123DA-FD73-D84D-BB19-3581BE742E9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839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123DA-FD73-D84D-BB19-3581BE742E9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192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123DA-FD73-D84D-BB19-3581BE742E9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8789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123DA-FD73-D84D-BB19-3581BE742E9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628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Směrnice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Evropského parlamentu a Rady č. 2014/95/EU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tykající se zveřejňování nefinančních informací</a:t>
            </a:r>
          </a:p>
          <a:p>
            <a:pPr lvl="1"/>
            <a:endParaRPr lang="cs-CZ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buFont typeface="Wingdings" pitchFamily="2" charset="2"/>
              <a:buChar char="Ø"/>
            </a:pPr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subjekty veřejného zájmu s obratem nad 1,5 miliardy korun, nejméně 500 zaměstnanci a půlmiliardovým majetkem.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123DA-FD73-D84D-BB19-3581BE742E9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5158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123DA-FD73-D84D-BB19-3581BE742E9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1532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cs-CZ" sz="1200" b="0" dirty="0">
              <a:cs typeface="Arial" panose="020B0604020202020204" pitchFamily="34" charset="0"/>
            </a:endParaRPr>
          </a:p>
          <a:p>
            <a:endParaRPr lang="cs-CZ" noProof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123DA-FD73-D84D-BB19-3581BE742E9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865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September 9,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September 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September 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September 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September 9, 2019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September 9,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September 9,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September 9,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September 9, 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September 9,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September 9,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September 9,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atabase.globalreporting.org/" TargetMode="External"/><Relationship Id="rId4" Type="http://schemas.openxmlformats.org/officeDocument/2006/relationships/image" Target="../media/image7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Sandra.Feltham@flagship.cz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lagship.cz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/>
              <a:t>CSR reporting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8407400" cy="1435100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/>
              <a:t>Kraj</a:t>
            </a:r>
            <a:r>
              <a:rPr lang="en-US" dirty="0"/>
              <a:t> </a:t>
            </a:r>
            <a:r>
              <a:rPr lang="en-US" dirty="0" err="1"/>
              <a:t>vysočina</a:t>
            </a:r>
            <a:r>
              <a:rPr lang="en-US" dirty="0"/>
              <a:t>, </a:t>
            </a:r>
            <a:r>
              <a:rPr lang="en-US" dirty="0" err="1"/>
              <a:t>společenská</a:t>
            </a:r>
            <a:r>
              <a:rPr lang="en-US" dirty="0"/>
              <a:t> </a:t>
            </a:r>
            <a:r>
              <a:rPr lang="en-US" dirty="0" err="1"/>
              <a:t>odpovědnost</a:t>
            </a:r>
            <a:r>
              <a:rPr lang="en-US" dirty="0"/>
              <a:t> </a:t>
            </a:r>
            <a:r>
              <a:rPr lang="en-US" dirty="0" err="1"/>
              <a:t>organizací</a:t>
            </a:r>
            <a:endParaRPr lang="en-US" dirty="0"/>
          </a:p>
          <a:p>
            <a:r>
              <a:rPr lang="en-US" dirty="0"/>
              <a:t>12.09.2019</a:t>
            </a:r>
          </a:p>
          <a:p>
            <a:r>
              <a:rPr lang="en-US" dirty="0" err="1"/>
              <a:t>sandra</a:t>
            </a:r>
            <a:r>
              <a:rPr lang="en-US" dirty="0"/>
              <a:t> Feltham, Flagship </a:t>
            </a:r>
            <a:r>
              <a:rPr lang="en-US" dirty="0" err="1"/>
              <a:t>csr</a:t>
            </a:r>
            <a:r>
              <a:rPr lang="en-US" dirty="0"/>
              <a:t> consulting</a:t>
            </a:r>
          </a:p>
          <a:p>
            <a:r>
              <a:rPr lang="en-US" dirty="0" err="1"/>
              <a:t>www.flagship.cz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838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551242" cy="1371600"/>
          </a:xfrm>
        </p:spPr>
        <p:txBody>
          <a:bodyPr/>
          <a:lstStyle/>
          <a:p>
            <a:r>
              <a:rPr lang="cs-CZ" dirty="0"/>
              <a:t>Nárůst reportingu globálně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358D0139-8DDA-744E-8C83-F172F68FB9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34"/>
          <a:stretch/>
        </p:blipFill>
        <p:spPr>
          <a:xfrm>
            <a:off x="457200" y="1765300"/>
            <a:ext cx="5894508" cy="4579938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5B43D11-1019-214D-A14B-7A870BD2E6E3}"/>
              </a:ext>
            </a:extLst>
          </p:cNvPr>
          <p:cNvSpPr txBox="1"/>
          <p:nvPr/>
        </p:nvSpPr>
        <p:spPr>
          <a:xfrm>
            <a:off x="6023138" y="5575797"/>
            <a:ext cx="31208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Base: 4,900 N100 </a:t>
            </a:r>
            <a:r>
              <a:rPr lang="cs-CZ" sz="1100" dirty="0" err="1">
                <a:latin typeface="Arial" panose="020B0604020202020204" pitchFamily="34" charset="0"/>
                <a:cs typeface="Arial" panose="020B0604020202020204" pitchFamily="34" charset="0"/>
              </a:rPr>
              <a:t>companies</a:t>
            </a:r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 and 250 G250 </a:t>
            </a:r>
            <a:r>
              <a:rPr lang="cs-CZ" sz="1100" dirty="0" err="1">
                <a:latin typeface="Arial" panose="020B0604020202020204" pitchFamily="34" charset="0"/>
                <a:cs typeface="Arial" panose="020B0604020202020204" pitchFamily="34" charset="0"/>
              </a:rPr>
              <a:t>companies</a:t>
            </a:r>
            <a:endParaRPr lang="cs-CZ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Source: KPMG </a:t>
            </a:r>
            <a:r>
              <a:rPr lang="cs-CZ" sz="1100" dirty="0" err="1">
                <a:latin typeface="Arial" panose="020B0604020202020204" pitchFamily="34" charset="0"/>
                <a:cs typeface="Arial" panose="020B0604020202020204" pitchFamily="34" charset="0"/>
              </a:rPr>
              <a:t>Survey</a:t>
            </a:r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1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100" dirty="0" err="1">
                <a:latin typeface="Arial" panose="020B0604020202020204" pitchFamily="34" charset="0"/>
                <a:cs typeface="Arial" panose="020B0604020202020204" pitchFamily="34" charset="0"/>
              </a:rPr>
              <a:t>Corporate</a:t>
            </a:r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100" dirty="0" err="1">
                <a:latin typeface="Arial" panose="020B0604020202020204" pitchFamily="34" charset="0"/>
                <a:cs typeface="Arial" panose="020B0604020202020204" pitchFamily="34" charset="0"/>
              </a:rPr>
              <a:t>Responsibility</a:t>
            </a:r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 Reporting 2017</a:t>
            </a:r>
          </a:p>
        </p:txBody>
      </p:sp>
    </p:spTree>
    <p:extLst>
      <p:ext uri="{BB962C8B-B14F-4D97-AF65-F5344CB8AC3E}">
        <p14:creationId xmlns:p14="http://schemas.microsoft.com/office/powerpoint/2010/main" val="3972260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551242" cy="1371600"/>
          </a:xfrm>
        </p:spPr>
        <p:txBody>
          <a:bodyPr/>
          <a:lstStyle/>
          <a:p>
            <a:r>
              <a:rPr lang="cs-CZ" dirty="0"/>
              <a:t>Nárůst reportingu </a:t>
            </a:r>
            <a:br>
              <a:rPr lang="cs-CZ" dirty="0"/>
            </a:br>
            <a:r>
              <a:rPr lang="cs-CZ" dirty="0"/>
              <a:t>ZE v. VE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32E9C1B5-45B6-B44C-93A5-C8610B1F48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011403"/>
            <a:ext cx="2979566" cy="4292242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272AA8E9-CA7F-6943-8862-2EA1D5568399}"/>
              </a:ext>
            </a:extLst>
          </p:cNvPr>
          <p:cNvSpPr txBox="1"/>
          <p:nvPr/>
        </p:nvSpPr>
        <p:spPr>
          <a:xfrm>
            <a:off x="3568700" y="5703481"/>
            <a:ext cx="334754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Base: 2,400 N100 companies in Europe</a:t>
            </a:r>
          </a:p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Source: KPMG Survey of Corporate Responsibility Reporting 2017</a:t>
            </a:r>
          </a:p>
        </p:txBody>
      </p:sp>
    </p:spTree>
    <p:extLst>
      <p:ext uri="{BB962C8B-B14F-4D97-AF65-F5344CB8AC3E}">
        <p14:creationId xmlns:p14="http://schemas.microsoft.com/office/powerpoint/2010/main" val="3051831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551242" cy="1371600"/>
          </a:xfrm>
        </p:spPr>
        <p:txBody>
          <a:bodyPr/>
          <a:lstStyle/>
          <a:p>
            <a:r>
              <a:rPr lang="cs-CZ" dirty="0"/>
              <a:t>Česká republika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05CB7BD-EFA5-C74A-A81E-6AF8C288D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01694"/>
            <a:ext cx="7939316" cy="4580574"/>
          </a:xfrm>
        </p:spPr>
        <p:txBody>
          <a:bodyPr>
            <a:norm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Legislativní povinnost</a:t>
            </a:r>
            <a:r>
              <a:rPr lang="cs-CZ" sz="18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Směrnice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Evropského parlamentu a Rady č. 2014/95/EU </a:t>
            </a:r>
            <a:r>
              <a:rPr lang="cs-CZ" sz="1800" b="0" dirty="0">
                <a:latin typeface="Arial" panose="020B0604020202020204" pitchFamily="34" charset="0"/>
                <a:cs typeface="Arial" panose="020B0604020202020204" pitchFamily="34" charset="0"/>
              </a:rPr>
              <a:t>tykající se zveřejňování nefinančních informací.</a:t>
            </a:r>
          </a:p>
          <a:p>
            <a:pPr lvl="2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subjekty veřejného zájmu s obratem nad 1,5 miliardy korun, nejméně 500 zaměstnanci a půlmiliardovým majetkem. </a:t>
            </a:r>
          </a:p>
          <a:p>
            <a:pPr lvl="2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Zveřejnění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informací o environmentálních, sociálních a zaměstnaneckých otázkách, dodržování lidských práv, boji proti korupci a úplatkářství, politika rozmanitosti (diverzita).</a:t>
            </a:r>
            <a:endParaRPr lang="cs-CZ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Národní akční plán CSR (MPO)</a:t>
            </a:r>
          </a:p>
        </p:txBody>
      </p:sp>
    </p:spTree>
    <p:extLst>
      <p:ext uri="{BB962C8B-B14F-4D97-AF65-F5344CB8AC3E}">
        <p14:creationId xmlns:p14="http://schemas.microsoft.com/office/powerpoint/2010/main" val="8245945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7D4886F-18B9-AC4B-9598-FC45134ED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252" y="1027929"/>
            <a:ext cx="7551242" cy="2251815"/>
          </a:xfrm>
        </p:spPr>
        <p:txBody>
          <a:bodyPr>
            <a:normAutofit/>
          </a:bodyPr>
          <a:lstStyle/>
          <a:p>
            <a:r>
              <a:rPr lang="cs-CZ" dirty="0"/>
              <a:t>Jak ZAČÍT</a:t>
            </a:r>
          </a:p>
        </p:txBody>
      </p:sp>
    </p:spTree>
    <p:extLst>
      <p:ext uri="{BB962C8B-B14F-4D97-AF65-F5344CB8AC3E}">
        <p14:creationId xmlns:p14="http://schemas.microsoft.com/office/powerpoint/2010/main" val="2123548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286646" cy="1371600"/>
          </a:xfrm>
        </p:spPr>
        <p:txBody>
          <a:bodyPr/>
          <a:lstStyle/>
          <a:p>
            <a:r>
              <a:rPr lang="cs-CZ" dirty="0"/>
              <a:t>Metodika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1694"/>
            <a:ext cx="7939316" cy="4580574"/>
          </a:xfrm>
        </p:spPr>
        <p:txBody>
          <a:bodyPr>
            <a:norm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cs-CZ" sz="1800" b="0" dirty="0">
                <a:latin typeface="Arial" panose="020B0604020202020204" pitchFamily="34" charset="0"/>
                <a:cs typeface="Arial" panose="020B0604020202020204" pitchFamily="34" charset="0"/>
              </a:rPr>
              <a:t>Stanovuje předpokládané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oblasti zprávy </a:t>
            </a:r>
            <a:r>
              <a:rPr lang="cs-CZ" sz="1800" b="0" dirty="0">
                <a:latin typeface="Arial" panose="020B0604020202020204" pitchFamily="34" charset="0"/>
                <a:cs typeface="Arial" panose="020B0604020202020204" pitchFamily="34" charset="0"/>
              </a:rPr>
              <a:t>- zachycuje celou šíři možných dopadů a omezuje selektivní prezentaci (vynechání) důležitých témat. </a:t>
            </a:r>
          </a:p>
          <a:p>
            <a:endParaRPr lang="cs-CZ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cs-CZ" sz="1800" b="0" dirty="0">
                <a:latin typeface="Arial" panose="020B0604020202020204" pitchFamily="34" charset="0"/>
                <a:cs typeface="Arial" panose="020B0604020202020204" pitchFamily="34" charset="0"/>
              </a:rPr>
              <a:t>Poskytuje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sadu ověřených ukazatelů</a:t>
            </a:r>
            <a:r>
              <a:rPr lang="cs-CZ" sz="1800" b="0" dirty="0">
                <a:latin typeface="Arial" panose="020B0604020202020204" pitchFamily="34" charset="0"/>
                <a:cs typeface="Arial" panose="020B0604020202020204" pitchFamily="34" charset="0"/>
              </a:rPr>
              <a:t>, pomocí kterých může organizace měřit, hodnotit a vykazovat dosažené výsledky ve smyslu dosahování strategie a cílů udržitelného rozvoje.</a:t>
            </a:r>
          </a:p>
          <a:p>
            <a:pPr marL="285750" indent="-285750">
              <a:buFont typeface="Wingdings" pitchFamily="2" charset="2"/>
              <a:buChar char="ü"/>
            </a:pPr>
            <a:endParaRPr lang="cs-CZ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cs-CZ" sz="1800" b="0" dirty="0">
                <a:latin typeface="Arial" panose="020B0604020202020204" pitchFamily="34" charset="0"/>
                <a:cs typeface="Arial" panose="020B0604020202020204" pitchFamily="34" charset="0"/>
              </a:rPr>
              <a:t>Má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vyvážený pohled </a:t>
            </a:r>
            <a:r>
              <a:rPr lang="cs-CZ" sz="1800" b="0" dirty="0">
                <a:latin typeface="Arial" panose="020B0604020202020204" pitchFamily="34" charset="0"/>
                <a:cs typeface="Arial" panose="020B0604020202020204" pitchFamily="34" charset="0"/>
              </a:rPr>
              <a:t>na výkon společnosti v oblasti udržitelnosti, včetně zhodnocení pozitivních a negativních dopadů činnosti společnosti.</a:t>
            </a:r>
          </a:p>
          <a:p>
            <a:pPr marL="285750" indent="-285750">
              <a:buFont typeface="Wingdings" pitchFamily="2" charset="2"/>
              <a:buChar char="ü"/>
            </a:pPr>
            <a:endParaRPr lang="cs-CZ" sz="1800" b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cs-CZ" sz="18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Slouží jako </a:t>
            </a: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strategický nástroj </a:t>
            </a:r>
            <a:r>
              <a:rPr lang="cs-CZ" sz="18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lze využívat pro banky, burzy, investory a při mezinárodních tendrech.</a:t>
            </a:r>
            <a:endParaRPr lang="cs-CZ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endParaRPr lang="cs-CZ" sz="1800" b="0" dirty="0"/>
          </a:p>
        </p:txBody>
      </p:sp>
      <p:pic>
        <p:nvPicPr>
          <p:cNvPr id="10" name="Picture 15" descr="Flagship logo.png">
            <a:extLst>
              <a:ext uri="{FF2B5EF4-FFF2-40B4-BE49-F238E27FC236}">
                <a16:creationId xmlns:a16="http://schemas.microsoft.com/office/drawing/2014/main" id="{813BC39F-0E67-9747-82B6-D8FCBA4A9D9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822" b="33771"/>
          <a:stretch/>
        </p:blipFill>
        <p:spPr>
          <a:xfrm>
            <a:off x="457200" y="6495910"/>
            <a:ext cx="1267952" cy="327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4855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301039" cy="1371600"/>
          </a:xfrm>
        </p:spPr>
        <p:txBody>
          <a:bodyPr/>
          <a:lstStyle/>
          <a:p>
            <a:r>
              <a:rPr lang="cs-CZ" dirty="0" err="1"/>
              <a:t>Global</a:t>
            </a:r>
            <a:r>
              <a:rPr lang="cs-CZ" dirty="0"/>
              <a:t> reporting </a:t>
            </a:r>
            <a:r>
              <a:rPr lang="cs-CZ" dirty="0" err="1"/>
              <a:t>initiative</a:t>
            </a:r>
            <a:endParaRPr lang="cs-CZ" dirty="0"/>
          </a:p>
        </p:txBody>
      </p:sp>
      <p:pic>
        <p:nvPicPr>
          <p:cNvPr id="10" name="Picture 15" descr="Flagship logo.png">
            <a:extLst>
              <a:ext uri="{FF2B5EF4-FFF2-40B4-BE49-F238E27FC236}">
                <a16:creationId xmlns:a16="http://schemas.microsoft.com/office/drawing/2014/main" id="{813BC39F-0E67-9747-82B6-D8FCBA4A9D9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822" b="33771"/>
          <a:stretch/>
        </p:blipFill>
        <p:spPr>
          <a:xfrm>
            <a:off x="457200" y="6495910"/>
            <a:ext cx="1267952" cy="327468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F88ED885-8605-E24F-BA70-A4EC9FCF31F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329"/>
          <a:stretch/>
        </p:blipFill>
        <p:spPr>
          <a:xfrm>
            <a:off x="457200" y="2439899"/>
            <a:ext cx="2043880" cy="1027604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C5A002F-0F60-8640-AF62-46CE036AF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1334" y="1939756"/>
            <a:ext cx="5933866" cy="2873544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0" dirty="0">
                <a:latin typeface="Arial" panose="020B0604020202020204" pitchFamily="34" charset="0"/>
                <a:cs typeface="Arial" panose="020B0604020202020204" pitchFamily="34" charset="0"/>
              </a:rPr>
              <a:t>První globální standardy pro vykazování zpráv o udržitelnosti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0" dirty="0">
                <a:latin typeface="Arial" panose="020B0604020202020204" pitchFamily="34" charset="0"/>
                <a:cs typeface="Arial" panose="020B0604020202020204" pitchFamily="34" charset="0"/>
              </a:rPr>
              <a:t>Nejrozšířenější uznávanou metodologií NFR – </a:t>
            </a: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přes 80 % všech reportů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0" dirty="0">
                <a:latin typeface="Arial" panose="020B0604020202020204" pitchFamily="34" charset="0"/>
                <a:cs typeface="Arial" panose="020B0604020202020204" pitchFamily="34" charset="0"/>
              </a:rPr>
              <a:t>GRI databáze reportů – 56 000+ reportů / 13 000+ firem celkem </a:t>
            </a:r>
          </a:p>
          <a:p>
            <a:pPr marL="274320" lvl="1" indent="0">
              <a:buNone/>
            </a:pPr>
            <a:r>
              <a:rPr lang="cs-CZ" sz="1800" b="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http://database.globalreporting.org/</a:t>
            </a:r>
            <a:endParaRPr lang="cs-CZ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3067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AB31076-C25D-0E48-86DB-B5044C01F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718"/>
            <a:ext cx="7551242" cy="1371600"/>
          </a:xfrm>
        </p:spPr>
        <p:txBody>
          <a:bodyPr/>
          <a:lstStyle/>
          <a:p>
            <a:r>
              <a:rPr lang="cs-CZ" dirty="0"/>
              <a:t>postup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A6EDF18-33DB-5145-BBB2-5D08C13FD9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74293898"/>
              </p:ext>
            </p:extLst>
          </p:nvPr>
        </p:nvGraphicFramePr>
        <p:xfrm>
          <a:off x="1110345" y="1911657"/>
          <a:ext cx="5557155" cy="38668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464783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AB31076-C25D-0E48-86DB-B5044C01F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718"/>
            <a:ext cx="7551242" cy="1371600"/>
          </a:xfrm>
        </p:spPr>
        <p:txBody>
          <a:bodyPr/>
          <a:lstStyle/>
          <a:p>
            <a:r>
              <a:rPr lang="cs-CZ" dirty="0" err="1"/>
              <a:t>Csr</a:t>
            </a:r>
            <a:r>
              <a:rPr lang="cs-CZ" dirty="0"/>
              <a:t> REPORTING je </a:t>
            </a:r>
            <a:r>
              <a:rPr lang="cs-CZ" dirty="0" err="1"/>
              <a:t>win-win</a:t>
            </a:r>
            <a:endParaRPr lang="cs-CZ" dirty="0"/>
          </a:p>
        </p:txBody>
      </p:sp>
      <p:sp>
        <p:nvSpPr>
          <p:cNvPr id="4" name="TextBox 7">
            <a:extLst>
              <a:ext uri="{FF2B5EF4-FFF2-40B4-BE49-F238E27FC236}">
                <a16:creationId xmlns:a16="http://schemas.microsoft.com/office/drawing/2014/main" id="{DB711E2F-0E2B-4D4B-933D-D05CC556B97A}"/>
              </a:ext>
            </a:extLst>
          </p:cNvPr>
          <p:cNvSpPr txBox="1"/>
          <p:nvPr/>
        </p:nvSpPr>
        <p:spPr>
          <a:xfrm>
            <a:off x="457200" y="2534172"/>
            <a:ext cx="748068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cs-CZ" sz="2000" b="1" dirty="0">
                <a:cs typeface="Arial"/>
              </a:rPr>
              <a:t>Utváří vaše CSR v cílenou obchodní strategii</a:t>
            </a:r>
          </a:p>
          <a:p>
            <a:pPr marL="285750" indent="-285750">
              <a:buFont typeface="Wingdings" pitchFamily="2" charset="2"/>
              <a:buChar char="ü"/>
            </a:pPr>
            <a:endParaRPr lang="cs-CZ" sz="2000" b="1" dirty="0">
              <a:cs typeface="Arial"/>
            </a:endParaRPr>
          </a:p>
          <a:p>
            <a:pPr marL="285750" indent="-285750">
              <a:buFont typeface="Wingdings" pitchFamily="2" charset="2"/>
              <a:buChar char="ü"/>
            </a:pPr>
            <a:endParaRPr lang="cs-CZ" sz="2000" b="1" dirty="0">
              <a:cs typeface="Arial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cs-CZ" sz="2000" b="1" dirty="0">
                <a:cs typeface="Arial"/>
              </a:rPr>
              <a:t>Pomáhá přinášet konkrétní finanční benefity</a:t>
            </a:r>
          </a:p>
          <a:p>
            <a:endParaRPr lang="cs-CZ" sz="2000" b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605529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551242" cy="1371600"/>
          </a:xfrm>
        </p:spPr>
        <p:txBody>
          <a:bodyPr/>
          <a:lstStyle/>
          <a:p>
            <a:r>
              <a:rPr lang="cs-CZ" dirty="0"/>
              <a:t>OTÁZKY?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2223684"/>
            <a:ext cx="74806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Sandra Feltham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Sandra.Feltham@flagship.cz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+420 724 067 229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www.flagship.cz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750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5400" dirty="0"/>
          </a:p>
          <a:p>
            <a:r>
              <a:rPr lang="cs-CZ" sz="5400" dirty="0"/>
              <a:t>		</a:t>
            </a:r>
            <a:r>
              <a:rPr lang="cs-CZ" sz="4400" dirty="0">
                <a:solidFill>
                  <a:srgbClr val="FF0000"/>
                </a:solidFill>
              </a:rPr>
              <a:t>	</a:t>
            </a:r>
            <a:r>
              <a:rPr lang="cs-CZ" sz="4400" dirty="0">
                <a:solidFill>
                  <a:schemeClr val="tx2"/>
                </a:solidFill>
              </a:rPr>
              <a:t>CSR</a:t>
            </a:r>
          </a:p>
          <a:p>
            <a:pPr algn="ctr"/>
            <a:endParaRPr lang="cs-CZ" sz="5400" dirty="0"/>
          </a:p>
        </p:txBody>
      </p:sp>
      <p:pic>
        <p:nvPicPr>
          <p:cNvPr id="5" name="Picture 4" descr="bubilnasotaznikem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44"/>
          <a:stretch/>
        </p:blipFill>
        <p:spPr>
          <a:xfrm>
            <a:off x="4675842" y="1101346"/>
            <a:ext cx="3542476" cy="2215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475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286646" cy="1371600"/>
          </a:xfrm>
        </p:spPr>
        <p:txBody>
          <a:bodyPr/>
          <a:lstStyle/>
          <a:p>
            <a:r>
              <a:rPr lang="cs-CZ" dirty="0"/>
              <a:t>TRANSFORMACE CSR = OD CHARITY K UDRŽITELNOSTI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1694"/>
            <a:ext cx="7939316" cy="458057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0" u="sng" dirty="0"/>
              <a:t>Historicky</a:t>
            </a:r>
            <a:r>
              <a:rPr lang="cs-CZ" b="0" dirty="0"/>
              <a:t> CSR vnímáno jen jako </a:t>
            </a:r>
            <a:r>
              <a:rPr lang="cs-CZ" dirty="0"/>
              <a:t>nákladová položka</a:t>
            </a:r>
            <a:r>
              <a:rPr lang="cs-CZ" b="0" dirty="0"/>
              <a:t>, či něco „povinného“ pro udržení pozitivního PR společnosti (</a:t>
            </a:r>
            <a:r>
              <a:rPr lang="cs-CZ" b="0" dirty="0" err="1"/>
              <a:t>greenwashing</a:t>
            </a:r>
            <a:r>
              <a:rPr lang="cs-CZ" b="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0" u="sng" dirty="0"/>
              <a:t>Dnes</a:t>
            </a:r>
            <a:r>
              <a:rPr lang="cs-CZ" b="0" dirty="0"/>
              <a:t> vnímáno jako </a:t>
            </a:r>
            <a:r>
              <a:rPr lang="cs-CZ" dirty="0"/>
              <a:t>investice do budoucnosti</a:t>
            </a:r>
            <a:r>
              <a:rPr lang="cs-CZ" b="0" dirty="0"/>
              <a:t>, ze které může společnost profitovat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/>
              <a:t>Win-win</a:t>
            </a:r>
            <a:r>
              <a:rPr lang="cs-CZ" dirty="0"/>
              <a:t> princip</a:t>
            </a:r>
            <a:r>
              <a:rPr lang="cs-CZ" b="0" dirty="0"/>
              <a:t>: interně i externě</a:t>
            </a:r>
          </a:p>
          <a:p>
            <a:endParaRPr lang="cs-CZ" sz="1800" b="0" dirty="0"/>
          </a:p>
        </p:txBody>
      </p:sp>
      <p:pic>
        <p:nvPicPr>
          <p:cNvPr id="10" name="Picture 15" descr="Flagship logo.png">
            <a:extLst>
              <a:ext uri="{FF2B5EF4-FFF2-40B4-BE49-F238E27FC236}">
                <a16:creationId xmlns:a16="http://schemas.microsoft.com/office/drawing/2014/main" id="{813BC39F-0E67-9747-82B6-D8FCBA4A9D9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822" b="33771"/>
          <a:stretch/>
        </p:blipFill>
        <p:spPr>
          <a:xfrm>
            <a:off x="457200" y="6495910"/>
            <a:ext cx="1267952" cy="327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268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286646" cy="1371600"/>
          </a:xfrm>
        </p:spPr>
        <p:txBody>
          <a:bodyPr/>
          <a:lstStyle/>
          <a:p>
            <a:r>
              <a:rPr lang="cs-CZ" dirty="0" err="1"/>
              <a:t>Csr</a:t>
            </a:r>
            <a:r>
              <a:rPr lang="cs-CZ" dirty="0"/>
              <a:t> (</a:t>
            </a:r>
            <a:r>
              <a:rPr lang="cs-CZ" dirty="0" err="1"/>
              <a:t>corporate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responsibility</a:t>
            </a:r>
            <a:r>
              <a:rPr lang="cs-CZ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1694"/>
            <a:ext cx="7939316" cy="4580574"/>
          </a:xfrm>
        </p:spPr>
        <p:txBody>
          <a:bodyPr>
            <a:normAutofit/>
          </a:bodyPr>
          <a:lstStyle/>
          <a:p>
            <a:r>
              <a:rPr lang="cs-CZ" dirty="0"/>
              <a:t>= Cílená firemní strategie, která se měří, hodnotí a přináší firmě konkrétní finanční i nefinanční benefity.</a:t>
            </a:r>
            <a:br>
              <a:rPr lang="cs-CZ" dirty="0"/>
            </a:br>
            <a:endParaRPr lang="cs-CZ" dirty="0"/>
          </a:p>
          <a:p>
            <a:r>
              <a:rPr lang="cs-CZ" b="0" dirty="0"/>
              <a:t>Díky CSR se společnost podílí na agendě udržitelného rozvoje a stává se odpovědnou.</a:t>
            </a:r>
          </a:p>
          <a:p>
            <a:endParaRPr lang="cs-CZ" sz="1800" b="0" dirty="0"/>
          </a:p>
        </p:txBody>
      </p:sp>
      <p:pic>
        <p:nvPicPr>
          <p:cNvPr id="10" name="Picture 15" descr="Flagship logo.png">
            <a:extLst>
              <a:ext uri="{FF2B5EF4-FFF2-40B4-BE49-F238E27FC236}">
                <a16:creationId xmlns:a16="http://schemas.microsoft.com/office/drawing/2014/main" id="{813BC39F-0E67-9747-82B6-D8FCBA4A9D9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822" b="33771"/>
          <a:stretch/>
        </p:blipFill>
        <p:spPr>
          <a:xfrm>
            <a:off x="457200" y="6495910"/>
            <a:ext cx="1267952" cy="327468"/>
          </a:xfrm>
          <a:prstGeom prst="rect">
            <a:avLst/>
          </a:prstGeom>
        </p:spPr>
      </p:pic>
      <p:pic>
        <p:nvPicPr>
          <p:cNvPr id="6" name="Picture 6" descr="csr-pillars-600x402.jpg">
            <a:extLst>
              <a:ext uri="{FF2B5EF4-FFF2-40B4-BE49-F238E27FC236}">
                <a16:creationId xmlns:a16="http://schemas.microsoft.com/office/drawing/2014/main" id="{3CDCCF13-16FA-474C-8EF4-46CFA92BE6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683" y="3715676"/>
            <a:ext cx="3600254" cy="2412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837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7D4886F-18B9-AC4B-9598-FC45134ED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252" y="1027929"/>
            <a:ext cx="7551242" cy="2251815"/>
          </a:xfrm>
        </p:spPr>
        <p:txBody>
          <a:bodyPr>
            <a:normAutofit/>
          </a:bodyPr>
          <a:lstStyle/>
          <a:p>
            <a:r>
              <a:rPr lang="cs-CZ" dirty="0"/>
              <a:t>CSR REPORTING</a:t>
            </a:r>
          </a:p>
        </p:txBody>
      </p:sp>
    </p:spTree>
    <p:extLst>
      <p:ext uri="{BB962C8B-B14F-4D97-AF65-F5344CB8AC3E}">
        <p14:creationId xmlns:p14="http://schemas.microsoft.com/office/powerpoint/2010/main" val="2492732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286646" cy="1371600"/>
          </a:xfrm>
        </p:spPr>
        <p:txBody>
          <a:bodyPr/>
          <a:lstStyle/>
          <a:p>
            <a:r>
              <a:rPr lang="cs-CZ" dirty="0"/>
              <a:t>JAK TO NAZVAT?</a:t>
            </a:r>
          </a:p>
        </p:txBody>
      </p:sp>
      <p:pic>
        <p:nvPicPr>
          <p:cNvPr id="10" name="Picture 15" descr="Flagship logo.png">
            <a:extLst>
              <a:ext uri="{FF2B5EF4-FFF2-40B4-BE49-F238E27FC236}">
                <a16:creationId xmlns:a16="http://schemas.microsoft.com/office/drawing/2014/main" id="{813BC39F-0E67-9747-82B6-D8FCBA4A9D9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822" b="33771"/>
          <a:stretch/>
        </p:blipFill>
        <p:spPr>
          <a:xfrm>
            <a:off x="457200" y="6495910"/>
            <a:ext cx="1267952" cy="327468"/>
          </a:xfrm>
          <a:prstGeom prst="rect">
            <a:avLst/>
          </a:prstGeom>
        </p:spPr>
      </p:pic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FB4A46FC-A89B-1542-8E9F-650BEB63C5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5366945"/>
              </p:ext>
            </p:extLst>
          </p:nvPr>
        </p:nvGraphicFramePr>
        <p:xfrm>
          <a:off x="558800" y="184836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193087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B06BADE-4806-7246-9B30-3394D887CF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graphicEl>
                                              <a:dgm id="{BB06BADE-4806-7246-9B30-3394D887CF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graphicEl>
                                              <a:dgm id="{BB06BADE-4806-7246-9B30-3394D887CF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16C2A20-CA3E-3F43-AD48-78F1BF661B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graphicEl>
                                              <a:dgm id="{F16C2A20-CA3E-3F43-AD48-78F1BF661B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graphicEl>
                                              <a:dgm id="{F16C2A20-CA3E-3F43-AD48-78F1BF661B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87EC89C-DC5D-4B44-B034-911D30F11D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graphicEl>
                                              <a:dgm id="{587EC89C-DC5D-4B44-B034-911D30F11D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graphicEl>
                                              <a:dgm id="{587EC89C-DC5D-4B44-B034-911D30F11D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2B9738E-E748-1444-9C97-2FC0E60B50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graphicEl>
                                              <a:dgm id="{12B9738E-E748-1444-9C97-2FC0E60B50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graphicEl>
                                              <a:dgm id="{12B9738E-E748-1444-9C97-2FC0E60B50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FE02513-3B4A-3F4F-B98D-C89B9C5BF0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graphicEl>
                                              <a:dgm id="{7FE02513-3B4A-3F4F-B98D-C89B9C5BF0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graphicEl>
                                              <a:dgm id="{7FE02513-3B4A-3F4F-B98D-C89B9C5BF0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FCC1D76-4BB2-3940-A0CA-6E4B09DD7A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graphicEl>
                                              <a:dgm id="{EFCC1D76-4BB2-3940-A0CA-6E4B09DD7A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graphicEl>
                                              <a:dgm id="{EFCC1D76-4BB2-3940-A0CA-6E4B09DD7A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C56DE32-3734-3F40-B760-E26B6F6296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graphicEl>
                                              <a:dgm id="{4C56DE32-3734-3F40-B760-E26B6F6296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graphicEl>
                                              <a:dgm id="{4C56DE32-3734-3F40-B760-E26B6F6296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286646" cy="1371600"/>
          </a:xfrm>
        </p:spPr>
        <p:txBody>
          <a:bodyPr/>
          <a:lstStyle/>
          <a:p>
            <a:r>
              <a:rPr lang="cs-CZ" dirty="0"/>
              <a:t>CSR reporting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1694"/>
            <a:ext cx="7415213" cy="4580574"/>
          </a:xfrm>
        </p:spPr>
        <p:txBody>
          <a:bodyPr>
            <a:normAutofit/>
          </a:bodyPr>
          <a:lstStyle/>
          <a:p>
            <a:pPr marL="285750" indent="-285750">
              <a:buFont typeface="Wingdings" pitchFamily="2" charset="2"/>
              <a:buChar char="ü"/>
            </a:pPr>
            <a:endParaRPr lang="cs-CZ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800" b="0" dirty="0">
                <a:latin typeface="Arial" panose="020B0604020202020204" pitchFamily="34" charset="0"/>
                <a:cs typeface="Arial" panose="020B0604020202020204" pitchFamily="34" charset="0"/>
              </a:rPr>
              <a:t>CSR reporting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měří, vykazuje a hodnotí výkonnosti organizace</a:t>
            </a:r>
            <a:r>
              <a:rPr lang="cs-CZ" sz="1800" b="0" dirty="0">
                <a:latin typeface="Arial" panose="020B0604020202020204" pitchFamily="34" charset="0"/>
                <a:cs typeface="Arial" panose="020B0604020202020204" pitchFamily="34" charset="0"/>
              </a:rPr>
              <a:t> ve smyslu dosahování strategie a cílů udržitelného rozvoje.</a:t>
            </a:r>
            <a:endParaRPr lang="cs-CZ" sz="1800" b="0" dirty="0"/>
          </a:p>
        </p:txBody>
      </p:sp>
      <p:pic>
        <p:nvPicPr>
          <p:cNvPr id="10" name="Picture 15" descr="Flagship logo.png">
            <a:extLst>
              <a:ext uri="{FF2B5EF4-FFF2-40B4-BE49-F238E27FC236}">
                <a16:creationId xmlns:a16="http://schemas.microsoft.com/office/drawing/2014/main" id="{813BC39F-0E67-9747-82B6-D8FCBA4A9D9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822" b="33771"/>
          <a:stretch/>
        </p:blipFill>
        <p:spPr>
          <a:xfrm>
            <a:off x="457200" y="6495910"/>
            <a:ext cx="1267952" cy="327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675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286646" cy="1371600"/>
          </a:xfrm>
        </p:spPr>
        <p:txBody>
          <a:bodyPr/>
          <a:lstStyle/>
          <a:p>
            <a:r>
              <a:rPr lang="cs-CZ" dirty="0"/>
              <a:t>PROČ ZVEŘEJŇOVAT INFORMACE O CSR?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1694"/>
            <a:ext cx="7939316" cy="4580574"/>
          </a:xfrm>
        </p:spPr>
        <p:txBody>
          <a:bodyPr>
            <a:norm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Regulace</a:t>
            </a:r>
            <a:r>
              <a:rPr lang="cs-CZ" sz="18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 EU, tlak mezinárodních organizací a národních vlád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cs-CZ" sz="1800" b="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18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yžadován </a:t>
            </a: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bankami, burzami, investory </a:t>
            </a:r>
            <a:r>
              <a:rPr lang="cs-CZ" sz="18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při mezinárodních tendrech</a:t>
            </a:r>
            <a:endParaRPr lang="cs-CZ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cs-CZ" sz="18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Slouží jako </a:t>
            </a: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strategický nástroj </a:t>
            </a:r>
            <a:r>
              <a:rPr lang="cs-CZ" sz="18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vlastníky, management i </a:t>
            </a:r>
            <a:r>
              <a:rPr lang="cs-CZ" sz="1800" b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stakeholdery</a:t>
            </a:r>
            <a:endParaRPr lang="cs-CZ" sz="1800" b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Řízení rizik moderní doby </a:t>
            </a:r>
            <a:r>
              <a:rPr lang="cs-CZ" sz="18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i</a:t>
            </a:r>
            <a:r>
              <a:rPr lang="cs-CZ" sz="1800" b="0" dirty="0">
                <a:latin typeface="Arial" panose="020B0604020202020204" pitchFamily="34" charset="0"/>
                <a:cs typeface="Arial" panose="020B0604020202020204" pitchFamily="34" charset="0"/>
              </a:rPr>
              <a:t>ntegrace principů udržitelnosti do strategického rozhodování</a:t>
            </a:r>
            <a:endParaRPr lang="cs-CZ" sz="1800" b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Transparentnost a komunikace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cs-CZ" sz="1800" dirty="0">
                <a:solidFill>
                  <a:srgbClr val="000000"/>
                </a:solidFill>
                <a:cs typeface="Arial"/>
              </a:rPr>
              <a:t>Finanční i nefinanční výhody </a:t>
            </a:r>
            <a:r>
              <a:rPr lang="cs-CZ" sz="1800" b="0" dirty="0">
                <a:solidFill>
                  <a:srgbClr val="000000"/>
                </a:solidFill>
                <a:cs typeface="Arial"/>
              </a:rPr>
              <a:t>- konkurenční výhoda, posílení reputace, zlepšení firemní kultury a vztahů se zákazníky a dodavateli, atraktivita pro finanční investory, získání přístupu na nové trhy..</a:t>
            </a:r>
          </a:p>
        </p:txBody>
      </p:sp>
      <p:pic>
        <p:nvPicPr>
          <p:cNvPr id="10" name="Picture 15" descr="Flagship logo.png">
            <a:extLst>
              <a:ext uri="{FF2B5EF4-FFF2-40B4-BE49-F238E27FC236}">
                <a16:creationId xmlns:a16="http://schemas.microsoft.com/office/drawing/2014/main" id="{813BC39F-0E67-9747-82B6-D8FCBA4A9D9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822" b="33771"/>
          <a:stretch/>
        </p:blipFill>
        <p:spPr>
          <a:xfrm>
            <a:off x="457200" y="6495910"/>
            <a:ext cx="1267952" cy="327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84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7D4886F-18B9-AC4B-9598-FC45134ED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252" y="1027929"/>
            <a:ext cx="7551242" cy="2251815"/>
          </a:xfrm>
        </p:spPr>
        <p:txBody>
          <a:bodyPr>
            <a:normAutofit/>
          </a:bodyPr>
          <a:lstStyle/>
          <a:p>
            <a:r>
              <a:rPr lang="cs-CZ" dirty="0"/>
              <a:t>TRENDY</a:t>
            </a:r>
          </a:p>
        </p:txBody>
      </p:sp>
    </p:spTree>
    <p:extLst>
      <p:ext uri="{BB962C8B-B14F-4D97-AF65-F5344CB8AC3E}">
        <p14:creationId xmlns:p14="http://schemas.microsoft.com/office/powerpoint/2010/main" val="29500962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14696</TotalTime>
  <Words>577</Words>
  <Application>Microsoft Macintosh PowerPoint</Application>
  <PresentationFormat>Předvádění na obrazovce (4:3)</PresentationFormat>
  <Paragraphs>100</Paragraphs>
  <Slides>18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Arial Black</vt:lpstr>
      <vt:lpstr>Calibri</vt:lpstr>
      <vt:lpstr>Wingdings</vt:lpstr>
      <vt:lpstr>Essential</vt:lpstr>
      <vt:lpstr>CSR reporting</vt:lpstr>
      <vt:lpstr>Prezentace aplikace PowerPoint</vt:lpstr>
      <vt:lpstr>TRANSFORMACE CSR = OD CHARITY K UDRŽITELNOSTI</vt:lpstr>
      <vt:lpstr>Csr (corporate social responsibility)</vt:lpstr>
      <vt:lpstr>CSR REPORTING</vt:lpstr>
      <vt:lpstr>JAK TO NAZVAT?</vt:lpstr>
      <vt:lpstr>CSR reporting</vt:lpstr>
      <vt:lpstr>PROČ ZVEŘEJŇOVAT INFORMACE O CSR?</vt:lpstr>
      <vt:lpstr>TRENDY</vt:lpstr>
      <vt:lpstr>Nárůst reportingu globálně</vt:lpstr>
      <vt:lpstr>Nárůst reportingu  ZE v. VE</vt:lpstr>
      <vt:lpstr>Česká republika</vt:lpstr>
      <vt:lpstr>Jak ZAČÍT</vt:lpstr>
      <vt:lpstr>Metodika</vt:lpstr>
      <vt:lpstr>Global reporting initiative</vt:lpstr>
      <vt:lpstr>postup</vt:lpstr>
      <vt:lpstr>Csr REPORTING je win-win</vt:lpstr>
      <vt:lpstr>OTÁZKY?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PREZENTAČNÍ DOVEDNOSTI</dc:title>
  <dc:creator>Sandra Feltham</dc:creator>
  <cp:lastModifiedBy>Sandra Feltham</cp:lastModifiedBy>
  <cp:revision>518</cp:revision>
  <cp:lastPrinted>2018-06-14T16:14:39Z</cp:lastPrinted>
  <dcterms:created xsi:type="dcterms:W3CDTF">2017-11-15T17:01:03Z</dcterms:created>
  <dcterms:modified xsi:type="dcterms:W3CDTF">2019-09-11T19:45:53Z</dcterms:modified>
</cp:coreProperties>
</file>