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256" r:id="rId2"/>
    <p:sldId id="258" r:id="rId3"/>
    <p:sldId id="273" r:id="rId4"/>
    <p:sldId id="277" r:id="rId5"/>
    <p:sldId id="278" r:id="rId6"/>
    <p:sldId id="279" r:id="rId7"/>
    <p:sldId id="280" r:id="rId8"/>
    <p:sldId id="281" r:id="rId9"/>
    <p:sldId id="282" r:id="rId10"/>
    <p:sldId id="283" r:id="rId11"/>
    <p:sldId id="284" r:id="rId12"/>
    <p:sldId id="285" r:id="rId13"/>
    <p:sldId id="286" r:id="rId14"/>
    <p:sldId id="287" r:id="rId15"/>
    <p:sldId id="288" r:id="rId16"/>
    <p:sldId id="274" r:id="rId17"/>
    <p:sldId id="292" r:id="rId18"/>
    <p:sldId id="293" r:id="rId19"/>
    <p:sldId id="294" r:id="rId20"/>
    <p:sldId id="301" r:id="rId21"/>
    <p:sldId id="295" r:id="rId22"/>
    <p:sldId id="296" r:id="rId23"/>
    <p:sldId id="297" r:id="rId24"/>
    <p:sldId id="298" r:id="rId25"/>
    <p:sldId id="275" r:id="rId26"/>
    <p:sldId id="289" r:id="rId27"/>
    <p:sldId id="290" r:id="rId28"/>
    <p:sldId id="291" r:id="rId29"/>
    <p:sldId id="299" r:id="rId30"/>
    <p:sldId id="300" r:id="rId31"/>
    <p:sldId id="271" r:id="rId32"/>
  </p:sldIdLst>
  <p:sldSz cx="24387175" cy="13716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userDrawn="1">
          <p15:clr>
            <a:srgbClr val="A4A3A4"/>
          </p15:clr>
        </p15:guide>
        <p15:guide id="2" pos="7681"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87354" autoAdjust="0"/>
  </p:normalViewPr>
  <p:slideViewPr>
    <p:cSldViewPr snapToGrid="0" showGuides="1">
      <p:cViewPr varScale="1">
        <p:scale>
          <a:sx n="56" d="100"/>
          <a:sy n="56" d="100"/>
        </p:scale>
        <p:origin x="510" y="114"/>
      </p:cViewPr>
      <p:guideLst>
        <p:guide orient="horz" pos="4320"/>
        <p:guide pos="7681"/>
      </p:guideLst>
    </p:cSldViewPr>
  </p:slideViewPr>
  <p:notesTextViewPr>
    <p:cViewPr>
      <p:scale>
        <a:sx n="1" d="1"/>
        <a:sy n="1" d="1"/>
      </p:scale>
      <p:origin x="0" y="0"/>
    </p:cViewPr>
  </p:notesTextViewPr>
  <p:notesViewPr>
    <p:cSldViewPr snapToGrid="0">
      <p:cViewPr varScale="1">
        <p:scale>
          <a:sx n="84" d="100"/>
          <a:sy n="84" d="100"/>
        </p:scale>
        <p:origin x="1992"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B07FA9-DE9C-409F-85F2-97F44B920B82}" type="datetimeFigureOut">
              <a:rPr lang="cs-CZ" smtClean="0"/>
              <a:t>28.02.2022</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8384A4-C56D-4B31-91D3-4CC689CA894B}" type="slidenum">
              <a:rPr lang="cs-CZ" smtClean="0"/>
              <a:t>‹#›</a:t>
            </a:fld>
            <a:endParaRPr lang="cs-CZ"/>
          </a:p>
        </p:txBody>
      </p:sp>
    </p:spTree>
    <p:extLst>
      <p:ext uri="{BB962C8B-B14F-4D97-AF65-F5344CB8AC3E}">
        <p14:creationId xmlns:p14="http://schemas.microsoft.com/office/powerpoint/2010/main" val="1088810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Vyjděte prosím z tohoto titulního snímku, který je přímo v prezentaci – přepište název, podnázev (autora) a datum prezentace dle potřeby, vyměňte případně titulní fotografii, a to buď přes pravé tlačítko myši Změnit obrázek, nebo obrázek smažte a vložte nový pomocí ikony uprostřed zástupného symbolu pro vložení obrázku. Klikněte na nově vložený obrázek a přeneste jej do pozadí přes Nástroje obrázku / Formát / Přenést dál / Přenést do pozadí. Některé objekty, jako logo, zelená horizontální linka a černá svislá linka, jsou proto umístěny přímo na snímku (jinak by byly překryty velkým obrázkem, neboť objekty vložené v šabloně se stávají její pevnou součástí a nelze měnit jejich velikost, umístění ani vrstvu). Pokud byste vložili titulní snímek jako nové rozložení, bylo by třeba logo, horizontální a svislou linku nakopírovat ze vzorové prezentace (po vložení se umístí na správnou pozici). Lépe je ovšem využít výše zmíněný postup, který je výměnou za to, že titulní fotografie zůstane měnitelná vzhledem k možnostech a omezením PowerPointu.</a:t>
            </a:r>
          </a:p>
        </p:txBody>
      </p:sp>
      <p:sp>
        <p:nvSpPr>
          <p:cNvPr id="4" name="Zástupný symbol pro číslo snímku 3"/>
          <p:cNvSpPr>
            <a:spLocks noGrp="1"/>
          </p:cNvSpPr>
          <p:nvPr>
            <p:ph type="sldNum" sz="quarter" idx="10"/>
          </p:nvPr>
        </p:nvSpPr>
        <p:spPr/>
        <p:txBody>
          <a:bodyPr/>
          <a:lstStyle/>
          <a:p>
            <a:fld id="{368384A4-C56D-4B31-91D3-4CC689CA894B}" type="slidenum">
              <a:rPr lang="cs-CZ" smtClean="0"/>
              <a:t>1</a:t>
            </a:fld>
            <a:endParaRPr lang="cs-CZ"/>
          </a:p>
        </p:txBody>
      </p:sp>
    </p:spTree>
    <p:extLst>
      <p:ext uri="{BB962C8B-B14F-4D97-AF65-F5344CB8AC3E}">
        <p14:creationId xmlns:p14="http://schemas.microsoft.com/office/powerpoint/2010/main" val="26433122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Vyjděte prosím z tohoto závěrečného snímku, který je přímo v prezentaci – upravte texty dle potřeby, vyměňte případně podkladovou fotografii, a to buď přes pravé tlačítko myši Změnit obrázek, nebo obrázek smažte a vložte nový pomocí ikony uprostřed zástupného symbolu pro vložení obrázku. Klikněte na nově vložený obrázek a přeneste jej do pozadí přes Nástroje obrázku / Formát / Přenést dál / Přenést do pozadí. Toto řešení zachovává možnost výměny podkladového obrázku – více viz poznámka u titulního snímku.</a:t>
            </a:r>
          </a:p>
        </p:txBody>
      </p:sp>
      <p:sp>
        <p:nvSpPr>
          <p:cNvPr id="4" name="Zástupný symbol pro číslo snímku 3"/>
          <p:cNvSpPr>
            <a:spLocks noGrp="1"/>
          </p:cNvSpPr>
          <p:nvPr>
            <p:ph type="sldNum" sz="quarter" idx="10"/>
          </p:nvPr>
        </p:nvSpPr>
        <p:spPr/>
        <p:txBody>
          <a:bodyPr/>
          <a:lstStyle/>
          <a:p>
            <a:fld id="{368384A4-C56D-4B31-91D3-4CC689CA894B}" type="slidenum">
              <a:rPr lang="cs-CZ" smtClean="0"/>
              <a:t>31</a:t>
            </a:fld>
            <a:endParaRPr lang="cs-CZ"/>
          </a:p>
        </p:txBody>
      </p:sp>
    </p:spTree>
    <p:extLst>
      <p:ext uri="{BB962C8B-B14F-4D97-AF65-F5344CB8AC3E}">
        <p14:creationId xmlns:p14="http://schemas.microsoft.com/office/powerpoint/2010/main" val="33659117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Úvodní snímek">
    <p:spTree>
      <p:nvGrpSpPr>
        <p:cNvPr id="1" name=""/>
        <p:cNvGrpSpPr/>
        <p:nvPr/>
      </p:nvGrpSpPr>
      <p:grpSpPr>
        <a:xfrm>
          <a:off x="0" y="0"/>
          <a:ext cx="0" cy="0"/>
          <a:chOff x="0" y="0"/>
          <a:chExt cx="0" cy="0"/>
        </a:xfrm>
      </p:grpSpPr>
      <p:sp>
        <p:nvSpPr>
          <p:cNvPr id="12" name="Zástupný symbol podkladový obrázek">
            <a:extLst>
              <a:ext uri="{FF2B5EF4-FFF2-40B4-BE49-F238E27FC236}">
                <a16:creationId xmlns:a16="http://schemas.microsoft.com/office/drawing/2014/main" id="{1484CE54-FF2E-408A-B4CF-FF94338BEBE8}"/>
              </a:ext>
            </a:extLst>
          </p:cNvPr>
          <p:cNvSpPr>
            <a:spLocks noGrp="1" noChangeAspect="1"/>
          </p:cNvSpPr>
          <p:nvPr>
            <p:ph type="pic" sz="quarter" idx="13"/>
          </p:nvPr>
        </p:nvSpPr>
        <p:spPr>
          <a:xfrm>
            <a:off x="457200" y="457200"/>
            <a:ext cx="23472000" cy="12801600"/>
          </a:xfrm>
        </p:spPr>
        <p:txBody>
          <a:bodyPr/>
          <a:lstStyle/>
          <a:p>
            <a:r>
              <a:rPr lang="cs-CZ"/>
              <a:t>Kliknutím na ikonu přidáte obrázek.</a:t>
            </a:r>
          </a:p>
        </p:txBody>
      </p:sp>
      <p:sp>
        <p:nvSpPr>
          <p:cNvPr id="6" name="Bílý podklad">
            <a:extLst>
              <a:ext uri="{FF2B5EF4-FFF2-40B4-BE49-F238E27FC236}">
                <a16:creationId xmlns:a16="http://schemas.microsoft.com/office/drawing/2014/main" id="{F70F13C3-16CD-4EC9-A61B-A853E6F0F19D}"/>
              </a:ext>
            </a:extLst>
          </p:cNvPr>
          <p:cNvSpPr>
            <a:spLocks noGrp="1"/>
          </p:cNvSpPr>
          <p:nvPr>
            <p:ph type="body" sz="quarter" idx="12" hasCustomPrompt="1"/>
          </p:nvPr>
        </p:nvSpPr>
        <p:spPr>
          <a:xfrm>
            <a:off x="0" y="1522800"/>
            <a:ext cx="14940000" cy="3420000"/>
          </a:xfrm>
          <a:solidFill>
            <a:srgbClr val="FFFFFF">
              <a:alpha val="85098"/>
            </a:srgbClr>
          </a:solidFill>
        </p:spPr>
        <p:txBody>
          <a:bodyPr/>
          <a:lstStyle>
            <a:lvl1pPr marL="0" indent="0">
              <a:buFontTx/>
              <a:buNone/>
              <a:defRPr/>
            </a:lvl1pPr>
          </a:lstStyle>
          <a:p>
            <a:pPr lvl="0"/>
            <a:r>
              <a:rPr lang="cs-CZ" dirty="0"/>
              <a:t> </a:t>
            </a:r>
          </a:p>
        </p:txBody>
      </p:sp>
      <p:sp>
        <p:nvSpPr>
          <p:cNvPr id="9" name="Bílá pod nadpisem" hidden="1"/>
          <p:cNvSpPr/>
          <p:nvPr userDrawn="1"/>
        </p:nvSpPr>
        <p:spPr>
          <a:xfrm>
            <a:off x="4500000" y="1522800"/>
            <a:ext cx="10440000" cy="3420000"/>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8" name="Přímá spojnice 17" hidden="1">
            <a:extLst>
              <a:ext uri="{FF2B5EF4-FFF2-40B4-BE49-F238E27FC236}">
                <a16:creationId xmlns:a16="http://schemas.microsoft.com/office/drawing/2014/main" id="{BCC887BD-1330-4E6F-92EE-65D69E01A7EE}"/>
              </a:ext>
            </a:extLst>
          </p:cNvPr>
          <p:cNvCxnSpPr/>
          <p:nvPr userDrawn="1"/>
        </p:nvCxnSpPr>
        <p:spPr>
          <a:xfrm>
            <a:off x="4114800" y="2152650"/>
            <a:ext cx="0" cy="2289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Logo MZe" hidden="1">
            <a:extLst>
              <a:ext uri="{FF2B5EF4-FFF2-40B4-BE49-F238E27FC236}">
                <a16:creationId xmlns:a16="http://schemas.microsoft.com/office/drawing/2014/main" id="{D7F392D9-0192-44DF-B5B6-E60B0F320C5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9462" y="3215692"/>
            <a:ext cx="3133350" cy="1353315"/>
          </a:xfrm>
          <a:prstGeom prst="rect">
            <a:avLst/>
          </a:prstGeom>
        </p:spPr>
      </p:pic>
      <p:pic>
        <p:nvPicPr>
          <p:cNvPr id="8" name="Logo MZe png" hidden="1">
            <a:extLst>
              <a:ext uri="{FF2B5EF4-FFF2-40B4-BE49-F238E27FC236}">
                <a16:creationId xmlns:a16="http://schemas.microsoft.com/office/drawing/2014/main" id="{129EC058-4951-49A8-B2F1-71C45ED3167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6725" y="3214934"/>
            <a:ext cx="3133350" cy="1353315"/>
          </a:xfrm>
          <a:prstGeom prst="rect">
            <a:avLst/>
          </a:prstGeom>
        </p:spPr>
      </p:pic>
      <p:sp>
        <p:nvSpPr>
          <p:cNvPr id="16" name="Datum">
            <a:extLst>
              <a:ext uri="{FF2B5EF4-FFF2-40B4-BE49-F238E27FC236}">
                <a16:creationId xmlns:a16="http://schemas.microsoft.com/office/drawing/2014/main" id="{19795874-6BF3-4E26-B86E-D2075A368DBC}"/>
              </a:ext>
            </a:extLst>
          </p:cNvPr>
          <p:cNvSpPr>
            <a:spLocks noGrp="1"/>
          </p:cNvSpPr>
          <p:nvPr>
            <p:ph type="body" sz="quarter" idx="11" hasCustomPrompt="1"/>
          </p:nvPr>
        </p:nvSpPr>
        <p:spPr>
          <a:xfrm>
            <a:off x="828000" y="2160000"/>
            <a:ext cx="2880000" cy="720000"/>
          </a:xfrm>
          <a:noFill/>
        </p:spPr>
        <p:txBody>
          <a:bodyPr tIns="0" rIns="0">
            <a:noAutofit/>
          </a:bodyPr>
          <a:lstStyle>
            <a:lvl1pPr marL="0" indent="0" algn="r">
              <a:spcBef>
                <a:spcPts val="0"/>
              </a:spcBef>
              <a:buFontTx/>
              <a:buNone/>
              <a:defRPr sz="2800"/>
            </a:lvl1pPr>
          </a:lstStyle>
          <a:p>
            <a:pPr lvl="0"/>
            <a:r>
              <a:rPr lang="cs-CZ" dirty="0"/>
              <a:t>Datum</a:t>
            </a:r>
          </a:p>
        </p:txBody>
      </p:sp>
      <p:sp>
        <p:nvSpPr>
          <p:cNvPr id="3" name="Subtitle 2"/>
          <p:cNvSpPr>
            <a:spLocks noGrp="1"/>
          </p:cNvSpPr>
          <p:nvPr>
            <p:ph type="subTitle" idx="1" hasCustomPrompt="1"/>
          </p:nvPr>
        </p:nvSpPr>
        <p:spPr>
          <a:xfrm>
            <a:off x="4500000" y="4140000"/>
            <a:ext cx="9972000" cy="720724"/>
          </a:xfrm>
        </p:spPr>
        <p:txBody>
          <a:bodyPr>
            <a:noAutofit/>
          </a:bodyPr>
          <a:lstStyle>
            <a:lvl1pPr marL="0" indent="0" algn="l">
              <a:spcBef>
                <a:spcPts val="0"/>
              </a:spcBef>
              <a:buNone/>
              <a:defRPr sz="2800" cap="all" baseline="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cs-CZ" dirty="0"/>
              <a:t>Autor prezentace</a:t>
            </a:r>
            <a:endParaRPr lang="en-US" dirty="0"/>
          </a:p>
        </p:txBody>
      </p:sp>
      <p:sp>
        <p:nvSpPr>
          <p:cNvPr id="2" name="Title 1"/>
          <p:cNvSpPr>
            <a:spLocks noGrp="1"/>
          </p:cNvSpPr>
          <p:nvPr>
            <p:ph type="ctrTitle" hasCustomPrompt="1"/>
          </p:nvPr>
        </p:nvSpPr>
        <p:spPr>
          <a:xfrm>
            <a:off x="4500000" y="1990800"/>
            <a:ext cx="9972000" cy="1980000"/>
          </a:xfrm>
          <a:noFill/>
        </p:spPr>
        <p:txBody>
          <a:bodyPr lIns="0" tIns="0" anchor="t" anchorCtr="0">
            <a:noAutofit/>
          </a:bodyPr>
          <a:lstStyle>
            <a:lvl1pPr algn="l">
              <a:lnSpc>
                <a:spcPts val="7800"/>
              </a:lnSpc>
              <a:defRPr sz="6600"/>
            </a:lvl1pPr>
          </a:lstStyle>
          <a:p>
            <a:r>
              <a:rPr lang="cs-CZ" dirty="0"/>
              <a:t>Název</a:t>
            </a:r>
            <a:br>
              <a:rPr lang="cs-CZ" dirty="0"/>
            </a:br>
            <a:r>
              <a:rPr lang="cs-CZ" dirty="0"/>
              <a:t>Prezentace</a:t>
            </a:r>
            <a:endParaRPr lang="en-US" dirty="0"/>
          </a:p>
        </p:txBody>
      </p:sp>
    </p:spTree>
    <p:extLst>
      <p:ext uri="{BB962C8B-B14F-4D97-AF65-F5344CB8AC3E}">
        <p14:creationId xmlns:p14="http://schemas.microsoft.com/office/powerpoint/2010/main" val="33483326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Úzký obrázek, číslovaný text">
    <p:spTree>
      <p:nvGrpSpPr>
        <p:cNvPr id="1" name=""/>
        <p:cNvGrpSpPr/>
        <p:nvPr/>
      </p:nvGrpSpPr>
      <p:grpSpPr>
        <a:xfrm>
          <a:off x="0" y="0"/>
          <a:ext cx="0" cy="0"/>
          <a:chOff x="0" y="0"/>
          <a:chExt cx="0" cy="0"/>
        </a:xfrm>
      </p:grpSpPr>
      <p:sp>
        <p:nvSpPr>
          <p:cNvPr id="2" name="Title 1"/>
          <p:cNvSpPr>
            <a:spLocks noGrp="1"/>
          </p:cNvSpPr>
          <p:nvPr>
            <p:ph type="title"/>
          </p:nvPr>
        </p:nvSpPr>
        <p:spPr>
          <a:xfrm>
            <a:off x="7920000" y="1980000"/>
            <a:ext cx="15217200" cy="1260000"/>
          </a:xfrm>
        </p:spPr>
        <p:txBody>
          <a:bodyPr anchor="b" anchorCtr="0"/>
          <a:lstStyle>
            <a:lvl1pPr>
              <a:defRPr/>
            </a:lvl1pPr>
          </a:lstStyle>
          <a:p>
            <a:r>
              <a:rPr lang="cs-CZ"/>
              <a:t>Kliknutím lze upravit styl.</a:t>
            </a:r>
            <a:endParaRPr lang="en-US" dirty="0"/>
          </a:p>
        </p:txBody>
      </p:sp>
      <p:sp>
        <p:nvSpPr>
          <p:cNvPr id="6" name="Slide Number Placeholder 5"/>
          <p:cNvSpPr>
            <a:spLocks noGrp="1"/>
          </p:cNvSpPr>
          <p:nvPr>
            <p:ph type="sldNum" sz="quarter" idx="12"/>
          </p:nvPr>
        </p:nvSpPr>
        <p:spPr/>
        <p:txBody>
          <a:bodyPr/>
          <a:lstStyle/>
          <a:p>
            <a:fld id="{C79EEDCB-EB91-4C4F-A503-5C6FE3AC84D2}" type="slidenum">
              <a:rPr lang="cs-CZ" smtClean="0"/>
              <a:t>‹#›</a:t>
            </a:fld>
            <a:endParaRPr lang="cs-CZ"/>
          </a:p>
        </p:txBody>
      </p:sp>
      <p:sp>
        <p:nvSpPr>
          <p:cNvPr id="8" name="Zástupný symbol pro obrázek 7"/>
          <p:cNvSpPr>
            <a:spLocks noGrp="1"/>
          </p:cNvSpPr>
          <p:nvPr>
            <p:ph type="pic" sz="quarter" idx="13"/>
          </p:nvPr>
        </p:nvSpPr>
        <p:spPr>
          <a:xfrm>
            <a:off x="457200" y="457200"/>
            <a:ext cx="5835600" cy="12801600"/>
          </a:xfrm>
        </p:spPr>
        <p:txBody>
          <a:bodyPr/>
          <a:lstStyle/>
          <a:p>
            <a:r>
              <a:rPr lang="cs-CZ"/>
              <a:t>Kliknutím na ikonu přidáte obrázek.</a:t>
            </a:r>
            <a:endParaRPr lang="cs-CZ" dirty="0"/>
          </a:p>
        </p:txBody>
      </p:sp>
      <p:sp>
        <p:nvSpPr>
          <p:cNvPr id="12" name="Zástupný symbol pro text 13"/>
          <p:cNvSpPr>
            <a:spLocks noGrp="1"/>
          </p:cNvSpPr>
          <p:nvPr>
            <p:ph type="body" sz="quarter" idx="19"/>
          </p:nvPr>
        </p:nvSpPr>
        <p:spPr>
          <a:xfrm>
            <a:off x="7920000" y="3420000"/>
            <a:ext cx="15217200" cy="1656000"/>
          </a:xfrm>
        </p:spPr>
        <p:txBody>
          <a:bodyPr>
            <a:normAutofit/>
          </a:bodyPr>
          <a:lstStyle>
            <a:lvl1pPr marL="0" indent="0">
              <a:spcBef>
                <a:spcPts val="0"/>
              </a:spcBef>
              <a:buFontTx/>
              <a:buNone/>
              <a:defRPr sz="2800" cap="none" baseline="0"/>
            </a:lvl1pPr>
          </a:lstStyle>
          <a:p>
            <a:pPr lvl="0"/>
            <a:r>
              <a:rPr lang="cs-CZ"/>
              <a:t>Po kliknutí můžete upravovat styly textu v předloze.</a:t>
            </a:r>
          </a:p>
        </p:txBody>
      </p:sp>
      <p:pic>
        <p:nvPicPr>
          <p:cNvPr id="20" name="Obrázek 19">
            <a:extLst>
              <a:ext uri="{FF2B5EF4-FFF2-40B4-BE49-F238E27FC236}">
                <a16:creationId xmlns:a16="http://schemas.microsoft.com/office/drawing/2014/main" id="{B985BDA0-83BF-4CD1-88C1-35ED2255594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7536" t="3180" r="70308" b="3301"/>
          <a:stretch/>
        </p:blipFill>
        <p:spPr>
          <a:xfrm>
            <a:off x="6715125" y="440531"/>
            <a:ext cx="525846" cy="12818269"/>
          </a:xfrm>
          <a:prstGeom prst="rect">
            <a:avLst/>
          </a:prstGeom>
        </p:spPr>
      </p:pic>
      <p:sp>
        <p:nvSpPr>
          <p:cNvPr id="5" name="Zástupný symbol pro text 4"/>
          <p:cNvSpPr>
            <a:spLocks noGrp="1"/>
          </p:cNvSpPr>
          <p:nvPr>
            <p:ph type="body" sz="quarter" idx="29"/>
          </p:nvPr>
        </p:nvSpPr>
        <p:spPr>
          <a:xfrm>
            <a:off x="7920000" y="5219700"/>
            <a:ext cx="15217200" cy="7239000"/>
          </a:xfrm>
        </p:spPr>
        <p:txBody>
          <a:bodyPr/>
          <a:lstStyle>
            <a:lvl1pPr marL="504000" indent="-504000">
              <a:buFontTx/>
              <a:buBlip>
                <a:blip r:embed="rId3"/>
              </a:buBlip>
              <a:defRPr cap="all" baseline="0">
                <a:solidFill>
                  <a:schemeClr val="accent2"/>
                </a:solidFill>
              </a:defRPr>
            </a:lvl1pPr>
            <a:lvl2pPr marL="1008000" indent="-504000">
              <a:buClr>
                <a:schemeClr val="accent2"/>
              </a:buClr>
              <a:buFont typeface="+mj-lt"/>
              <a:buAutoNum type="arabicPeriod"/>
              <a:defRPr/>
            </a:lvl2pPr>
          </a:lstStyle>
          <a:p>
            <a:pPr lvl="0"/>
            <a:r>
              <a:rPr lang="cs-CZ"/>
              <a:t>Po kliknutí můžete upravovat styly textu v předloze.</a:t>
            </a:r>
          </a:p>
          <a:p>
            <a:pPr lvl="1"/>
            <a:r>
              <a:rPr lang="cs-CZ"/>
              <a:t>Druhá úroveň</a:t>
            </a:r>
          </a:p>
        </p:txBody>
      </p:sp>
    </p:spTree>
    <p:extLst>
      <p:ext uri="{BB962C8B-B14F-4D97-AF65-F5344CB8AC3E}">
        <p14:creationId xmlns:p14="http://schemas.microsoft.com/office/powerpoint/2010/main" val="13154806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Úzký text s obrázek, střední obrázek či graf s popisem">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49200" y="1980000"/>
            <a:ext cx="4500000" cy="1980000"/>
          </a:xfrm>
        </p:spPr>
        <p:txBody>
          <a:bodyPr/>
          <a:lstStyle>
            <a:lvl1pPr>
              <a:defRPr/>
            </a:lvl1pPr>
          </a:lstStyle>
          <a:p>
            <a:r>
              <a:rPr lang="cs-CZ" dirty="0"/>
              <a:t>Kliknutím</a:t>
            </a:r>
            <a:br>
              <a:rPr lang="cs-CZ" dirty="0"/>
            </a:br>
            <a:r>
              <a:rPr lang="cs-CZ" dirty="0"/>
              <a:t>vložíte</a:t>
            </a:r>
            <a:br>
              <a:rPr lang="cs-CZ" dirty="0"/>
            </a:br>
            <a:r>
              <a:rPr lang="cs-CZ" dirty="0"/>
              <a:t>nadpis</a:t>
            </a:r>
            <a:endParaRPr lang="en-US" dirty="0"/>
          </a:p>
        </p:txBody>
      </p:sp>
      <p:sp>
        <p:nvSpPr>
          <p:cNvPr id="14" name="Zástupný symbol pro text 13"/>
          <p:cNvSpPr>
            <a:spLocks noGrp="1"/>
          </p:cNvSpPr>
          <p:nvPr>
            <p:ph type="body" sz="quarter" idx="14"/>
          </p:nvPr>
        </p:nvSpPr>
        <p:spPr>
          <a:xfrm>
            <a:off x="1249200" y="4248000"/>
            <a:ext cx="4500000" cy="4104000"/>
          </a:xfrm>
        </p:spPr>
        <p:txBody>
          <a:bodyPr>
            <a:normAutofit/>
          </a:bodyPr>
          <a:lstStyle>
            <a:lvl1pPr marL="0" indent="0">
              <a:spcBef>
                <a:spcPts val="0"/>
              </a:spcBef>
              <a:buFontTx/>
              <a:buNone/>
              <a:defRPr sz="3200" cap="none" baseline="0"/>
            </a:lvl1pPr>
          </a:lstStyle>
          <a:p>
            <a:pPr lvl="0"/>
            <a:r>
              <a:rPr lang="cs-CZ"/>
              <a:t>Po kliknutí můžete upravovat styly textu v předloze.</a:t>
            </a:r>
          </a:p>
        </p:txBody>
      </p:sp>
      <p:sp>
        <p:nvSpPr>
          <p:cNvPr id="5" name="Zástupný symbol pro obsah 4"/>
          <p:cNvSpPr>
            <a:spLocks noGrp="1"/>
          </p:cNvSpPr>
          <p:nvPr>
            <p:ph sz="quarter" idx="15" hasCustomPrompt="1"/>
          </p:nvPr>
        </p:nvSpPr>
        <p:spPr>
          <a:xfrm>
            <a:off x="7239600" y="1979612"/>
            <a:ext cx="10248300" cy="9900000"/>
          </a:xfrm>
        </p:spPr>
        <p:txBody>
          <a:bodyPr/>
          <a:lstStyle>
            <a:lvl1pPr>
              <a:defRPr/>
            </a:lvl1pPr>
          </a:lstStyle>
          <a:p>
            <a:pPr lvl="0"/>
            <a:r>
              <a:rPr lang="cs-CZ" dirty="0"/>
              <a:t>Obrázek nebo graf se zdrojem, případně text</a:t>
            </a:r>
          </a:p>
        </p:txBody>
      </p:sp>
      <p:sp>
        <p:nvSpPr>
          <p:cNvPr id="9" name="Zástupný symbol pro text 13"/>
          <p:cNvSpPr>
            <a:spLocks noGrp="1"/>
          </p:cNvSpPr>
          <p:nvPr>
            <p:ph type="body" sz="quarter" idx="25" hasCustomPrompt="1"/>
          </p:nvPr>
        </p:nvSpPr>
        <p:spPr>
          <a:xfrm>
            <a:off x="7239600" y="12111000"/>
            <a:ext cx="15897600" cy="432000"/>
          </a:xfrm>
        </p:spPr>
        <p:txBody>
          <a:bodyPr anchor="b" anchorCtr="0">
            <a:normAutofit/>
          </a:bodyPr>
          <a:lstStyle>
            <a:lvl1pPr marL="0" indent="0">
              <a:buFontTx/>
              <a:buNone/>
              <a:defRPr sz="2800" b="0" i="1" cap="none" baseline="0">
                <a:solidFill>
                  <a:schemeClr val="bg2"/>
                </a:solidFill>
                <a:latin typeface="+mn-lt"/>
              </a:defRPr>
            </a:lvl1pPr>
          </a:lstStyle>
          <a:p>
            <a:pPr lvl="0"/>
            <a:r>
              <a:rPr lang="cs-CZ" dirty="0"/>
              <a:t>Zdroj:</a:t>
            </a:r>
          </a:p>
        </p:txBody>
      </p:sp>
      <p:sp>
        <p:nvSpPr>
          <p:cNvPr id="6" name="Zástupný symbol pro obrázek 5"/>
          <p:cNvSpPr>
            <a:spLocks noGrp="1"/>
          </p:cNvSpPr>
          <p:nvPr>
            <p:ph type="pic" sz="quarter" idx="26"/>
          </p:nvPr>
        </p:nvSpPr>
        <p:spPr>
          <a:xfrm>
            <a:off x="1249200" y="8679600"/>
            <a:ext cx="4500000" cy="3787200"/>
          </a:xfrm>
        </p:spPr>
        <p:txBody>
          <a:bodyPr/>
          <a:lstStyle/>
          <a:p>
            <a:r>
              <a:rPr lang="cs-CZ"/>
              <a:t>Kliknutím na ikonu přidáte obrázek.</a:t>
            </a:r>
            <a:endParaRPr lang="cs-CZ" dirty="0"/>
          </a:p>
        </p:txBody>
      </p:sp>
      <p:sp>
        <p:nvSpPr>
          <p:cNvPr id="11" name="Zástupný symbol pro text 13"/>
          <p:cNvSpPr>
            <a:spLocks noGrp="1"/>
          </p:cNvSpPr>
          <p:nvPr>
            <p:ph type="body" sz="quarter" idx="17" hasCustomPrompt="1"/>
          </p:nvPr>
        </p:nvSpPr>
        <p:spPr>
          <a:xfrm>
            <a:off x="18072000" y="2880000"/>
            <a:ext cx="2880000" cy="432000"/>
          </a:xfrm>
        </p:spPr>
        <p:txBody>
          <a:bodyPr anchor="t" anchorCtr="0">
            <a:noAutofit/>
          </a:bodyPr>
          <a:lstStyle>
            <a:lvl1pPr marL="0" indent="0">
              <a:spcBef>
                <a:spcPts val="0"/>
              </a:spcBef>
              <a:buFontTx/>
              <a:buNone/>
              <a:defRPr sz="3200" b="1" cap="all" baseline="0">
                <a:solidFill>
                  <a:schemeClr val="accent2"/>
                </a:solidFill>
                <a:latin typeface="+mj-lt"/>
              </a:defRPr>
            </a:lvl1pPr>
          </a:lstStyle>
          <a:p>
            <a:pPr lvl="0"/>
            <a:r>
              <a:rPr lang="cs-CZ" dirty="0"/>
              <a:t>Podnadpis</a:t>
            </a:r>
          </a:p>
        </p:txBody>
      </p:sp>
      <p:sp>
        <p:nvSpPr>
          <p:cNvPr id="12" name="Zástupný symbol pro text 13"/>
          <p:cNvSpPr>
            <a:spLocks noGrp="1"/>
          </p:cNvSpPr>
          <p:nvPr>
            <p:ph type="body" sz="quarter" idx="18" hasCustomPrompt="1"/>
          </p:nvPr>
        </p:nvSpPr>
        <p:spPr>
          <a:xfrm>
            <a:off x="18072000" y="3420000"/>
            <a:ext cx="2880000" cy="1440000"/>
          </a:xfrm>
        </p:spPr>
        <p:txBody>
          <a:bodyPr>
            <a:normAutofit/>
          </a:bodyPr>
          <a:lstStyle>
            <a:lvl1pPr marL="0" indent="0">
              <a:spcBef>
                <a:spcPts val="0"/>
              </a:spcBef>
              <a:buFontTx/>
              <a:buNone/>
              <a:defRPr sz="2800" b="0" cap="none" baseline="0">
                <a:solidFill>
                  <a:schemeClr val="bg2"/>
                </a:solidFill>
                <a:latin typeface="+mn-lt"/>
              </a:defRPr>
            </a:lvl1pPr>
          </a:lstStyle>
          <a:p>
            <a:pPr lvl="0"/>
            <a:r>
              <a:rPr lang="cs-CZ" dirty="0"/>
              <a:t>Popis</a:t>
            </a:r>
          </a:p>
        </p:txBody>
      </p:sp>
      <p:sp>
        <p:nvSpPr>
          <p:cNvPr id="13" name="Zástupný symbol pro text 13"/>
          <p:cNvSpPr>
            <a:spLocks noGrp="1"/>
          </p:cNvSpPr>
          <p:nvPr>
            <p:ph type="body" sz="quarter" idx="27" hasCustomPrompt="1"/>
          </p:nvPr>
        </p:nvSpPr>
        <p:spPr>
          <a:xfrm>
            <a:off x="18072000" y="5160000"/>
            <a:ext cx="2880000" cy="432000"/>
          </a:xfrm>
        </p:spPr>
        <p:txBody>
          <a:bodyPr anchor="t" anchorCtr="0">
            <a:noAutofit/>
          </a:bodyPr>
          <a:lstStyle>
            <a:lvl1pPr marL="0" indent="0">
              <a:spcBef>
                <a:spcPts val="0"/>
              </a:spcBef>
              <a:buFontTx/>
              <a:buNone/>
              <a:defRPr sz="3200" b="1" cap="all" baseline="0">
                <a:solidFill>
                  <a:schemeClr val="accent2"/>
                </a:solidFill>
                <a:latin typeface="+mj-lt"/>
              </a:defRPr>
            </a:lvl1pPr>
          </a:lstStyle>
          <a:p>
            <a:pPr lvl="0"/>
            <a:r>
              <a:rPr lang="cs-CZ" dirty="0"/>
              <a:t>Podnadpis</a:t>
            </a:r>
          </a:p>
        </p:txBody>
      </p:sp>
      <p:sp>
        <p:nvSpPr>
          <p:cNvPr id="15" name="Zástupný symbol pro text 13"/>
          <p:cNvSpPr>
            <a:spLocks noGrp="1"/>
          </p:cNvSpPr>
          <p:nvPr>
            <p:ph type="body" sz="quarter" idx="28" hasCustomPrompt="1"/>
          </p:nvPr>
        </p:nvSpPr>
        <p:spPr>
          <a:xfrm>
            <a:off x="18072000" y="5724000"/>
            <a:ext cx="2880000" cy="1440000"/>
          </a:xfrm>
        </p:spPr>
        <p:txBody>
          <a:bodyPr>
            <a:normAutofit/>
          </a:bodyPr>
          <a:lstStyle>
            <a:lvl1pPr marL="0" indent="0">
              <a:spcBef>
                <a:spcPts val="0"/>
              </a:spcBef>
              <a:buFontTx/>
              <a:buNone/>
              <a:defRPr sz="2800" b="0" cap="none" baseline="0">
                <a:solidFill>
                  <a:schemeClr val="bg2"/>
                </a:solidFill>
                <a:latin typeface="+mn-lt"/>
              </a:defRPr>
            </a:lvl1pPr>
          </a:lstStyle>
          <a:p>
            <a:pPr lvl="0"/>
            <a:r>
              <a:rPr lang="cs-CZ" dirty="0"/>
              <a:t>Popis</a:t>
            </a:r>
          </a:p>
        </p:txBody>
      </p:sp>
      <p:sp>
        <p:nvSpPr>
          <p:cNvPr id="16" name="Zástupný symbol pro text 13"/>
          <p:cNvSpPr>
            <a:spLocks noGrp="1"/>
          </p:cNvSpPr>
          <p:nvPr>
            <p:ph type="body" sz="quarter" idx="29" hasCustomPrompt="1"/>
          </p:nvPr>
        </p:nvSpPr>
        <p:spPr>
          <a:xfrm>
            <a:off x="18072000" y="7440000"/>
            <a:ext cx="2880000" cy="432000"/>
          </a:xfrm>
        </p:spPr>
        <p:txBody>
          <a:bodyPr anchor="t" anchorCtr="0">
            <a:noAutofit/>
          </a:bodyPr>
          <a:lstStyle>
            <a:lvl1pPr marL="0" indent="0">
              <a:spcBef>
                <a:spcPts val="0"/>
              </a:spcBef>
              <a:buFontTx/>
              <a:buNone/>
              <a:defRPr sz="3200" b="1" cap="all" baseline="0">
                <a:solidFill>
                  <a:schemeClr val="accent2"/>
                </a:solidFill>
                <a:latin typeface="+mj-lt"/>
              </a:defRPr>
            </a:lvl1pPr>
          </a:lstStyle>
          <a:p>
            <a:pPr lvl="0"/>
            <a:r>
              <a:rPr lang="cs-CZ" dirty="0"/>
              <a:t>Podnadpis</a:t>
            </a:r>
          </a:p>
        </p:txBody>
      </p:sp>
      <p:sp>
        <p:nvSpPr>
          <p:cNvPr id="17" name="Zástupný symbol pro text 13"/>
          <p:cNvSpPr>
            <a:spLocks noGrp="1"/>
          </p:cNvSpPr>
          <p:nvPr>
            <p:ph type="body" sz="quarter" idx="30" hasCustomPrompt="1"/>
          </p:nvPr>
        </p:nvSpPr>
        <p:spPr>
          <a:xfrm>
            <a:off x="18072000" y="7992000"/>
            <a:ext cx="2880000" cy="1440000"/>
          </a:xfrm>
        </p:spPr>
        <p:txBody>
          <a:bodyPr>
            <a:normAutofit/>
          </a:bodyPr>
          <a:lstStyle>
            <a:lvl1pPr marL="0" indent="0">
              <a:spcBef>
                <a:spcPts val="0"/>
              </a:spcBef>
              <a:buFontTx/>
              <a:buNone/>
              <a:defRPr sz="2800" b="0" cap="none" baseline="0">
                <a:solidFill>
                  <a:schemeClr val="bg2"/>
                </a:solidFill>
                <a:latin typeface="+mn-lt"/>
              </a:defRPr>
            </a:lvl1pPr>
          </a:lstStyle>
          <a:p>
            <a:pPr lvl="0"/>
            <a:r>
              <a:rPr lang="cs-CZ" dirty="0"/>
              <a:t>Popis</a:t>
            </a:r>
          </a:p>
        </p:txBody>
      </p:sp>
      <p:sp>
        <p:nvSpPr>
          <p:cNvPr id="18" name="Zástupný symbol pro text 13"/>
          <p:cNvSpPr>
            <a:spLocks noGrp="1"/>
          </p:cNvSpPr>
          <p:nvPr>
            <p:ph type="body" sz="quarter" idx="31" hasCustomPrompt="1"/>
          </p:nvPr>
        </p:nvSpPr>
        <p:spPr>
          <a:xfrm>
            <a:off x="18072000" y="9720000"/>
            <a:ext cx="2880000" cy="432000"/>
          </a:xfrm>
        </p:spPr>
        <p:txBody>
          <a:bodyPr anchor="t" anchorCtr="0">
            <a:noAutofit/>
          </a:bodyPr>
          <a:lstStyle>
            <a:lvl1pPr marL="0" indent="0">
              <a:spcBef>
                <a:spcPts val="0"/>
              </a:spcBef>
              <a:buFontTx/>
              <a:buNone/>
              <a:defRPr sz="3200" b="1" cap="all" baseline="0">
                <a:solidFill>
                  <a:schemeClr val="accent2"/>
                </a:solidFill>
                <a:latin typeface="+mj-lt"/>
              </a:defRPr>
            </a:lvl1pPr>
          </a:lstStyle>
          <a:p>
            <a:pPr lvl="0"/>
            <a:r>
              <a:rPr lang="cs-CZ" dirty="0"/>
              <a:t>Podnadpis</a:t>
            </a:r>
          </a:p>
        </p:txBody>
      </p:sp>
      <p:sp>
        <p:nvSpPr>
          <p:cNvPr id="19" name="Zástupný symbol pro text 13"/>
          <p:cNvSpPr>
            <a:spLocks noGrp="1"/>
          </p:cNvSpPr>
          <p:nvPr>
            <p:ph type="body" sz="quarter" idx="32" hasCustomPrompt="1"/>
          </p:nvPr>
        </p:nvSpPr>
        <p:spPr>
          <a:xfrm>
            <a:off x="18072000" y="10260000"/>
            <a:ext cx="2880000" cy="1440000"/>
          </a:xfrm>
        </p:spPr>
        <p:txBody>
          <a:bodyPr>
            <a:normAutofit/>
          </a:bodyPr>
          <a:lstStyle>
            <a:lvl1pPr marL="0" indent="0">
              <a:spcBef>
                <a:spcPts val="0"/>
              </a:spcBef>
              <a:buFontTx/>
              <a:buNone/>
              <a:defRPr sz="2800" b="0" cap="none" baseline="0">
                <a:solidFill>
                  <a:schemeClr val="bg2"/>
                </a:solidFill>
                <a:latin typeface="+mn-lt"/>
              </a:defRPr>
            </a:lvl1pPr>
          </a:lstStyle>
          <a:p>
            <a:pPr lvl="0"/>
            <a:r>
              <a:rPr lang="cs-CZ" dirty="0"/>
              <a:t>Popis</a:t>
            </a:r>
          </a:p>
        </p:txBody>
      </p:sp>
      <p:pic>
        <p:nvPicPr>
          <p:cNvPr id="20" name="Obrázek 19">
            <a:extLst>
              <a:ext uri="{FF2B5EF4-FFF2-40B4-BE49-F238E27FC236}">
                <a16:creationId xmlns:a16="http://schemas.microsoft.com/office/drawing/2014/main" id="{3269660E-B4FE-4175-AA01-54B65588DE0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7536" t="3180" r="70308" b="20546"/>
          <a:stretch/>
        </p:blipFill>
        <p:spPr>
          <a:xfrm flipH="1">
            <a:off x="6257925" y="2012155"/>
            <a:ext cx="525846" cy="10454645"/>
          </a:xfrm>
          <a:prstGeom prst="rect">
            <a:avLst/>
          </a:prstGeom>
        </p:spPr>
      </p:pic>
      <p:sp>
        <p:nvSpPr>
          <p:cNvPr id="3" name="Zástupný symbol pro datum 2">
            <a:extLst>
              <a:ext uri="{FF2B5EF4-FFF2-40B4-BE49-F238E27FC236}">
                <a16:creationId xmlns:a16="http://schemas.microsoft.com/office/drawing/2014/main" id="{94112CEA-A89A-40F5-9B5A-7589038E7C10}"/>
              </a:ext>
            </a:extLst>
          </p:cNvPr>
          <p:cNvSpPr>
            <a:spLocks noGrp="1"/>
          </p:cNvSpPr>
          <p:nvPr>
            <p:ph type="dt" sz="half" idx="33"/>
          </p:nvPr>
        </p:nvSpPr>
        <p:spPr/>
        <p:txBody>
          <a:bodyPr/>
          <a:lstStyle/>
          <a:p>
            <a:fld id="{9B3895B8-0BD6-4EDC-959F-D82D66CA15D6}" type="datetimeFigureOut">
              <a:rPr lang="cs-CZ" smtClean="0"/>
              <a:t>28.02.2022</a:t>
            </a:fld>
            <a:endParaRPr lang="cs-CZ" dirty="0"/>
          </a:p>
        </p:txBody>
      </p:sp>
      <p:sp>
        <p:nvSpPr>
          <p:cNvPr id="7" name="Zástupný symbol pro zápatí 6">
            <a:extLst>
              <a:ext uri="{FF2B5EF4-FFF2-40B4-BE49-F238E27FC236}">
                <a16:creationId xmlns:a16="http://schemas.microsoft.com/office/drawing/2014/main" id="{09A95665-5191-4CEE-B676-2081A6A1E177}"/>
              </a:ext>
            </a:extLst>
          </p:cNvPr>
          <p:cNvSpPr>
            <a:spLocks noGrp="1"/>
          </p:cNvSpPr>
          <p:nvPr>
            <p:ph type="ftr" sz="quarter" idx="34"/>
          </p:nvPr>
        </p:nvSpPr>
        <p:spPr/>
        <p:txBody>
          <a:bodyPr/>
          <a:lstStyle/>
          <a:p>
            <a:endParaRPr lang="cs-CZ" dirty="0"/>
          </a:p>
        </p:txBody>
      </p:sp>
      <p:sp>
        <p:nvSpPr>
          <p:cNvPr id="8" name="Zástupný symbol pro číslo snímku 7">
            <a:extLst>
              <a:ext uri="{FF2B5EF4-FFF2-40B4-BE49-F238E27FC236}">
                <a16:creationId xmlns:a16="http://schemas.microsoft.com/office/drawing/2014/main" id="{D92B6150-2864-4F6A-814F-8C54C94CA5FD}"/>
              </a:ext>
            </a:extLst>
          </p:cNvPr>
          <p:cNvSpPr>
            <a:spLocks noGrp="1"/>
          </p:cNvSpPr>
          <p:nvPr>
            <p:ph type="sldNum" sz="quarter" idx="35"/>
          </p:nvPr>
        </p:nvSpPr>
        <p:spPr/>
        <p:txBody>
          <a:bodyPr/>
          <a:lstStyle/>
          <a:p>
            <a:fld id="{C79EEDCB-EB91-4C4F-A503-5C6FE3AC84D2}" type="slidenum">
              <a:rPr lang="cs-CZ" smtClean="0"/>
              <a:t>‹#›</a:t>
            </a:fld>
            <a:endParaRPr lang="cs-CZ" dirty="0"/>
          </a:p>
        </p:txBody>
      </p:sp>
    </p:spTree>
    <p:extLst>
      <p:ext uri="{BB962C8B-B14F-4D97-AF65-F5344CB8AC3E}">
        <p14:creationId xmlns:p14="http://schemas.microsoft.com/office/powerpoint/2010/main" val="28922299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rázdný snímek s lístkem">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C79EEDCB-EB91-4C4F-A503-5C6FE3AC84D2}" type="slidenum">
              <a:rPr lang="cs-CZ" smtClean="0"/>
              <a:t>‹#›</a:t>
            </a:fld>
            <a:endParaRPr lang="cs-CZ"/>
          </a:p>
        </p:txBody>
      </p:sp>
      <p:pic>
        <p:nvPicPr>
          <p:cNvPr id="10" name="Lístek s linkou">
            <a:extLst>
              <a:ext uri="{FF2B5EF4-FFF2-40B4-BE49-F238E27FC236}">
                <a16:creationId xmlns:a16="http://schemas.microsoft.com/office/drawing/2014/main" id="{F1E5EC0C-7B1D-47EC-A3E1-2B402F0B6CB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7536" t="3180" r="70308" b="3301"/>
          <a:stretch/>
        </p:blipFill>
        <p:spPr>
          <a:xfrm>
            <a:off x="428625" y="450055"/>
            <a:ext cx="525846" cy="12818269"/>
          </a:xfrm>
          <a:prstGeom prst="rect">
            <a:avLst/>
          </a:prstGeom>
        </p:spPr>
      </p:pic>
    </p:spTree>
    <p:extLst>
      <p:ext uri="{BB962C8B-B14F-4D97-AF65-F5344CB8AC3E}">
        <p14:creationId xmlns:p14="http://schemas.microsoft.com/office/powerpoint/2010/main" val="787662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Jeden obsah">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C79EEDCB-EB91-4C4F-A503-5C6FE3AC84D2}" type="slidenum">
              <a:rPr lang="cs-CZ" smtClean="0"/>
              <a:t>‹#›</a:t>
            </a:fld>
            <a:endParaRPr lang="cs-CZ"/>
          </a:p>
        </p:txBody>
      </p:sp>
      <p:sp>
        <p:nvSpPr>
          <p:cNvPr id="2" name="Nadpis 1"/>
          <p:cNvSpPr>
            <a:spLocks noGrp="1"/>
          </p:cNvSpPr>
          <p:nvPr>
            <p:ph type="title"/>
          </p:nvPr>
        </p:nvSpPr>
        <p:spPr/>
        <p:txBody>
          <a:bodyPr/>
          <a:lstStyle/>
          <a:p>
            <a:r>
              <a:rPr lang="cs-CZ"/>
              <a:t>Kliknutím lze upravit styl.</a:t>
            </a:r>
          </a:p>
        </p:txBody>
      </p:sp>
      <p:sp>
        <p:nvSpPr>
          <p:cNvPr id="4" name="Zástupný symbol pro obsah 3"/>
          <p:cNvSpPr>
            <a:spLocks noGrp="1"/>
          </p:cNvSpPr>
          <p:nvPr>
            <p:ph sz="quarter" idx="13"/>
          </p:nvPr>
        </p:nvSpPr>
        <p:spPr>
          <a:xfrm>
            <a:off x="1249200" y="3240000"/>
            <a:ext cx="21888000" cy="9226800"/>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pic>
        <p:nvPicPr>
          <p:cNvPr id="5" name="Lístek s linkou">
            <a:extLst>
              <a:ext uri="{FF2B5EF4-FFF2-40B4-BE49-F238E27FC236}">
                <a16:creationId xmlns:a16="http://schemas.microsoft.com/office/drawing/2014/main" id="{F9A795FE-2F24-446F-85DA-693AF8C0928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7536" t="3180" r="70308" b="3301"/>
          <a:stretch/>
        </p:blipFill>
        <p:spPr>
          <a:xfrm>
            <a:off x="428625" y="450055"/>
            <a:ext cx="525846" cy="12818269"/>
          </a:xfrm>
          <a:prstGeom prst="rect">
            <a:avLst/>
          </a:prstGeom>
        </p:spPr>
      </p:pic>
    </p:spTree>
    <p:extLst>
      <p:ext uri="{BB962C8B-B14F-4D97-AF65-F5344CB8AC3E}">
        <p14:creationId xmlns:p14="http://schemas.microsoft.com/office/powerpoint/2010/main" val="15221455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va obsahy">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C79EEDCB-EB91-4C4F-A503-5C6FE3AC84D2}" type="slidenum">
              <a:rPr lang="cs-CZ" smtClean="0"/>
              <a:t>‹#›</a:t>
            </a:fld>
            <a:endParaRPr lang="cs-CZ"/>
          </a:p>
        </p:txBody>
      </p:sp>
      <p:sp>
        <p:nvSpPr>
          <p:cNvPr id="2" name="Nadpis 1"/>
          <p:cNvSpPr>
            <a:spLocks noGrp="1"/>
          </p:cNvSpPr>
          <p:nvPr>
            <p:ph type="title"/>
          </p:nvPr>
        </p:nvSpPr>
        <p:spPr/>
        <p:txBody>
          <a:bodyPr/>
          <a:lstStyle/>
          <a:p>
            <a:r>
              <a:rPr lang="cs-CZ"/>
              <a:t>Kliknutím lze upravit styl.</a:t>
            </a:r>
            <a:endParaRPr lang="cs-CZ" dirty="0"/>
          </a:p>
        </p:txBody>
      </p:sp>
      <p:sp>
        <p:nvSpPr>
          <p:cNvPr id="4" name="Zástupný symbol pro obsah 3"/>
          <p:cNvSpPr>
            <a:spLocks noGrp="1"/>
          </p:cNvSpPr>
          <p:nvPr>
            <p:ph sz="quarter" idx="13"/>
          </p:nvPr>
        </p:nvSpPr>
        <p:spPr>
          <a:xfrm>
            <a:off x="1249200" y="3240000"/>
            <a:ext cx="10321200" cy="9226800"/>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obsah 3"/>
          <p:cNvSpPr>
            <a:spLocks noGrp="1"/>
          </p:cNvSpPr>
          <p:nvPr>
            <p:ph sz="quarter" idx="14"/>
          </p:nvPr>
        </p:nvSpPr>
        <p:spPr>
          <a:xfrm>
            <a:off x="12816000" y="3240000"/>
            <a:ext cx="10321200" cy="9226800"/>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pic>
        <p:nvPicPr>
          <p:cNvPr id="7" name="Lístek s linkou">
            <a:extLst>
              <a:ext uri="{FF2B5EF4-FFF2-40B4-BE49-F238E27FC236}">
                <a16:creationId xmlns:a16="http://schemas.microsoft.com/office/drawing/2014/main" id="{0DE6C8F6-B998-4950-BF92-AD1EB3656EF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7536" t="3180" r="70308" b="3301"/>
          <a:stretch/>
        </p:blipFill>
        <p:spPr>
          <a:xfrm>
            <a:off x="428625" y="450055"/>
            <a:ext cx="525846" cy="12818269"/>
          </a:xfrm>
          <a:prstGeom prst="rect">
            <a:avLst/>
          </a:prstGeom>
        </p:spPr>
      </p:pic>
    </p:spTree>
    <p:extLst>
      <p:ext uri="{BB962C8B-B14F-4D97-AF65-F5344CB8AC3E}">
        <p14:creationId xmlns:p14="http://schemas.microsoft.com/office/powerpoint/2010/main" val="41492707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ěkujeme za pozornost">
    <p:spTree>
      <p:nvGrpSpPr>
        <p:cNvPr id="1" name=""/>
        <p:cNvGrpSpPr/>
        <p:nvPr/>
      </p:nvGrpSpPr>
      <p:grpSpPr>
        <a:xfrm>
          <a:off x="0" y="0"/>
          <a:ext cx="0" cy="0"/>
          <a:chOff x="0" y="0"/>
          <a:chExt cx="0" cy="0"/>
        </a:xfrm>
      </p:grpSpPr>
      <p:sp>
        <p:nvSpPr>
          <p:cNvPr id="9" name="Bílý podklad">
            <a:extLst>
              <a:ext uri="{FF2B5EF4-FFF2-40B4-BE49-F238E27FC236}">
                <a16:creationId xmlns:a16="http://schemas.microsoft.com/office/drawing/2014/main" id="{92AF821C-5C62-41EB-8EE6-BD2D59AAC7FE}"/>
              </a:ext>
            </a:extLst>
          </p:cNvPr>
          <p:cNvSpPr>
            <a:spLocks noGrp="1"/>
          </p:cNvSpPr>
          <p:nvPr>
            <p:ph type="body" sz="quarter" idx="12" hasCustomPrompt="1"/>
          </p:nvPr>
        </p:nvSpPr>
        <p:spPr>
          <a:xfrm>
            <a:off x="5713587" y="4338000"/>
            <a:ext cx="12960000" cy="5040000"/>
          </a:xfrm>
          <a:solidFill>
            <a:srgbClr val="FFFFFF">
              <a:alpha val="85098"/>
            </a:srgbClr>
          </a:solidFill>
        </p:spPr>
        <p:txBody>
          <a:bodyPr/>
          <a:lstStyle>
            <a:lvl1pPr marL="0" indent="0">
              <a:buFontTx/>
              <a:buNone/>
              <a:defRPr/>
            </a:lvl1pPr>
          </a:lstStyle>
          <a:p>
            <a:pPr lvl="0"/>
            <a:r>
              <a:rPr lang="cs-CZ" dirty="0"/>
              <a:t> </a:t>
            </a:r>
          </a:p>
        </p:txBody>
      </p:sp>
      <p:sp>
        <p:nvSpPr>
          <p:cNvPr id="2" name="Title 1"/>
          <p:cNvSpPr>
            <a:spLocks noGrp="1"/>
          </p:cNvSpPr>
          <p:nvPr>
            <p:ph type="ctrTitle" hasCustomPrompt="1"/>
          </p:nvPr>
        </p:nvSpPr>
        <p:spPr>
          <a:xfrm>
            <a:off x="10861200" y="4338000"/>
            <a:ext cx="7812387" cy="3780000"/>
          </a:xfrm>
          <a:noFill/>
        </p:spPr>
        <p:txBody>
          <a:bodyPr lIns="0" tIns="0" anchor="ctr" anchorCtr="0">
            <a:normAutofit/>
          </a:bodyPr>
          <a:lstStyle>
            <a:lvl1pPr algn="l">
              <a:lnSpc>
                <a:spcPts val="7800"/>
              </a:lnSpc>
              <a:defRPr sz="6600" baseline="0"/>
            </a:lvl1pPr>
          </a:lstStyle>
          <a:p>
            <a:r>
              <a:rPr lang="cs-CZ" dirty="0"/>
              <a:t>Děkujeme</a:t>
            </a:r>
            <a:br>
              <a:rPr lang="cs-CZ" dirty="0"/>
            </a:br>
            <a:r>
              <a:rPr lang="cs-CZ" dirty="0"/>
              <a:t>za pozornost</a:t>
            </a:r>
            <a:endParaRPr lang="en-US" dirty="0"/>
          </a:p>
        </p:txBody>
      </p:sp>
      <p:sp>
        <p:nvSpPr>
          <p:cNvPr id="3" name="Subtitle 2"/>
          <p:cNvSpPr>
            <a:spLocks noGrp="1"/>
          </p:cNvSpPr>
          <p:nvPr>
            <p:ph type="subTitle" idx="1" hasCustomPrompt="1"/>
          </p:nvPr>
        </p:nvSpPr>
        <p:spPr>
          <a:xfrm>
            <a:off x="5713587" y="8118000"/>
            <a:ext cx="12960000" cy="1260000"/>
          </a:xfrm>
          <a:noFill/>
        </p:spPr>
        <p:txBody>
          <a:bodyPr anchor="ctr" anchorCtr="1">
            <a:normAutofit/>
          </a:bodyPr>
          <a:lstStyle>
            <a:lvl1pPr marL="0" indent="0" algn="ctr">
              <a:spcBef>
                <a:spcPts val="600"/>
              </a:spcBef>
              <a:spcAft>
                <a:spcPts val="600"/>
              </a:spcAft>
              <a:buNone/>
              <a:defRPr sz="2800" cap="none" baseline="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cs-CZ" dirty="0"/>
              <a:t>Kontakty:  Jméno, adresa, e-mail, telefonní číslo</a:t>
            </a:r>
            <a:br>
              <a:rPr lang="cs-CZ" dirty="0"/>
            </a:br>
            <a:r>
              <a:rPr lang="cs-CZ" dirty="0"/>
              <a:t>Autor fotografií: Jméno</a:t>
            </a:r>
            <a:endParaRPr lang="en-US" dirty="0"/>
          </a:p>
        </p:txBody>
      </p:sp>
      <p:sp>
        <p:nvSpPr>
          <p:cNvPr id="5" name="Zástup Podkladový obrázek"/>
          <p:cNvSpPr>
            <a:spLocks noGrp="1" noChangeAspect="1"/>
          </p:cNvSpPr>
          <p:nvPr>
            <p:ph type="pic" sz="quarter" idx="13"/>
          </p:nvPr>
        </p:nvSpPr>
        <p:spPr>
          <a:xfrm>
            <a:off x="457200" y="457200"/>
            <a:ext cx="23472000" cy="12801600"/>
          </a:xfrm>
        </p:spPr>
        <p:txBody>
          <a:bodyPr/>
          <a:lstStyle/>
          <a:p>
            <a:r>
              <a:rPr lang="cs-CZ"/>
              <a:t>Kliknutím na ikonu přidáte obrázek.</a:t>
            </a:r>
            <a:endParaRPr lang="cs-CZ" dirty="0"/>
          </a:p>
        </p:txBody>
      </p:sp>
    </p:spTree>
    <p:extLst>
      <p:ext uri="{BB962C8B-B14F-4D97-AF65-F5344CB8AC3E}">
        <p14:creationId xmlns:p14="http://schemas.microsoft.com/office/powerpoint/2010/main" val="1416810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sah">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531600" y="1980000"/>
            <a:ext cx="10614150" cy="1224000"/>
          </a:xfrm>
        </p:spPr>
        <p:txBody>
          <a:bodyPr/>
          <a:lstStyle>
            <a:lvl1pPr>
              <a:defRPr>
                <a:solidFill>
                  <a:schemeClr val="accent2"/>
                </a:solidFill>
              </a:defRPr>
            </a:lvl1pPr>
          </a:lstStyle>
          <a:p>
            <a:r>
              <a:rPr lang="cs-CZ" dirty="0"/>
              <a:t>OBSAH</a:t>
            </a:r>
            <a:endParaRPr lang="en-US" dirty="0"/>
          </a:p>
        </p:txBody>
      </p:sp>
      <p:sp>
        <p:nvSpPr>
          <p:cNvPr id="6" name="Slide Number Placeholder 5"/>
          <p:cNvSpPr>
            <a:spLocks noGrp="1"/>
          </p:cNvSpPr>
          <p:nvPr>
            <p:ph type="sldNum" sz="quarter" idx="12"/>
          </p:nvPr>
        </p:nvSpPr>
        <p:spPr/>
        <p:txBody>
          <a:bodyPr/>
          <a:lstStyle/>
          <a:p>
            <a:fld id="{C79EEDCB-EB91-4C4F-A503-5C6FE3AC84D2}" type="slidenum">
              <a:rPr lang="cs-CZ" smtClean="0"/>
              <a:t>‹#›</a:t>
            </a:fld>
            <a:endParaRPr lang="cs-CZ"/>
          </a:p>
        </p:txBody>
      </p:sp>
      <p:sp>
        <p:nvSpPr>
          <p:cNvPr id="8" name="Zástupný symbol pro obrázek 7"/>
          <p:cNvSpPr>
            <a:spLocks noGrp="1"/>
          </p:cNvSpPr>
          <p:nvPr>
            <p:ph type="pic" sz="quarter" idx="13"/>
          </p:nvPr>
        </p:nvSpPr>
        <p:spPr>
          <a:xfrm>
            <a:off x="457200" y="457200"/>
            <a:ext cx="10825200" cy="12801600"/>
          </a:xfrm>
        </p:spPr>
        <p:txBody>
          <a:bodyPr/>
          <a:lstStyle/>
          <a:p>
            <a:r>
              <a:rPr lang="cs-CZ"/>
              <a:t>Kliknutím na ikonu přidáte obrázek.</a:t>
            </a:r>
            <a:endParaRPr lang="cs-CZ" dirty="0"/>
          </a:p>
        </p:txBody>
      </p:sp>
      <p:pic>
        <p:nvPicPr>
          <p:cNvPr id="10" name="Lístek s linkou">
            <a:extLst>
              <a:ext uri="{FF2B5EF4-FFF2-40B4-BE49-F238E27FC236}">
                <a16:creationId xmlns:a16="http://schemas.microsoft.com/office/drawing/2014/main" id="{F1E5EC0C-7B1D-47EC-A3E1-2B402F0B6CB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7536" t="3180" r="70308" b="3301"/>
          <a:stretch/>
        </p:blipFill>
        <p:spPr>
          <a:xfrm>
            <a:off x="11706225" y="450055"/>
            <a:ext cx="525846" cy="12818269"/>
          </a:xfrm>
          <a:prstGeom prst="rect">
            <a:avLst/>
          </a:prstGeom>
        </p:spPr>
      </p:pic>
      <p:sp>
        <p:nvSpPr>
          <p:cNvPr id="14" name="Zástup Položka obsahu 1"/>
          <p:cNvSpPr>
            <a:spLocks noGrp="1"/>
          </p:cNvSpPr>
          <p:nvPr>
            <p:ph type="body" sz="quarter" idx="14" hasCustomPrompt="1"/>
          </p:nvPr>
        </p:nvSpPr>
        <p:spPr>
          <a:xfrm>
            <a:off x="12531600" y="3672000"/>
            <a:ext cx="10605600" cy="8786700"/>
          </a:xfrm>
        </p:spPr>
        <p:txBody>
          <a:bodyPr/>
          <a:lstStyle>
            <a:lvl1pPr marL="648000" indent="-648000">
              <a:spcBef>
                <a:spcPts val="0"/>
              </a:spcBef>
              <a:spcAft>
                <a:spcPts val="9000"/>
              </a:spcAft>
              <a:buSzPct val="150000"/>
              <a:buFontTx/>
              <a:buBlip>
                <a:blip r:embed="rId3"/>
              </a:buBlip>
              <a:defRPr sz="3600" cap="all" baseline="0">
                <a:solidFill>
                  <a:schemeClr val="accent1"/>
                </a:solidFill>
              </a:defRPr>
            </a:lvl1pPr>
          </a:lstStyle>
          <a:p>
            <a:pPr lvl="0"/>
            <a:r>
              <a:rPr lang="cs-CZ" dirty="0"/>
              <a:t>Položka obsahu</a:t>
            </a:r>
          </a:p>
        </p:txBody>
      </p:sp>
    </p:spTree>
    <p:extLst>
      <p:ext uri="{BB962C8B-B14F-4D97-AF65-F5344CB8AC3E}">
        <p14:creationId xmlns:p14="http://schemas.microsoft.com/office/powerpoint/2010/main" val="78357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Úzký text, široký obráze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49200" y="1980000"/>
            <a:ext cx="4968000" cy="1980000"/>
          </a:xfrm>
        </p:spPr>
        <p:txBody>
          <a:bodyPr/>
          <a:lstStyle>
            <a:lvl1pPr>
              <a:defRPr/>
            </a:lvl1pPr>
          </a:lstStyle>
          <a:p>
            <a:r>
              <a:rPr lang="cs-CZ" dirty="0"/>
              <a:t>Kliknutím</a:t>
            </a:r>
            <a:br>
              <a:rPr lang="cs-CZ" dirty="0"/>
            </a:br>
            <a:r>
              <a:rPr lang="cs-CZ" dirty="0"/>
              <a:t>vložíte</a:t>
            </a:r>
            <a:br>
              <a:rPr lang="cs-CZ" dirty="0"/>
            </a:br>
            <a:r>
              <a:rPr lang="cs-CZ" dirty="0"/>
              <a:t>nadpis</a:t>
            </a:r>
            <a:endParaRPr lang="en-US" dirty="0"/>
          </a:p>
        </p:txBody>
      </p:sp>
      <p:sp>
        <p:nvSpPr>
          <p:cNvPr id="8" name="Zástupný symbol pro obrázek 7"/>
          <p:cNvSpPr>
            <a:spLocks noGrp="1"/>
          </p:cNvSpPr>
          <p:nvPr>
            <p:ph type="pic" sz="quarter" idx="13"/>
          </p:nvPr>
        </p:nvSpPr>
        <p:spPr>
          <a:xfrm>
            <a:off x="7239600" y="457200"/>
            <a:ext cx="16689600" cy="12801600"/>
          </a:xfrm>
        </p:spPr>
        <p:txBody>
          <a:bodyPr/>
          <a:lstStyle/>
          <a:p>
            <a:r>
              <a:rPr lang="cs-CZ"/>
              <a:t>Kliknutím na ikonu přidáte obrázek.</a:t>
            </a:r>
            <a:endParaRPr lang="cs-CZ" dirty="0"/>
          </a:p>
        </p:txBody>
      </p:sp>
      <p:sp>
        <p:nvSpPr>
          <p:cNvPr id="14" name="Zástupný symbol pro text 13"/>
          <p:cNvSpPr>
            <a:spLocks noGrp="1"/>
          </p:cNvSpPr>
          <p:nvPr>
            <p:ph type="body" sz="quarter" idx="14"/>
          </p:nvPr>
        </p:nvSpPr>
        <p:spPr>
          <a:xfrm>
            <a:off x="1249200" y="4248000"/>
            <a:ext cx="4968000" cy="8210700"/>
          </a:xfrm>
        </p:spPr>
        <p:txBody>
          <a:bodyPr>
            <a:normAutofit/>
          </a:bodyPr>
          <a:lstStyle>
            <a:lvl1pPr marL="0" indent="0">
              <a:spcBef>
                <a:spcPts val="0"/>
              </a:spcBef>
              <a:buFontTx/>
              <a:buNone/>
              <a:defRPr sz="3200" cap="none" baseline="0"/>
            </a:lvl1pPr>
          </a:lstStyle>
          <a:p>
            <a:pPr lvl="0"/>
            <a:r>
              <a:rPr lang="cs-CZ"/>
              <a:t>Po kliknutí můžete upravovat styly textu v předloze.</a:t>
            </a:r>
          </a:p>
        </p:txBody>
      </p:sp>
      <p:pic>
        <p:nvPicPr>
          <p:cNvPr id="6" name="Obrázek 5">
            <a:extLst>
              <a:ext uri="{FF2B5EF4-FFF2-40B4-BE49-F238E27FC236}">
                <a16:creationId xmlns:a16="http://schemas.microsoft.com/office/drawing/2014/main" id="{1F1858FF-BDE0-4C5E-8D26-8CEB645524E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7536" t="3179" r="70308" b="14837"/>
          <a:stretch/>
        </p:blipFill>
        <p:spPr>
          <a:xfrm flipH="1">
            <a:off x="6257925" y="2021681"/>
            <a:ext cx="525846" cy="11237119"/>
          </a:xfrm>
          <a:prstGeom prst="rect">
            <a:avLst/>
          </a:prstGeom>
        </p:spPr>
      </p:pic>
    </p:spTree>
    <p:extLst>
      <p:ext uri="{BB962C8B-B14F-4D97-AF65-F5344CB8AC3E}">
        <p14:creationId xmlns:p14="http://schemas.microsoft.com/office/powerpoint/2010/main" val="42161263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Úzký obrázek a text v blocích">
    <p:spTree>
      <p:nvGrpSpPr>
        <p:cNvPr id="1" name=""/>
        <p:cNvGrpSpPr/>
        <p:nvPr/>
      </p:nvGrpSpPr>
      <p:grpSpPr>
        <a:xfrm>
          <a:off x="0" y="0"/>
          <a:ext cx="0" cy="0"/>
          <a:chOff x="0" y="0"/>
          <a:chExt cx="0" cy="0"/>
        </a:xfrm>
      </p:grpSpPr>
      <p:sp>
        <p:nvSpPr>
          <p:cNvPr id="2" name="Title 1"/>
          <p:cNvSpPr>
            <a:spLocks noGrp="1"/>
          </p:cNvSpPr>
          <p:nvPr>
            <p:ph type="title"/>
          </p:nvPr>
        </p:nvSpPr>
        <p:spPr>
          <a:xfrm>
            <a:off x="7272000" y="1980000"/>
            <a:ext cx="4032000" cy="1980000"/>
          </a:xfrm>
        </p:spPr>
        <p:txBody>
          <a:bodyPr/>
          <a:lstStyle>
            <a:lvl1pPr>
              <a:defRPr/>
            </a:lvl1pPr>
          </a:lstStyle>
          <a:p>
            <a:r>
              <a:rPr lang="cs-CZ"/>
              <a:t>Kliknutím lze upravit styl.</a:t>
            </a:r>
            <a:endParaRPr lang="en-US" dirty="0"/>
          </a:p>
        </p:txBody>
      </p:sp>
      <p:sp>
        <p:nvSpPr>
          <p:cNvPr id="6" name="Slide Number Placeholder 5"/>
          <p:cNvSpPr>
            <a:spLocks noGrp="1"/>
          </p:cNvSpPr>
          <p:nvPr>
            <p:ph type="sldNum" sz="quarter" idx="12"/>
          </p:nvPr>
        </p:nvSpPr>
        <p:spPr/>
        <p:txBody>
          <a:bodyPr/>
          <a:lstStyle/>
          <a:p>
            <a:fld id="{C79EEDCB-EB91-4C4F-A503-5C6FE3AC84D2}" type="slidenum">
              <a:rPr lang="cs-CZ" smtClean="0"/>
              <a:t>‹#›</a:t>
            </a:fld>
            <a:endParaRPr lang="cs-CZ"/>
          </a:p>
        </p:txBody>
      </p:sp>
      <p:sp>
        <p:nvSpPr>
          <p:cNvPr id="8" name="Zástupný symbol pro obrázek 7"/>
          <p:cNvSpPr>
            <a:spLocks noGrp="1"/>
          </p:cNvSpPr>
          <p:nvPr>
            <p:ph type="pic" sz="quarter" idx="13"/>
          </p:nvPr>
        </p:nvSpPr>
        <p:spPr>
          <a:xfrm>
            <a:off x="457200" y="457200"/>
            <a:ext cx="5835600" cy="12801600"/>
          </a:xfrm>
        </p:spPr>
        <p:txBody>
          <a:bodyPr/>
          <a:lstStyle/>
          <a:p>
            <a:r>
              <a:rPr lang="cs-CZ"/>
              <a:t>Kliknutím na ikonu přidáte obrázek.</a:t>
            </a:r>
            <a:endParaRPr lang="cs-CZ" dirty="0"/>
          </a:p>
        </p:txBody>
      </p:sp>
      <p:sp>
        <p:nvSpPr>
          <p:cNvPr id="14" name="Zástupný symbol pro text 13"/>
          <p:cNvSpPr>
            <a:spLocks noGrp="1"/>
          </p:cNvSpPr>
          <p:nvPr>
            <p:ph type="body" sz="quarter" idx="14"/>
          </p:nvPr>
        </p:nvSpPr>
        <p:spPr>
          <a:xfrm>
            <a:off x="7272000" y="4248000"/>
            <a:ext cx="4068000" cy="8210700"/>
          </a:xfrm>
        </p:spPr>
        <p:txBody>
          <a:bodyPr>
            <a:normAutofit/>
          </a:bodyPr>
          <a:lstStyle>
            <a:lvl1pPr marL="0" indent="0">
              <a:spcBef>
                <a:spcPts val="0"/>
              </a:spcBef>
              <a:buFontTx/>
              <a:buNone/>
              <a:defRPr sz="3200" cap="none" baseline="0"/>
            </a:lvl1pPr>
          </a:lstStyle>
          <a:p>
            <a:pPr lvl="0"/>
            <a:r>
              <a:rPr lang="cs-CZ"/>
              <a:t>Po kliknutí můžete upravovat styly textu v předloze.</a:t>
            </a:r>
          </a:p>
        </p:txBody>
      </p:sp>
      <p:sp>
        <p:nvSpPr>
          <p:cNvPr id="11" name="Zástupný symbol pro text 13"/>
          <p:cNvSpPr>
            <a:spLocks noGrp="1"/>
          </p:cNvSpPr>
          <p:nvPr>
            <p:ph type="body" sz="quarter" idx="15" hasCustomPrompt="1"/>
          </p:nvPr>
        </p:nvSpPr>
        <p:spPr>
          <a:xfrm>
            <a:off x="12693600" y="1980000"/>
            <a:ext cx="4320000" cy="540000"/>
          </a:xfrm>
        </p:spPr>
        <p:txBody>
          <a:bodyPr>
            <a:normAutofit/>
          </a:bodyPr>
          <a:lstStyle>
            <a:lvl1pPr marL="0" indent="0">
              <a:spcBef>
                <a:spcPts val="0"/>
              </a:spcBef>
              <a:buFontTx/>
              <a:buNone/>
              <a:defRPr sz="3200" cap="all" baseline="0">
                <a:solidFill>
                  <a:schemeClr val="accent2"/>
                </a:solidFill>
              </a:defRPr>
            </a:lvl1pPr>
          </a:lstStyle>
          <a:p>
            <a:pPr lvl="0"/>
            <a:r>
              <a:rPr lang="cs-CZ" dirty="0"/>
              <a:t>Podnadpis</a:t>
            </a:r>
          </a:p>
        </p:txBody>
      </p:sp>
      <p:sp>
        <p:nvSpPr>
          <p:cNvPr id="7" name="Zástupný symbol pro text 13"/>
          <p:cNvSpPr>
            <a:spLocks noGrp="1"/>
          </p:cNvSpPr>
          <p:nvPr>
            <p:ph type="body" sz="quarter" idx="16" hasCustomPrompt="1"/>
          </p:nvPr>
        </p:nvSpPr>
        <p:spPr>
          <a:xfrm>
            <a:off x="17906400" y="1980000"/>
            <a:ext cx="4320000" cy="540000"/>
          </a:xfrm>
        </p:spPr>
        <p:txBody>
          <a:bodyPr>
            <a:normAutofit/>
          </a:bodyPr>
          <a:lstStyle>
            <a:lvl1pPr marL="0" indent="0">
              <a:spcBef>
                <a:spcPts val="0"/>
              </a:spcBef>
              <a:buFontTx/>
              <a:buNone/>
              <a:defRPr sz="3200" cap="all" baseline="0">
                <a:solidFill>
                  <a:schemeClr val="accent2"/>
                </a:solidFill>
              </a:defRPr>
            </a:lvl1pPr>
          </a:lstStyle>
          <a:p>
            <a:pPr lvl="0"/>
            <a:r>
              <a:rPr lang="cs-CZ" dirty="0"/>
              <a:t>Podnadpis</a:t>
            </a:r>
          </a:p>
        </p:txBody>
      </p:sp>
      <p:sp>
        <p:nvSpPr>
          <p:cNvPr id="9" name="Zástupný symbol pro text 13"/>
          <p:cNvSpPr>
            <a:spLocks noGrp="1"/>
          </p:cNvSpPr>
          <p:nvPr>
            <p:ph type="body" sz="quarter" idx="17" hasCustomPrompt="1"/>
          </p:nvPr>
        </p:nvSpPr>
        <p:spPr>
          <a:xfrm>
            <a:off x="12693600" y="6696000"/>
            <a:ext cx="4320000" cy="540000"/>
          </a:xfrm>
        </p:spPr>
        <p:txBody>
          <a:bodyPr>
            <a:normAutofit/>
          </a:bodyPr>
          <a:lstStyle>
            <a:lvl1pPr marL="0" indent="0">
              <a:spcBef>
                <a:spcPts val="0"/>
              </a:spcBef>
              <a:buFontTx/>
              <a:buNone/>
              <a:defRPr sz="3200" cap="all" baseline="0">
                <a:solidFill>
                  <a:schemeClr val="accent2"/>
                </a:solidFill>
              </a:defRPr>
            </a:lvl1pPr>
          </a:lstStyle>
          <a:p>
            <a:pPr lvl="0"/>
            <a:r>
              <a:rPr lang="cs-CZ" dirty="0"/>
              <a:t>Podnadpis</a:t>
            </a:r>
          </a:p>
        </p:txBody>
      </p:sp>
      <p:sp>
        <p:nvSpPr>
          <p:cNvPr id="10" name="Zástupný symbol pro text 13"/>
          <p:cNvSpPr>
            <a:spLocks noGrp="1"/>
          </p:cNvSpPr>
          <p:nvPr>
            <p:ph type="body" sz="quarter" idx="18" hasCustomPrompt="1"/>
          </p:nvPr>
        </p:nvSpPr>
        <p:spPr>
          <a:xfrm>
            <a:off x="17906400" y="6696000"/>
            <a:ext cx="4320000" cy="540000"/>
          </a:xfrm>
        </p:spPr>
        <p:txBody>
          <a:bodyPr>
            <a:normAutofit/>
          </a:bodyPr>
          <a:lstStyle>
            <a:lvl1pPr marL="0" indent="0">
              <a:spcBef>
                <a:spcPts val="0"/>
              </a:spcBef>
              <a:buFontTx/>
              <a:buNone/>
              <a:defRPr sz="3200" cap="all" baseline="0">
                <a:solidFill>
                  <a:schemeClr val="accent2"/>
                </a:solidFill>
              </a:defRPr>
            </a:lvl1pPr>
          </a:lstStyle>
          <a:p>
            <a:pPr lvl="0"/>
            <a:r>
              <a:rPr lang="cs-CZ" dirty="0"/>
              <a:t>Podnadpis</a:t>
            </a:r>
          </a:p>
        </p:txBody>
      </p:sp>
      <p:sp>
        <p:nvSpPr>
          <p:cNvPr id="12" name="Zástupný symbol pro text 13"/>
          <p:cNvSpPr>
            <a:spLocks noGrp="1"/>
          </p:cNvSpPr>
          <p:nvPr>
            <p:ph type="body" sz="quarter" idx="19"/>
          </p:nvPr>
        </p:nvSpPr>
        <p:spPr>
          <a:xfrm>
            <a:off x="12693600" y="2628000"/>
            <a:ext cx="4320000" cy="3780000"/>
          </a:xfrm>
        </p:spPr>
        <p:txBody>
          <a:bodyPr>
            <a:normAutofit/>
          </a:bodyPr>
          <a:lstStyle>
            <a:lvl1pPr marL="0" indent="0">
              <a:spcBef>
                <a:spcPts val="0"/>
              </a:spcBef>
              <a:buFontTx/>
              <a:buNone/>
              <a:defRPr sz="2800" cap="none" baseline="0"/>
            </a:lvl1pPr>
          </a:lstStyle>
          <a:p>
            <a:pPr lvl="0"/>
            <a:r>
              <a:rPr lang="cs-CZ"/>
              <a:t>Po kliknutí můžete upravovat styly textu v předloze.</a:t>
            </a:r>
          </a:p>
        </p:txBody>
      </p:sp>
      <p:sp>
        <p:nvSpPr>
          <p:cNvPr id="13" name="Zástupný symbol pro text 13"/>
          <p:cNvSpPr>
            <a:spLocks noGrp="1"/>
          </p:cNvSpPr>
          <p:nvPr>
            <p:ph type="body" sz="quarter" idx="20"/>
          </p:nvPr>
        </p:nvSpPr>
        <p:spPr>
          <a:xfrm>
            <a:off x="17906400" y="2628000"/>
            <a:ext cx="4320000" cy="3780000"/>
          </a:xfrm>
        </p:spPr>
        <p:txBody>
          <a:bodyPr>
            <a:normAutofit/>
          </a:bodyPr>
          <a:lstStyle>
            <a:lvl1pPr marL="0" indent="0">
              <a:spcBef>
                <a:spcPts val="0"/>
              </a:spcBef>
              <a:buFontTx/>
              <a:buNone/>
              <a:defRPr sz="2800" cap="none" baseline="0"/>
            </a:lvl1pPr>
          </a:lstStyle>
          <a:p>
            <a:pPr lvl="0"/>
            <a:r>
              <a:rPr lang="cs-CZ"/>
              <a:t>Po kliknutí můžete upravovat styly textu v předloze.</a:t>
            </a:r>
          </a:p>
        </p:txBody>
      </p:sp>
      <p:sp>
        <p:nvSpPr>
          <p:cNvPr id="15" name="Zástupný symbol pro text 13"/>
          <p:cNvSpPr>
            <a:spLocks noGrp="1"/>
          </p:cNvSpPr>
          <p:nvPr>
            <p:ph type="body" sz="quarter" idx="21"/>
          </p:nvPr>
        </p:nvSpPr>
        <p:spPr>
          <a:xfrm>
            <a:off x="12693600" y="7344000"/>
            <a:ext cx="4320000" cy="3780000"/>
          </a:xfrm>
        </p:spPr>
        <p:txBody>
          <a:bodyPr>
            <a:normAutofit/>
          </a:bodyPr>
          <a:lstStyle>
            <a:lvl1pPr marL="0" indent="0">
              <a:spcBef>
                <a:spcPts val="0"/>
              </a:spcBef>
              <a:buFontTx/>
              <a:buNone/>
              <a:defRPr sz="2800" cap="none" baseline="0"/>
            </a:lvl1pPr>
          </a:lstStyle>
          <a:p>
            <a:pPr lvl="0"/>
            <a:r>
              <a:rPr lang="cs-CZ"/>
              <a:t>Po kliknutí můžete upravovat styly textu v předloze.</a:t>
            </a:r>
          </a:p>
        </p:txBody>
      </p:sp>
      <p:sp>
        <p:nvSpPr>
          <p:cNvPr id="16" name="Zástupný symbol pro text 13"/>
          <p:cNvSpPr>
            <a:spLocks noGrp="1"/>
          </p:cNvSpPr>
          <p:nvPr>
            <p:ph type="body" sz="quarter" idx="22"/>
          </p:nvPr>
        </p:nvSpPr>
        <p:spPr>
          <a:xfrm>
            <a:off x="17906400" y="7344000"/>
            <a:ext cx="4320000" cy="3780000"/>
          </a:xfrm>
        </p:spPr>
        <p:txBody>
          <a:bodyPr>
            <a:normAutofit/>
          </a:bodyPr>
          <a:lstStyle>
            <a:lvl1pPr marL="0" indent="0">
              <a:spcBef>
                <a:spcPts val="0"/>
              </a:spcBef>
              <a:buFontTx/>
              <a:buNone/>
              <a:defRPr sz="2800" cap="none" baseline="0"/>
            </a:lvl1pPr>
          </a:lstStyle>
          <a:p>
            <a:pPr lvl="0"/>
            <a:r>
              <a:rPr lang="cs-CZ"/>
              <a:t>Po kliknutí můžete upravovat styly textu v předloze.</a:t>
            </a:r>
          </a:p>
        </p:txBody>
      </p:sp>
      <p:cxnSp>
        <p:nvCxnSpPr>
          <p:cNvPr id="4" name="Přímá spojnice 3"/>
          <p:cNvCxnSpPr>
            <a:cxnSpLocks/>
          </p:cNvCxnSpPr>
          <p:nvPr userDrawn="1"/>
        </p:nvCxnSpPr>
        <p:spPr>
          <a:xfrm>
            <a:off x="11851200" y="1980000"/>
            <a:ext cx="0" cy="1127880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0" name="Obrázek 19">
            <a:extLst>
              <a:ext uri="{FF2B5EF4-FFF2-40B4-BE49-F238E27FC236}">
                <a16:creationId xmlns:a16="http://schemas.microsoft.com/office/drawing/2014/main" id="{B985BDA0-83BF-4CD1-88C1-35ED2255594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7536" t="3180" r="70308" b="3301"/>
          <a:stretch/>
        </p:blipFill>
        <p:spPr>
          <a:xfrm>
            <a:off x="6715125" y="440531"/>
            <a:ext cx="525846" cy="12818269"/>
          </a:xfrm>
          <a:prstGeom prst="rect">
            <a:avLst/>
          </a:prstGeom>
        </p:spPr>
      </p:pic>
    </p:spTree>
    <p:extLst>
      <p:ext uri="{BB962C8B-B14F-4D97-AF65-F5344CB8AC3E}">
        <p14:creationId xmlns:p14="http://schemas.microsoft.com/office/powerpoint/2010/main" val="35593304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řední obrázek, text, data">
    <p:spTree>
      <p:nvGrpSpPr>
        <p:cNvPr id="1" name=""/>
        <p:cNvGrpSpPr/>
        <p:nvPr/>
      </p:nvGrpSpPr>
      <p:grpSpPr>
        <a:xfrm>
          <a:off x="0" y="0"/>
          <a:ext cx="0" cy="0"/>
          <a:chOff x="0" y="0"/>
          <a:chExt cx="0" cy="0"/>
        </a:xfrm>
      </p:grpSpPr>
      <p:sp>
        <p:nvSpPr>
          <p:cNvPr id="2" name="Title 1"/>
          <p:cNvSpPr>
            <a:spLocks noGrp="1"/>
          </p:cNvSpPr>
          <p:nvPr>
            <p:ph type="title"/>
          </p:nvPr>
        </p:nvSpPr>
        <p:spPr>
          <a:xfrm>
            <a:off x="12682800" y="3240000"/>
            <a:ext cx="10454400" cy="1332000"/>
          </a:xfrm>
        </p:spPr>
        <p:txBody>
          <a:bodyPr anchor="b" anchorCtr="0"/>
          <a:lstStyle>
            <a:lvl1pPr>
              <a:defRPr/>
            </a:lvl1pPr>
          </a:lstStyle>
          <a:p>
            <a:r>
              <a:rPr lang="cs-CZ"/>
              <a:t>Kliknutím lze upravit styl.</a:t>
            </a:r>
            <a:endParaRPr lang="en-US" dirty="0"/>
          </a:p>
        </p:txBody>
      </p:sp>
      <p:sp>
        <p:nvSpPr>
          <p:cNvPr id="6" name="Slide Number Placeholder 5"/>
          <p:cNvSpPr>
            <a:spLocks noGrp="1"/>
          </p:cNvSpPr>
          <p:nvPr>
            <p:ph type="sldNum" sz="quarter" idx="12"/>
          </p:nvPr>
        </p:nvSpPr>
        <p:spPr/>
        <p:txBody>
          <a:bodyPr/>
          <a:lstStyle/>
          <a:p>
            <a:fld id="{C79EEDCB-EB91-4C4F-A503-5C6FE3AC84D2}" type="slidenum">
              <a:rPr lang="cs-CZ" smtClean="0"/>
              <a:t>‹#›</a:t>
            </a:fld>
            <a:endParaRPr lang="cs-CZ"/>
          </a:p>
        </p:txBody>
      </p:sp>
      <p:sp>
        <p:nvSpPr>
          <p:cNvPr id="8" name="Zástupný symbol pro obrázek 7"/>
          <p:cNvSpPr>
            <a:spLocks noGrp="1"/>
          </p:cNvSpPr>
          <p:nvPr>
            <p:ph type="pic" sz="quarter" idx="13"/>
          </p:nvPr>
        </p:nvSpPr>
        <p:spPr>
          <a:xfrm>
            <a:off x="457200" y="457200"/>
            <a:ext cx="10562400" cy="12801600"/>
          </a:xfrm>
        </p:spPr>
        <p:txBody>
          <a:bodyPr/>
          <a:lstStyle/>
          <a:p>
            <a:r>
              <a:rPr lang="cs-CZ"/>
              <a:t>Kliknutím na ikonu přidáte obrázek.</a:t>
            </a:r>
            <a:endParaRPr lang="cs-CZ" dirty="0"/>
          </a:p>
        </p:txBody>
      </p:sp>
      <p:sp>
        <p:nvSpPr>
          <p:cNvPr id="14" name="Zástupný symbol pro text 13"/>
          <p:cNvSpPr>
            <a:spLocks noGrp="1"/>
          </p:cNvSpPr>
          <p:nvPr>
            <p:ph type="body" sz="quarter" idx="14"/>
          </p:nvPr>
        </p:nvSpPr>
        <p:spPr>
          <a:xfrm>
            <a:off x="12682800" y="4680000"/>
            <a:ext cx="10454400" cy="4320000"/>
          </a:xfrm>
        </p:spPr>
        <p:txBody>
          <a:bodyPr>
            <a:normAutofit/>
          </a:bodyPr>
          <a:lstStyle>
            <a:lvl1pPr marL="0" indent="0">
              <a:spcBef>
                <a:spcPts val="0"/>
              </a:spcBef>
              <a:buFontTx/>
              <a:buNone/>
              <a:defRPr sz="3200" cap="none" baseline="0"/>
            </a:lvl1pPr>
          </a:lstStyle>
          <a:p>
            <a:pPr lvl="0"/>
            <a:r>
              <a:rPr lang="cs-CZ"/>
              <a:t>Po kliknutí můžete upravovat styly textu v předloze.</a:t>
            </a:r>
          </a:p>
        </p:txBody>
      </p:sp>
      <p:sp>
        <p:nvSpPr>
          <p:cNvPr id="9" name="Zástupný symbol pro text 13"/>
          <p:cNvSpPr>
            <a:spLocks noGrp="1"/>
          </p:cNvSpPr>
          <p:nvPr>
            <p:ph type="body" sz="quarter" idx="17" hasCustomPrompt="1"/>
          </p:nvPr>
        </p:nvSpPr>
        <p:spPr>
          <a:xfrm>
            <a:off x="16002000" y="10440000"/>
            <a:ext cx="2160000" cy="1080000"/>
          </a:xfrm>
        </p:spPr>
        <p:txBody>
          <a:bodyPr anchor="ctr" anchorCtr="0">
            <a:normAutofit/>
          </a:bodyPr>
          <a:lstStyle>
            <a:lvl1pPr marL="0" indent="0">
              <a:spcBef>
                <a:spcPts val="0"/>
              </a:spcBef>
              <a:buFontTx/>
              <a:buNone/>
              <a:defRPr sz="9600" b="1" cap="all" baseline="0">
                <a:solidFill>
                  <a:schemeClr val="accent2"/>
                </a:solidFill>
                <a:latin typeface="+mj-lt"/>
              </a:defRPr>
            </a:lvl1pPr>
          </a:lstStyle>
          <a:p>
            <a:pPr lvl="0"/>
            <a:r>
              <a:rPr lang="cs-CZ" dirty="0"/>
              <a:t>0</a:t>
            </a:r>
          </a:p>
        </p:txBody>
      </p:sp>
      <p:sp>
        <p:nvSpPr>
          <p:cNvPr id="10" name="Zástupný symbol pro text 13"/>
          <p:cNvSpPr>
            <a:spLocks noGrp="1"/>
          </p:cNvSpPr>
          <p:nvPr>
            <p:ph type="body" sz="quarter" idx="18" hasCustomPrompt="1"/>
          </p:nvPr>
        </p:nvSpPr>
        <p:spPr>
          <a:xfrm>
            <a:off x="16002000" y="11634573"/>
            <a:ext cx="2160000" cy="792000"/>
          </a:xfrm>
        </p:spPr>
        <p:txBody>
          <a:bodyPr>
            <a:normAutofit/>
          </a:bodyPr>
          <a:lstStyle>
            <a:lvl1pPr marL="0" indent="0">
              <a:spcBef>
                <a:spcPts val="0"/>
              </a:spcBef>
              <a:buFontTx/>
              <a:buNone/>
              <a:defRPr sz="3600" b="1" cap="all" baseline="0">
                <a:solidFill>
                  <a:schemeClr val="accent2"/>
                </a:solidFill>
                <a:latin typeface="+mj-lt"/>
              </a:defRPr>
            </a:lvl1pPr>
          </a:lstStyle>
          <a:p>
            <a:pPr lvl="0"/>
            <a:r>
              <a:rPr lang="cs-CZ" dirty="0"/>
              <a:t>MJ</a:t>
            </a:r>
          </a:p>
        </p:txBody>
      </p:sp>
      <p:sp>
        <p:nvSpPr>
          <p:cNvPr id="17" name="Zástupný symbol pro obrázek 7"/>
          <p:cNvSpPr>
            <a:spLocks noGrp="1"/>
          </p:cNvSpPr>
          <p:nvPr>
            <p:ph type="pic" sz="quarter" idx="23"/>
          </p:nvPr>
        </p:nvSpPr>
        <p:spPr>
          <a:xfrm>
            <a:off x="12682800" y="9331200"/>
            <a:ext cx="2865600" cy="3135600"/>
          </a:xfrm>
        </p:spPr>
        <p:txBody>
          <a:bodyPr/>
          <a:lstStyle/>
          <a:p>
            <a:r>
              <a:rPr lang="cs-CZ"/>
              <a:t>Kliknutím na ikonu přidáte obrázek.</a:t>
            </a:r>
            <a:endParaRPr lang="cs-CZ" dirty="0"/>
          </a:p>
        </p:txBody>
      </p:sp>
      <p:sp>
        <p:nvSpPr>
          <p:cNvPr id="18" name="Zástupný symbol pro text 13"/>
          <p:cNvSpPr>
            <a:spLocks noGrp="1"/>
          </p:cNvSpPr>
          <p:nvPr>
            <p:ph type="body" sz="quarter" idx="24" hasCustomPrompt="1"/>
          </p:nvPr>
        </p:nvSpPr>
        <p:spPr>
          <a:xfrm>
            <a:off x="18684000" y="10440000"/>
            <a:ext cx="2160000" cy="1080000"/>
          </a:xfrm>
        </p:spPr>
        <p:txBody>
          <a:bodyPr anchor="ctr" anchorCtr="0">
            <a:normAutofit/>
          </a:bodyPr>
          <a:lstStyle>
            <a:lvl1pPr marL="0" indent="0">
              <a:spcBef>
                <a:spcPts val="0"/>
              </a:spcBef>
              <a:buFontTx/>
              <a:buNone/>
              <a:defRPr sz="9600" b="1" cap="all" baseline="0">
                <a:solidFill>
                  <a:schemeClr val="accent2"/>
                </a:solidFill>
                <a:latin typeface="+mj-lt"/>
              </a:defRPr>
            </a:lvl1pPr>
          </a:lstStyle>
          <a:p>
            <a:pPr lvl="0"/>
            <a:r>
              <a:rPr lang="cs-CZ" dirty="0"/>
              <a:t>0</a:t>
            </a:r>
          </a:p>
        </p:txBody>
      </p:sp>
      <p:sp>
        <p:nvSpPr>
          <p:cNvPr id="19" name="Zástupný symbol pro text 13"/>
          <p:cNvSpPr>
            <a:spLocks noGrp="1"/>
          </p:cNvSpPr>
          <p:nvPr>
            <p:ph type="body" sz="quarter" idx="25" hasCustomPrompt="1"/>
          </p:nvPr>
        </p:nvSpPr>
        <p:spPr>
          <a:xfrm>
            <a:off x="21348000" y="10440000"/>
            <a:ext cx="2160000" cy="1080000"/>
          </a:xfrm>
        </p:spPr>
        <p:txBody>
          <a:bodyPr anchor="ctr" anchorCtr="0">
            <a:normAutofit/>
          </a:bodyPr>
          <a:lstStyle>
            <a:lvl1pPr marL="0" indent="0">
              <a:spcBef>
                <a:spcPts val="0"/>
              </a:spcBef>
              <a:buFontTx/>
              <a:buNone/>
              <a:defRPr sz="9600" b="1" cap="all" baseline="0">
                <a:solidFill>
                  <a:schemeClr val="accent2"/>
                </a:solidFill>
                <a:latin typeface="+mj-lt"/>
              </a:defRPr>
            </a:lvl1pPr>
          </a:lstStyle>
          <a:p>
            <a:pPr lvl="0"/>
            <a:r>
              <a:rPr lang="cs-CZ" dirty="0"/>
              <a:t>0</a:t>
            </a:r>
          </a:p>
        </p:txBody>
      </p:sp>
      <p:sp>
        <p:nvSpPr>
          <p:cNvPr id="20" name="Zástupný symbol pro text 13"/>
          <p:cNvSpPr>
            <a:spLocks noGrp="1"/>
          </p:cNvSpPr>
          <p:nvPr>
            <p:ph type="body" sz="quarter" idx="26" hasCustomPrompt="1"/>
          </p:nvPr>
        </p:nvSpPr>
        <p:spPr>
          <a:xfrm>
            <a:off x="18684000" y="11635200"/>
            <a:ext cx="2160000" cy="792000"/>
          </a:xfrm>
        </p:spPr>
        <p:txBody>
          <a:bodyPr>
            <a:normAutofit/>
          </a:bodyPr>
          <a:lstStyle>
            <a:lvl1pPr marL="0" indent="0">
              <a:spcBef>
                <a:spcPts val="0"/>
              </a:spcBef>
              <a:buFontTx/>
              <a:buNone/>
              <a:defRPr sz="3600" b="1" cap="all" baseline="0">
                <a:solidFill>
                  <a:schemeClr val="accent2"/>
                </a:solidFill>
                <a:latin typeface="+mj-lt"/>
              </a:defRPr>
            </a:lvl1pPr>
          </a:lstStyle>
          <a:p>
            <a:pPr lvl="0"/>
            <a:r>
              <a:rPr lang="cs-CZ" dirty="0"/>
              <a:t>MJ</a:t>
            </a:r>
          </a:p>
        </p:txBody>
      </p:sp>
      <p:sp>
        <p:nvSpPr>
          <p:cNvPr id="21" name="Zástupný symbol pro text 13"/>
          <p:cNvSpPr>
            <a:spLocks noGrp="1"/>
          </p:cNvSpPr>
          <p:nvPr>
            <p:ph type="body" sz="quarter" idx="27" hasCustomPrompt="1"/>
          </p:nvPr>
        </p:nvSpPr>
        <p:spPr>
          <a:xfrm>
            <a:off x="21348000" y="11635200"/>
            <a:ext cx="2160000" cy="792000"/>
          </a:xfrm>
        </p:spPr>
        <p:txBody>
          <a:bodyPr>
            <a:normAutofit/>
          </a:bodyPr>
          <a:lstStyle>
            <a:lvl1pPr marL="0" indent="0">
              <a:spcBef>
                <a:spcPts val="0"/>
              </a:spcBef>
              <a:buFontTx/>
              <a:buNone/>
              <a:defRPr sz="3600" b="1" cap="all" baseline="0">
                <a:solidFill>
                  <a:schemeClr val="accent2"/>
                </a:solidFill>
                <a:latin typeface="+mj-lt"/>
              </a:defRPr>
            </a:lvl1pPr>
          </a:lstStyle>
          <a:p>
            <a:pPr lvl="0"/>
            <a:r>
              <a:rPr lang="cs-CZ" dirty="0"/>
              <a:t>MJ</a:t>
            </a:r>
          </a:p>
        </p:txBody>
      </p:sp>
      <p:pic>
        <p:nvPicPr>
          <p:cNvPr id="13" name="Obrázek 12">
            <a:extLst>
              <a:ext uri="{FF2B5EF4-FFF2-40B4-BE49-F238E27FC236}">
                <a16:creationId xmlns:a16="http://schemas.microsoft.com/office/drawing/2014/main" id="{FF8C1C56-B361-4CFD-80E8-87A46189014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7536" t="3180" r="70308" b="3301"/>
          <a:stretch/>
        </p:blipFill>
        <p:spPr>
          <a:xfrm>
            <a:off x="11439525" y="440531"/>
            <a:ext cx="525846" cy="12818269"/>
          </a:xfrm>
          <a:prstGeom prst="rect">
            <a:avLst/>
          </a:prstGeom>
        </p:spPr>
      </p:pic>
    </p:spTree>
    <p:extLst>
      <p:ext uri="{BB962C8B-B14F-4D97-AF65-F5344CB8AC3E}">
        <p14:creationId xmlns:p14="http://schemas.microsoft.com/office/powerpoint/2010/main" val="2309680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Úzký text, graf či obrázek s popisem">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49200" y="1980000"/>
            <a:ext cx="4968000" cy="1980000"/>
          </a:xfrm>
        </p:spPr>
        <p:txBody>
          <a:bodyPr/>
          <a:lstStyle>
            <a:lvl1pPr>
              <a:defRPr/>
            </a:lvl1pPr>
          </a:lstStyle>
          <a:p>
            <a:r>
              <a:rPr lang="cs-CZ" dirty="0"/>
              <a:t>Kliknutím</a:t>
            </a:r>
            <a:br>
              <a:rPr lang="cs-CZ" dirty="0"/>
            </a:br>
            <a:r>
              <a:rPr lang="cs-CZ" dirty="0"/>
              <a:t>vložíte</a:t>
            </a:r>
            <a:br>
              <a:rPr lang="cs-CZ" dirty="0"/>
            </a:br>
            <a:r>
              <a:rPr lang="cs-CZ" dirty="0"/>
              <a:t>nadpis</a:t>
            </a:r>
            <a:endParaRPr lang="en-US" dirty="0"/>
          </a:p>
        </p:txBody>
      </p:sp>
      <p:sp>
        <p:nvSpPr>
          <p:cNvPr id="14" name="Zástupný symbol pro text 13"/>
          <p:cNvSpPr>
            <a:spLocks noGrp="1"/>
          </p:cNvSpPr>
          <p:nvPr>
            <p:ph type="body" sz="quarter" idx="14"/>
          </p:nvPr>
        </p:nvSpPr>
        <p:spPr>
          <a:xfrm>
            <a:off x="1249200" y="4248000"/>
            <a:ext cx="4968000" cy="8211600"/>
          </a:xfrm>
        </p:spPr>
        <p:txBody>
          <a:bodyPr>
            <a:normAutofit/>
          </a:bodyPr>
          <a:lstStyle>
            <a:lvl1pPr marL="0" indent="0">
              <a:spcBef>
                <a:spcPts val="0"/>
              </a:spcBef>
              <a:buFontTx/>
              <a:buNone/>
              <a:defRPr sz="3200" cap="none" baseline="0"/>
            </a:lvl1pPr>
          </a:lstStyle>
          <a:p>
            <a:pPr lvl="0"/>
            <a:r>
              <a:rPr lang="cs-CZ"/>
              <a:t>Po kliknutí můžete upravovat styly textu v předloze.</a:t>
            </a:r>
          </a:p>
        </p:txBody>
      </p:sp>
      <p:sp>
        <p:nvSpPr>
          <p:cNvPr id="6" name="Zástupný symbol pro obsah 5"/>
          <p:cNvSpPr>
            <a:spLocks noGrp="1"/>
          </p:cNvSpPr>
          <p:nvPr>
            <p:ph sz="quarter" idx="15" hasCustomPrompt="1"/>
          </p:nvPr>
        </p:nvSpPr>
        <p:spPr>
          <a:xfrm>
            <a:off x="7920000" y="2017713"/>
            <a:ext cx="15217200" cy="6022701"/>
          </a:xfrm>
        </p:spPr>
        <p:txBody>
          <a:bodyPr/>
          <a:lstStyle>
            <a:lvl1pPr>
              <a:defRPr baseline="0"/>
            </a:lvl1pPr>
          </a:lstStyle>
          <a:p>
            <a:pPr lvl="0"/>
            <a:r>
              <a:rPr lang="cs-CZ" dirty="0"/>
              <a:t>Kliknutím lze na ikonu lze vložit graf, ale i jiné objekty či text</a:t>
            </a:r>
          </a:p>
        </p:txBody>
      </p:sp>
      <p:sp>
        <p:nvSpPr>
          <p:cNvPr id="9" name="Zástupný symbol pro text 13"/>
          <p:cNvSpPr>
            <a:spLocks noGrp="1"/>
          </p:cNvSpPr>
          <p:nvPr>
            <p:ph type="body" sz="quarter" idx="17" hasCustomPrompt="1"/>
          </p:nvPr>
        </p:nvSpPr>
        <p:spPr>
          <a:xfrm>
            <a:off x="8910000" y="8676000"/>
            <a:ext cx="2880000" cy="1080000"/>
          </a:xfrm>
        </p:spPr>
        <p:txBody>
          <a:bodyPr anchor="b" anchorCtr="0">
            <a:normAutofit/>
          </a:bodyPr>
          <a:lstStyle>
            <a:lvl1pPr marL="0" indent="0">
              <a:spcBef>
                <a:spcPts val="0"/>
              </a:spcBef>
              <a:buFontTx/>
              <a:buNone/>
              <a:defRPr sz="3200" b="1" cap="all" baseline="0">
                <a:solidFill>
                  <a:schemeClr val="accent2"/>
                </a:solidFill>
                <a:latin typeface="+mj-lt"/>
              </a:defRPr>
            </a:lvl1pPr>
          </a:lstStyle>
          <a:p>
            <a:pPr lvl="0"/>
            <a:r>
              <a:rPr lang="cs-CZ" dirty="0"/>
              <a:t>Podnadpis</a:t>
            </a:r>
          </a:p>
        </p:txBody>
      </p:sp>
      <p:sp>
        <p:nvSpPr>
          <p:cNvPr id="10" name="Zástupný symbol pro text 13"/>
          <p:cNvSpPr>
            <a:spLocks noGrp="1"/>
          </p:cNvSpPr>
          <p:nvPr>
            <p:ph type="body" sz="quarter" idx="18" hasCustomPrompt="1"/>
          </p:nvPr>
        </p:nvSpPr>
        <p:spPr>
          <a:xfrm>
            <a:off x="8910000" y="9864000"/>
            <a:ext cx="2880000" cy="1800000"/>
          </a:xfrm>
        </p:spPr>
        <p:txBody>
          <a:bodyPr>
            <a:normAutofit/>
          </a:bodyPr>
          <a:lstStyle>
            <a:lvl1pPr marL="0" indent="0">
              <a:spcBef>
                <a:spcPts val="0"/>
              </a:spcBef>
              <a:buFontTx/>
              <a:buNone/>
              <a:defRPr sz="2800" b="0" cap="none" baseline="0">
                <a:solidFill>
                  <a:schemeClr val="bg2"/>
                </a:solidFill>
                <a:latin typeface="+mn-lt"/>
              </a:defRPr>
            </a:lvl1pPr>
          </a:lstStyle>
          <a:p>
            <a:pPr lvl="0"/>
            <a:r>
              <a:rPr lang="cs-CZ" dirty="0"/>
              <a:t>Popis</a:t>
            </a:r>
          </a:p>
        </p:txBody>
      </p:sp>
      <p:sp>
        <p:nvSpPr>
          <p:cNvPr id="11" name="Zástupný symbol pro text 13"/>
          <p:cNvSpPr>
            <a:spLocks noGrp="1"/>
          </p:cNvSpPr>
          <p:nvPr>
            <p:ph type="body" sz="quarter" idx="19" hasCustomPrompt="1"/>
          </p:nvPr>
        </p:nvSpPr>
        <p:spPr>
          <a:xfrm>
            <a:off x="12366000" y="8676000"/>
            <a:ext cx="2880000" cy="1080000"/>
          </a:xfrm>
        </p:spPr>
        <p:txBody>
          <a:bodyPr anchor="b" anchorCtr="0">
            <a:normAutofit/>
          </a:bodyPr>
          <a:lstStyle>
            <a:lvl1pPr marL="0" indent="0">
              <a:spcBef>
                <a:spcPts val="0"/>
              </a:spcBef>
              <a:buFontTx/>
              <a:buNone/>
              <a:defRPr sz="3200" b="1" cap="all" baseline="0">
                <a:solidFill>
                  <a:schemeClr val="accent2"/>
                </a:solidFill>
                <a:latin typeface="+mj-lt"/>
              </a:defRPr>
            </a:lvl1pPr>
          </a:lstStyle>
          <a:p>
            <a:pPr lvl="0"/>
            <a:r>
              <a:rPr lang="cs-CZ" dirty="0"/>
              <a:t>Podnadpis</a:t>
            </a:r>
          </a:p>
        </p:txBody>
      </p:sp>
      <p:sp>
        <p:nvSpPr>
          <p:cNvPr id="12" name="Zástupný symbol pro text 13"/>
          <p:cNvSpPr>
            <a:spLocks noGrp="1"/>
          </p:cNvSpPr>
          <p:nvPr>
            <p:ph type="body" sz="quarter" idx="20" hasCustomPrompt="1"/>
          </p:nvPr>
        </p:nvSpPr>
        <p:spPr>
          <a:xfrm>
            <a:off x="12366000" y="9864000"/>
            <a:ext cx="2880000" cy="1800000"/>
          </a:xfrm>
        </p:spPr>
        <p:txBody>
          <a:bodyPr>
            <a:normAutofit/>
          </a:bodyPr>
          <a:lstStyle>
            <a:lvl1pPr marL="0" indent="0">
              <a:spcBef>
                <a:spcPts val="0"/>
              </a:spcBef>
              <a:buFontTx/>
              <a:buNone/>
              <a:defRPr sz="2800" b="0" cap="none" baseline="0">
                <a:solidFill>
                  <a:schemeClr val="bg2"/>
                </a:solidFill>
                <a:latin typeface="+mn-lt"/>
              </a:defRPr>
            </a:lvl1pPr>
          </a:lstStyle>
          <a:p>
            <a:pPr lvl="0"/>
            <a:r>
              <a:rPr lang="cs-CZ" dirty="0"/>
              <a:t>Popis</a:t>
            </a:r>
          </a:p>
        </p:txBody>
      </p:sp>
      <p:sp>
        <p:nvSpPr>
          <p:cNvPr id="13" name="Zástupný symbol pro text 13"/>
          <p:cNvSpPr>
            <a:spLocks noGrp="1"/>
          </p:cNvSpPr>
          <p:nvPr>
            <p:ph type="body" sz="quarter" idx="21" hasCustomPrompt="1"/>
          </p:nvPr>
        </p:nvSpPr>
        <p:spPr>
          <a:xfrm>
            <a:off x="15822000" y="8676000"/>
            <a:ext cx="2880000" cy="1080000"/>
          </a:xfrm>
        </p:spPr>
        <p:txBody>
          <a:bodyPr anchor="b" anchorCtr="0">
            <a:normAutofit/>
          </a:bodyPr>
          <a:lstStyle>
            <a:lvl1pPr marL="0" indent="0">
              <a:spcBef>
                <a:spcPts val="0"/>
              </a:spcBef>
              <a:buFontTx/>
              <a:buNone/>
              <a:defRPr sz="3200" b="1" cap="all" baseline="0">
                <a:solidFill>
                  <a:schemeClr val="accent2"/>
                </a:solidFill>
                <a:latin typeface="+mj-lt"/>
              </a:defRPr>
            </a:lvl1pPr>
          </a:lstStyle>
          <a:p>
            <a:pPr lvl="0"/>
            <a:r>
              <a:rPr lang="cs-CZ" dirty="0"/>
              <a:t>Podnadpis</a:t>
            </a:r>
          </a:p>
        </p:txBody>
      </p:sp>
      <p:sp>
        <p:nvSpPr>
          <p:cNvPr id="15" name="Zástupný symbol pro text 13"/>
          <p:cNvSpPr>
            <a:spLocks noGrp="1"/>
          </p:cNvSpPr>
          <p:nvPr>
            <p:ph type="body" sz="quarter" idx="22" hasCustomPrompt="1"/>
          </p:nvPr>
        </p:nvSpPr>
        <p:spPr>
          <a:xfrm>
            <a:off x="15822000" y="9864000"/>
            <a:ext cx="2880000" cy="1800000"/>
          </a:xfrm>
        </p:spPr>
        <p:txBody>
          <a:bodyPr>
            <a:normAutofit/>
          </a:bodyPr>
          <a:lstStyle>
            <a:lvl1pPr marL="0" indent="0">
              <a:spcBef>
                <a:spcPts val="0"/>
              </a:spcBef>
              <a:buFontTx/>
              <a:buNone/>
              <a:defRPr sz="2800" b="0" cap="none" baseline="0">
                <a:solidFill>
                  <a:schemeClr val="bg2"/>
                </a:solidFill>
                <a:latin typeface="+mn-lt"/>
              </a:defRPr>
            </a:lvl1pPr>
          </a:lstStyle>
          <a:p>
            <a:pPr lvl="0"/>
            <a:r>
              <a:rPr lang="cs-CZ" dirty="0"/>
              <a:t>Popis</a:t>
            </a:r>
          </a:p>
        </p:txBody>
      </p:sp>
      <p:sp>
        <p:nvSpPr>
          <p:cNvPr id="16" name="Zástupný symbol pro text 13"/>
          <p:cNvSpPr>
            <a:spLocks noGrp="1"/>
          </p:cNvSpPr>
          <p:nvPr>
            <p:ph type="body" sz="quarter" idx="23" hasCustomPrompt="1"/>
          </p:nvPr>
        </p:nvSpPr>
        <p:spPr>
          <a:xfrm>
            <a:off x="19278000" y="8676000"/>
            <a:ext cx="2880000" cy="1080000"/>
          </a:xfrm>
        </p:spPr>
        <p:txBody>
          <a:bodyPr anchor="b" anchorCtr="0">
            <a:normAutofit/>
          </a:bodyPr>
          <a:lstStyle>
            <a:lvl1pPr marL="0" indent="0">
              <a:spcBef>
                <a:spcPts val="0"/>
              </a:spcBef>
              <a:buFontTx/>
              <a:buNone/>
              <a:defRPr sz="3200" b="1" cap="all" baseline="0">
                <a:solidFill>
                  <a:schemeClr val="accent2"/>
                </a:solidFill>
                <a:latin typeface="+mj-lt"/>
              </a:defRPr>
            </a:lvl1pPr>
          </a:lstStyle>
          <a:p>
            <a:pPr lvl="0"/>
            <a:r>
              <a:rPr lang="cs-CZ" dirty="0"/>
              <a:t>Podnadpis</a:t>
            </a:r>
          </a:p>
        </p:txBody>
      </p:sp>
      <p:sp>
        <p:nvSpPr>
          <p:cNvPr id="17" name="Zástupný symbol pro text 13"/>
          <p:cNvSpPr>
            <a:spLocks noGrp="1"/>
          </p:cNvSpPr>
          <p:nvPr>
            <p:ph type="body" sz="quarter" idx="24" hasCustomPrompt="1"/>
          </p:nvPr>
        </p:nvSpPr>
        <p:spPr>
          <a:xfrm>
            <a:off x="19278000" y="9864000"/>
            <a:ext cx="2880000" cy="1800000"/>
          </a:xfrm>
        </p:spPr>
        <p:txBody>
          <a:bodyPr>
            <a:normAutofit/>
          </a:bodyPr>
          <a:lstStyle>
            <a:lvl1pPr marL="0" indent="0">
              <a:spcBef>
                <a:spcPts val="0"/>
              </a:spcBef>
              <a:buFontTx/>
              <a:buNone/>
              <a:defRPr sz="2800" b="0" cap="none" baseline="0">
                <a:solidFill>
                  <a:schemeClr val="bg2"/>
                </a:solidFill>
                <a:latin typeface="+mn-lt"/>
              </a:defRPr>
            </a:lvl1pPr>
          </a:lstStyle>
          <a:p>
            <a:pPr lvl="0"/>
            <a:r>
              <a:rPr lang="cs-CZ" dirty="0"/>
              <a:t>Popis</a:t>
            </a:r>
          </a:p>
        </p:txBody>
      </p:sp>
      <p:sp>
        <p:nvSpPr>
          <p:cNvPr id="18" name="Zástupný symbol pro text 13"/>
          <p:cNvSpPr>
            <a:spLocks noGrp="1"/>
          </p:cNvSpPr>
          <p:nvPr>
            <p:ph type="body" sz="quarter" idx="25" hasCustomPrompt="1"/>
          </p:nvPr>
        </p:nvSpPr>
        <p:spPr>
          <a:xfrm>
            <a:off x="7239600" y="12111000"/>
            <a:ext cx="15897600" cy="432000"/>
          </a:xfrm>
        </p:spPr>
        <p:txBody>
          <a:bodyPr anchor="b" anchorCtr="0">
            <a:normAutofit/>
          </a:bodyPr>
          <a:lstStyle>
            <a:lvl1pPr marL="0" indent="0">
              <a:buFontTx/>
              <a:buNone/>
              <a:defRPr sz="2800" b="0" i="1" cap="none" baseline="0">
                <a:solidFill>
                  <a:schemeClr val="bg2"/>
                </a:solidFill>
                <a:latin typeface="+mn-lt"/>
              </a:defRPr>
            </a:lvl1pPr>
          </a:lstStyle>
          <a:p>
            <a:pPr lvl="0"/>
            <a:r>
              <a:rPr lang="cs-CZ" dirty="0"/>
              <a:t>Zdroj:</a:t>
            </a:r>
          </a:p>
        </p:txBody>
      </p:sp>
      <p:pic>
        <p:nvPicPr>
          <p:cNvPr id="19" name="Obrázek 18">
            <a:extLst>
              <a:ext uri="{FF2B5EF4-FFF2-40B4-BE49-F238E27FC236}">
                <a16:creationId xmlns:a16="http://schemas.microsoft.com/office/drawing/2014/main" id="{59D00A5E-2144-4E6A-95AD-4F60472D950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5387" t="14411" r="71879" b="8523"/>
          <a:stretch/>
        </p:blipFill>
        <p:spPr>
          <a:xfrm>
            <a:off x="6191251" y="1903801"/>
            <a:ext cx="666750" cy="10562999"/>
          </a:xfrm>
          <a:prstGeom prst="rect">
            <a:avLst/>
          </a:prstGeom>
        </p:spPr>
      </p:pic>
      <p:sp>
        <p:nvSpPr>
          <p:cNvPr id="8" name="Zástupný symbol pro datum 7">
            <a:extLst>
              <a:ext uri="{FF2B5EF4-FFF2-40B4-BE49-F238E27FC236}">
                <a16:creationId xmlns:a16="http://schemas.microsoft.com/office/drawing/2014/main" id="{A0F8F35C-3EBD-4D92-A682-98134090EC07}"/>
              </a:ext>
            </a:extLst>
          </p:cNvPr>
          <p:cNvSpPr>
            <a:spLocks noGrp="1"/>
          </p:cNvSpPr>
          <p:nvPr>
            <p:ph type="dt" sz="half" idx="26"/>
          </p:nvPr>
        </p:nvSpPr>
        <p:spPr/>
        <p:txBody>
          <a:bodyPr/>
          <a:lstStyle/>
          <a:p>
            <a:fld id="{9B3895B8-0BD6-4EDC-959F-D82D66CA15D6}" type="datetimeFigureOut">
              <a:rPr lang="cs-CZ" smtClean="0"/>
              <a:t>28.02.2022</a:t>
            </a:fld>
            <a:endParaRPr lang="cs-CZ" dirty="0"/>
          </a:p>
        </p:txBody>
      </p:sp>
      <p:sp>
        <p:nvSpPr>
          <p:cNvPr id="20" name="Zástupný symbol pro zápatí 19">
            <a:extLst>
              <a:ext uri="{FF2B5EF4-FFF2-40B4-BE49-F238E27FC236}">
                <a16:creationId xmlns:a16="http://schemas.microsoft.com/office/drawing/2014/main" id="{83CB2368-0C7F-4A8D-82C9-F3F9B375AD32}"/>
              </a:ext>
            </a:extLst>
          </p:cNvPr>
          <p:cNvSpPr>
            <a:spLocks noGrp="1"/>
          </p:cNvSpPr>
          <p:nvPr>
            <p:ph type="ftr" sz="quarter" idx="27"/>
          </p:nvPr>
        </p:nvSpPr>
        <p:spPr/>
        <p:txBody>
          <a:bodyPr/>
          <a:lstStyle/>
          <a:p>
            <a:endParaRPr lang="cs-CZ" dirty="0"/>
          </a:p>
        </p:txBody>
      </p:sp>
      <p:sp>
        <p:nvSpPr>
          <p:cNvPr id="21" name="Zástupný symbol pro číslo snímku 20">
            <a:extLst>
              <a:ext uri="{FF2B5EF4-FFF2-40B4-BE49-F238E27FC236}">
                <a16:creationId xmlns:a16="http://schemas.microsoft.com/office/drawing/2014/main" id="{694D55FB-482C-4174-9D72-A2274FB4E155}"/>
              </a:ext>
            </a:extLst>
          </p:cNvPr>
          <p:cNvSpPr>
            <a:spLocks noGrp="1"/>
          </p:cNvSpPr>
          <p:nvPr>
            <p:ph type="sldNum" sz="quarter" idx="28"/>
          </p:nvPr>
        </p:nvSpPr>
        <p:spPr/>
        <p:txBody>
          <a:bodyPr/>
          <a:lstStyle/>
          <a:p>
            <a:fld id="{C79EEDCB-EB91-4C4F-A503-5C6FE3AC84D2}" type="slidenum">
              <a:rPr lang="cs-CZ" smtClean="0"/>
              <a:t>‹#›</a:t>
            </a:fld>
            <a:endParaRPr lang="cs-CZ" dirty="0"/>
          </a:p>
        </p:txBody>
      </p:sp>
    </p:spTree>
    <p:extLst>
      <p:ext uri="{BB962C8B-B14F-4D97-AF65-F5344CB8AC3E}">
        <p14:creationId xmlns:p14="http://schemas.microsoft.com/office/powerpoint/2010/main" val="1474424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Úzký text, tři obrázky s popisem">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49200" y="1980000"/>
            <a:ext cx="4968000" cy="1980000"/>
          </a:xfrm>
        </p:spPr>
        <p:txBody>
          <a:bodyPr/>
          <a:lstStyle>
            <a:lvl1pPr>
              <a:defRPr/>
            </a:lvl1pPr>
          </a:lstStyle>
          <a:p>
            <a:r>
              <a:rPr lang="cs-CZ" dirty="0"/>
              <a:t>Kliknutím</a:t>
            </a:r>
            <a:br>
              <a:rPr lang="cs-CZ" dirty="0"/>
            </a:br>
            <a:r>
              <a:rPr lang="cs-CZ" dirty="0"/>
              <a:t>vložíte</a:t>
            </a:r>
            <a:br>
              <a:rPr lang="cs-CZ" dirty="0"/>
            </a:br>
            <a:r>
              <a:rPr lang="cs-CZ" dirty="0"/>
              <a:t>nadpis</a:t>
            </a:r>
            <a:endParaRPr lang="en-US" dirty="0"/>
          </a:p>
        </p:txBody>
      </p:sp>
      <p:sp>
        <p:nvSpPr>
          <p:cNvPr id="8" name="Zástupný symbol pro obrázek 7"/>
          <p:cNvSpPr>
            <a:spLocks noGrp="1"/>
          </p:cNvSpPr>
          <p:nvPr>
            <p:ph type="pic" sz="quarter" idx="13"/>
          </p:nvPr>
        </p:nvSpPr>
        <p:spPr>
          <a:xfrm>
            <a:off x="7239600" y="2059200"/>
            <a:ext cx="3812400" cy="5436000"/>
          </a:xfrm>
        </p:spPr>
        <p:txBody>
          <a:bodyPr/>
          <a:lstStyle/>
          <a:p>
            <a:r>
              <a:rPr lang="cs-CZ"/>
              <a:t>Kliknutím na ikonu přidáte obrázek.</a:t>
            </a:r>
            <a:endParaRPr lang="cs-CZ" dirty="0"/>
          </a:p>
        </p:txBody>
      </p:sp>
      <p:sp>
        <p:nvSpPr>
          <p:cNvPr id="14" name="Zástupný symbol pro text 13"/>
          <p:cNvSpPr>
            <a:spLocks noGrp="1"/>
          </p:cNvSpPr>
          <p:nvPr>
            <p:ph type="body" sz="quarter" idx="14"/>
          </p:nvPr>
        </p:nvSpPr>
        <p:spPr>
          <a:xfrm>
            <a:off x="1249200" y="4248000"/>
            <a:ext cx="4968000" cy="8210700"/>
          </a:xfrm>
        </p:spPr>
        <p:txBody>
          <a:bodyPr>
            <a:normAutofit/>
          </a:bodyPr>
          <a:lstStyle>
            <a:lvl1pPr marL="0" indent="0">
              <a:spcBef>
                <a:spcPts val="0"/>
              </a:spcBef>
              <a:buFontTx/>
              <a:buNone/>
              <a:defRPr sz="3200" cap="none" baseline="0"/>
            </a:lvl1pPr>
          </a:lstStyle>
          <a:p>
            <a:pPr lvl="0"/>
            <a:r>
              <a:rPr lang="cs-CZ"/>
              <a:t>Po kliknutí můžete upravovat styly textu v předloze.</a:t>
            </a:r>
          </a:p>
        </p:txBody>
      </p:sp>
      <p:pic>
        <p:nvPicPr>
          <p:cNvPr id="4" name="Obrázek 3">
            <a:extLst>
              <a:ext uri="{FF2B5EF4-FFF2-40B4-BE49-F238E27FC236}">
                <a16:creationId xmlns:a16="http://schemas.microsoft.com/office/drawing/2014/main" id="{7E7E2288-C6D9-4297-B5DD-4093A2EB356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5387" t="14411" r="71879" b="8523"/>
          <a:stretch/>
        </p:blipFill>
        <p:spPr>
          <a:xfrm>
            <a:off x="6191251" y="1903801"/>
            <a:ext cx="666750" cy="10562999"/>
          </a:xfrm>
          <a:prstGeom prst="rect">
            <a:avLst/>
          </a:prstGeom>
        </p:spPr>
      </p:pic>
      <p:sp>
        <p:nvSpPr>
          <p:cNvPr id="9" name="Zástupný symbol pro obrázek 7"/>
          <p:cNvSpPr>
            <a:spLocks noGrp="1"/>
          </p:cNvSpPr>
          <p:nvPr>
            <p:ph type="pic" sz="quarter" idx="15"/>
          </p:nvPr>
        </p:nvSpPr>
        <p:spPr>
          <a:xfrm>
            <a:off x="12529800" y="2059200"/>
            <a:ext cx="3812400" cy="5436000"/>
          </a:xfrm>
        </p:spPr>
        <p:txBody>
          <a:bodyPr/>
          <a:lstStyle/>
          <a:p>
            <a:r>
              <a:rPr lang="cs-CZ"/>
              <a:t>Kliknutím na ikonu přidáte obrázek.</a:t>
            </a:r>
            <a:endParaRPr lang="cs-CZ" dirty="0"/>
          </a:p>
        </p:txBody>
      </p:sp>
      <p:sp>
        <p:nvSpPr>
          <p:cNvPr id="10" name="Zástupný symbol pro obrázek 7"/>
          <p:cNvSpPr>
            <a:spLocks noGrp="1"/>
          </p:cNvSpPr>
          <p:nvPr>
            <p:ph type="pic" sz="quarter" idx="16"/>
          </p:nvPr>
        </p:nvSpPr>
        <p:spPr>
          <a:xfrm>
            <a:off x="17820000" y="2059200"/>
            <a:ext cx="3812400" cy="5436000"/>
          </a:xfrm>
        </p:spPr>
        <p:txBody>
          <a:bodyPr/>
          <a:lstStyle/>
          <a:p>
            <a:r>
              <a:rPr lang="cs-CZ"/>
              <a:t>Kliknutím na ikonu přidáte obrázek.</a:t>
            </a:r>
            <a:endParaRPr lang="cs-CZ" dirty="0"/>
          </a:p>
        </p:txBody>
      </p:sp>
      <p:sp>
        <p:nvSpPr>
          <p:cNvPr id="11" name="Zástupný symbol pro text 13"/>
          <p:cNvSpPr>
            <a:spLocks noGrp="1"/>
          </p:cNvSpPr>
          <p:nvPr>
            <p:ph type="body" sz="quarter" idx="17" hasCustomPrompt="1"/>
          </p:nvPr>
        </p:nvSpPr>
        <p:spPr>
          <a:xfrm>
            <a:off x="7239600" y="8042400"/>
            <a:ext cx="3812400" cy="540000"/>
          </a:xfrm>
        </p:spPr>
        <p:txBody>
          <a:bodyPr anchor="t" anchorCtr="0">
            <a:normAutofit/>
          </a:bodyPr>
          <a:lstStyle>
            <a:lvl1pPr marL="0" indent="0">
              <a:spcBef>
                <a:spcPts val="0"/>
              </a:spcBef>
              <a:buFontTx/>
              <a:buNone/>
              <a:defRPr sz="3200" b="1" cap="all" baseline="0">
                <a:solidFill>
                  <a:schemeClr val="accent2"/>
                </a:solidFill>
                <a:latin typeface="+mj-lt"/>
              </a:defRPr>
            </a:lvl1pPr>
          </a:lstStyle>
          <a:p>
            <a:pPr lvl="0"/>
            <a:r>
              <a:rPr lang="cs-CZ" dirty="0"/>
              <a:t>Podnadpis</a:t>
            </a:r>
          </a:p>
        </p:txBody>
      </p:sp>
      <p:sp>
        <p:nvSpPr>
          <p:cNvPr id="12" name="Zástupný symbol pro text 13"/>
          <p:cNvSpPr>
            <a:spLocks noGrp="1"/>
          </p:cNvSpPr>
          <p:nvPr>
            <p:ph type="body" sz="quarter" idx="18" hasCustomPrompt="1"/>
          </p:nvPr>
        </p:nvSpPr>
        <p:spPr>
          <a:xfrm>
            <a:off x="7239600" y="8712000"/>
            <a:ext cx="3812400" cy="1980000"/>
          </a:xfrm>
        </p:spPr>
        <p:txBody>
          <a:bodyPr>
            <a:normAutofit/>
          </a:bodyPr>
          <a:lstStyle>
            <a:lvl1pPr marL="0" indent="0">
              <a:spcBef>
                <a:spcPts val="0"/>
              </a:spcBef>
              <a:buFontTx/>
              <a:buNone/>
              <a:defRPr sz="2800" b="0" cap="none" baseline="0">
                <a:solidFill>
                  <a:schemeClr val="tx1"/>
                </a:solidFill>
                <a:latin typeface="+mn-lt"/>
              </a:defRPr>
            </a:lvl1pPr>
          </a:lstStyle>
          <a:p>
            <a:pPr lvl="0"/>
            <a:r>
              <a:rPr lang="cs-CZ" dirty="0"/>
              <a:t>Popis</a:t>
            </a:r>
          </a:p>
        </p:txBody>
      </p:sp>
      <p:sp>
        <p:nvSpPr>
          <p:cNvPr id="13" name="Zástupný symbol pro text 13"/>
          <p:cNvSpPr>
            <a:spLocks noGrp="1"/>
          </p:cNvSpPr>
          <p:nvPr>
            <p:ph type="body" sz="quarter" idx="19" hasCustomPrompt="1"/>
          </p:nvPr>
        </p:nvSpPr>
        <p:spPr>
          <a:xfrm>
            <a:off x="12531600" y="8042400"/>
            <a:ext cx="3812400" cy="540000"/>
          </a:xfrm>
        </p:spPr>
        <p:txBody>
          <a:bodyPr anchor="t" anchorCtr="0">
            <a:normAutofit/>
          </a:bodyPr>
          <a:lstStyle>
            <a:lvl1pPr marL="0" indent="0">
              <a:spcBef>
                <a:spcPts val="0"/>
              </a:spcBef>
              <a:buFontTx/>
              <a:buNone/>
              <a:defRPr sz="3200" b="1" cap="all" baseline="0">
                <a:solidFill>
                  <a:schemeClr val="accent2"/>
                </a:solidFill>
                <a:latin typeface="+mj-lt"/>
              </a:defRPr>
            </a:lvl1pPr>
          </a:lstStyle>
          <a:p>
            <a:pPr lvl="0"/>
            <a:r>
              <a:rPr lang="cs-CZ" dirty="0"/>
              <a:t>Podnadpis</a:t>
            </a:r>
          </a:p>
        </p:txBody>
      </p:sp>
      <p:sp>
        <p:nvSpPr>
          <p:cNvPr id="15" name="Zástupný symbol pro text 13"/>
          <p:cNvSpPr>
            <a:spLocks noGrp="1"/>
          </p:cNvSpPr>
          <p:nvPr>
            <p:ph type="body" sz="quarter" idx="20" hasCustomPrompt="1"/>
          </p:nvPr>
        </p:nvSpPr>
        <p:spPr>
          <a:xfrm>
            <a:off x="12531600" y="8712000"/>
            <a:ext cx="3812400" cy="1980000"/>
          </a:xfrm>
        </p:spPr>
        <p:txBody>
          <a:bodyPr>
            <a:normAutofit/>
          </a:bodyPr>
          <a:lstStyle>
            <a:lvl1pPr marL="0" indent="0">
              <a:spcBef>
                <a:spcPts val="0"/>
              </a:spcBef>
              <a:buFontTx/>
              <a:buNone/>
              <a:defRPr sz="2800" b="0" cap="none" baseline="0">
                <a:solidFill>
                  <a:schemeClr val="tx1"/>
                </a:solidFill>
                <a:latin typeface="+mn-lt"/>
              </a:defRPr>
            </a:lvl1pPr>
          </a:lstStyle>
          <a:p>
            <a:pPr lvl="0"/>
            <a:r>
              <a:rPr lang="cs-CZ" dirty="0"/>
              <a:t>Popis</a:t>
            </a:r>
          </a:p>
        </p:txBody>
      </p:sp>
      <p:sp>
        <p:nvSpPr>
          <p:cNvPr id="16" name="Zástupný symbol pro text 13"/>
          <p:cNvSpPr>
            <a:spLocks noGrp="1"/>
          </p:cNvSpPr>
          <p:nvPr>
            <p:ph type="body" sz="quarter" idx="21" hasCustomPrompt="1"/>
          </p:nvPr>
        </p:nvSpPr>
        <p:spPr>
          <a:xfrm>
            <a:off x="17820000" y="8042400"/>
            <a:ext cx="3812400" cy="540000"/>
          </a:xfrm>
        </p:spPr>
        <p:txBody>
          <a:bodyPr anchor="t" anchorCtr="0">
            <a:normAutofit/>
          </a:bodyPr>
          <a:lstStyle>
            <a:lvl1pPr marL="0" indent="0">
              <a:spcBef>
                <a:spcPts val="0"/>
              </a:spcBef>
              <a:buFontTx/>
              <a:buNone/>
              <a:defRPr sz="3200" b="1" cap="all" baseline="0">
                <a:solidFill>
                  <a:schemeClr val="accent2"/>
                </a:solidFill>
                <a:latin typeface="+mj-lt"/>
              </a:defRPr>
            </a:lvl1pPr>
          </a:lstStyle>
          <a:p>
            <a:pPr lvl="0"/>
            <a:r>
              <a:rPr lang="cs-CZ" dirty="0"/>
              <a:t>Podnadpis</a:t>
            </a:r>
          </a:p>
        </p:txBody>
      </p:sp>
      <p:sp>
        <p:nvSpPr>
          <p:cNvPr id="17" name="Zástupný symbol pro text 13"/>
          <p:cNvSpPr>
            <a:spLocks noGrp="1"/>
          </p:cNvSpPr>
          <p:nvPr>
            <p:ph type="body" sz="quarter" idx="22" hasCustomPrompt="1"/>
          </p:nvPr>
        </p:nvSpPr>
        <p:spPr>
          <a:xfrm>
            <a:off x="17820000" y="8712000"/>
            <a:ext cx="3812400" cy="1980000"/>
          </a:xfrm>
        </p:spPr>
        <p:txBody>
          <a:bodyPr>
            <a:normAutofit/>
          </a:bodyPr>
          <a:lstStyle>
            <a:lvl1pPr marL="0" indent="0">
              <a:spcBef>
                <a:spcPts val="0"/>
              </a:spcBef>
              <a:buFontTx/>
              <a:buNone/>
              <a:defRPr sz="2800" b="0" cap="none" baseline="0">
                <a:solidFill>
                  <a:schemeClr val="tx1"/>
                </a:solidFill>
                <a:latin typeface="+mn-lt"/>
              </a:defRPr>
            </a:lvl1pPr>
          </a:lstStyle>
          <a:p>
            <a:pPr lvl="0"/>
            <a:r>
              <a:rPr lang="cs-CZ" dirty="0"/>
              <a:t>Popis</a:t>
            </a:r>
          </a:p>
        </p:txBody>
      </p:sp>
      <p:sp>
        <p:nvSpPr>
          <p:cNvPr id="18" name="Zástupný symbol pro text 13"/>
          <p:cNvSpPr>
            <a:spLocks noGrp="1"/>
          </p:cNvSpPr>
          <p:nvPr>
            <p:ph type="body" sz="quarter" idx="23" hasCustomPrompt="1"/>
          </p:nvPr>
        </p:nvSpPr>
        <p:spPr>
          <a:xfrm>
            <a:off x="7239600" y="10800000"/>
            <a:ext cx="3812400" cy="1296000"/>
          </a:xfrm>
        </p:spPr>
        <p:txBody>
          <a:bodyPr anchor="ctr" anchorCtr="0">
            <a:normAutofit/>
          </a:bodyPr>
          <a:lstStyle>
            <a:lvl1pPr marL="0" indent="0">
              <a:spcBef>
                <a:spcPts val="0"/>
              </a:spcBef>
              <a:buFontTx/>
              <a:buNone/>
              <a:defRPr sz="12600" b="1" cap="all" baseline="0">
                <a:solidFill>
                  <a:schemeClr val="accent2"/>
                </a:solidFill>
                <a:latin typeface="+mj-lt"/>
              </a:defRPr>
            </a:lvl1pPr>
          </a:lstStyle>
          <a:p>
            <a:pPr lvl="0"/>
            <a:r>
              <a:rPr lang="cs-CZ" dirty="0"/>
              <a:t>%</a:t>
            </a:r>
          </a:p>
        </p:txBody>
      </p:sp>
      <p:sp>
        <p:nvSpPr>
          <p:cNvPr id="19" name="Zástupný symbol pro text 13"/>
          <p:cNvSpPr>
            <a:spLocks noGrp="1"/>
          </p:cNvSpPr>
          <p:nvPr>
            <p:ph type="body" sz="quarter" idx="24" hasCustomPrompt="1"/>
          </p:nvPr>
        </p:nvSpPr>
        <p:spPr>
          <a:xfrm>
            <a:off x="7239600" y="12175650"/>
            <a:ext cx="3812400" cy="360000"/>
          </a:xfrm>
        </p:spPr>
        <p:txBody>
          <a:bodyPr anchor="b" anchorCtr="0">
            <a:normAutofit/>
          </a:bodyPr>
          <a:lstStyle>
            <a:lvl1pPr marL="0" indent="0">
              <a:spcBef>
                <a:spcPts val="0"/>
              </a:spcBef>
              <a:buFontTx/>
              <a:buNone/>
              <a:defRPr sz="2400" b="0" i="1" cap="none" baseline="0">
                <a:solidFill>
                  <a:schemeClr val="tx1"/>
                </a:solidFill>
                <a:latin typeface="+mn-lt"/>
              </a:defRPr>
            </a:lvl1pPr>
          </a:lstStyle>
          <a:p>
            <a:pPr lvl="0"/>
            <a:r>
              <a:rPr lang="cs-CZ" dirty="0"/>
              <a:t>z celkového počtu</a:t>
            </a:r>
          </a:p>
        </p:txBody>
      </p:sp>
      <p:sp>
        <p:nvSpPr>
          <p:cNvPr id="20" name="Zástupný symbol pro text 13"/>
          <p:cNvSpPr>
            <a:spLocks noGrp="1"/>
          </p:cNvSpPr>
          <p:nvPr>
            <p:ph type="body" sz="quarter" idx="25" hasCustomPrompt="1"/>
          </p:nvPr>
        </p:nvSpPr>
        <p:spPr>
          <a:xfrm>
            <a:off x="12531600" y="10800000"/>
            <a:ext cx="3816000" cy="1296000"/>
          </a:xfrm>
        </p:spPr>
        <p:txBody>
          <a:bodyPr anchor="ctr" anchorCtr="0">
            <a:normAutofit/>
          </a:bodyPr>
          <a:lstStyle>
            <a:lvl1pPr marL="0" indent="0">
              <a:spcBef>
                <a:spcPts val="0"/>
              </a:spcBef>
              <a:buFontTx/>
              <a:buNone/>
              <a:defRPr sz="12600" b="1" cap="all" baseline="0">
                <a:solidFill>
                  <a:schemeClr val="accent2"/>
                </a:solidFill>
                <a:latin typeface="+mj-lt"/>
              </a:defRPr>
            </a:lvl1pPr>
          </a:lstStyle>
          <a:p>
            <a:pPr lvl="0"/>
            <a:r>
              <a:rPr lang="cs-CZ" dirty="0"/>
              <a:t>%</a:t>
            </a:r>
          </a:p>
        </p:txBody>
      </p:sp>
      <p:sp>
        <p:nvSpPr>
          <p:cNvPr id="21" name="Zástupný symbol pro text 13"/>
          <p:cNvSpPr>
            <a:spLocks noGrp="1"/>
          </p:cNvSpPr>
          <p:nvPr>
            <p:ph type="body" sz="quarter" idx="26" hasCustomPrompt="1"/>
          </p:nvPr>
        </p:nvSpPr>
        <p:spPr>
          <a:xfrm>
            <a:off x="12531600" y="12174300"/>
            <a:ext cx="3812400" cy="360000"/>
          </a:xfrm>
        </p:spPr>
        <p:txBody>
          <a:bodyPr anchor="b" anchorCtr="0">
            <a:normAutofit/>
          </a:bodyPr>
          <a:lstStyle>
            <a:lvl1pPr marL="0" indent="0">
              <a:spcBef>
                <a:spcPts val="0"/>
              </a:spcBef>
              <a:buFontTx/>
              <a:buNone/>
              <a:defRPr sz="2400" b="0" i="1" cap="none" baseline="0">
                <a:solidFill>
                  <a:schemeClr val="tx1"/>
                </a:solidFill>
                <a:latin typeface="+mn-lt"/>
              </a:defRPr>
            </a:lvl1pPr>
          </a:lstStyle>
          <a:p>
            <a:pPr lvl="0"/>
            <a:r>
              <a:rPr lang="cs-CZ" dirty="0"/>
              <a:t>z celkového počtu</a:t>
            </a:r>
          </a:p>
        </p:txBody>
      </p:sp>
      <p:sp>
        <p:nvSpPr>
          <p:cNvPr id="22" name="Zástupný symbol pro text 13"/>
          <p:cNvSpPr>
            <a:spLocks noGrp="1"/>
          </p:cNvSpPr>
          <p:nvPr>
            <p:ph type="body" sz="quarter" idx="27" hasCustomPrompt="1"/>
          </p:nvPr>
        </p:nvSpPr>
        <p:spPr>
          <a:xfrm>
            <a:off x="17820000" y="10800000"/>
            <a:ext cx="3812400" cy="1296000"/>
          </a:xfrm>
        </p:spPr>
        <p:txBody>
          <a:bodyPr anchor="ctr" anchorCtr="0">
            <a:normAutofit/>
          </a:bodyPr>
          <a:lstStyle>
            <a:lvl1pPr marL="0" indent="0">
              <a:spcBef>
                <a:spcPts val="0"/>
              </a:spcBef>
              <a:buFontTx/>
              <a:buNone/>
              <a:defRPr sz="12600" b="1" cap="all" baseline="0">
                <a:solidFill>
                  <a:schemeClr val="accent2"/>
                </a:solidFill>
                <a:latin typeface="+mj-lt"/>
              </a:defRPr>
            </a:lvl1pPr>
          </a:lstStyle>
          <a:p>
            <a:pPr lvl="0"/>
            <a:r>
              <a:rPr lang="cs-CZ" dirty="0"/>
              <a:t>%</a:t>
            </a:r>
          </a:p>
        </p:txBody>
      </p:sp>
      <p:sp>
        <p:nvSpPr>
          <p:cNvPr id="23" name="Zástupný symbol pro text 13"/>
          <p:cNvSpPr>
            <a:spLocks noGrp="1"/>
          </p:cNvSpPr>
          <p:nvPr>
            <p:ph type="body" sz="quarter" idx="28" hasCustomPrompt="1"/>
          </p:nvPr>
        </p:nvSpPr>
        <p:spPr>
          <a:xfrm>
            <a:off x="17820000" y="12174300"/>
            <a:ext cx="3812400" cy="360000"/>
          </a:xfrm>
        </p:spPr>
        <p:txBody>
          <a:bodyPr anchor="b" anchorCtr="0">
            <a:normAutofit/>
          </a:bodyPr>
          <a:lstStyle>
            <a:lvl1pPr marL="0" indent="0">
              <a:spcBef>
                <a:spcPts val="0"/>
              </a:spcBef>
              <a:buFontTx/>
              <a:buNone/>
              <a:defRPr sz="2400" b="0" i="1" cap="none" baseline="0">
                <a:solidFill>
                  <a:schemeClr val="tx1"/>
                </a:solidFill>
                <a:latin typeface="+mn-lt"/>
              </a:defRPr>
            </a:lvl1pPr>
          </a:lstStyle>
          <a:p>
            <a:pPr lvl="0"/>
            <a:r>
              <a:rPr lang="cs-CZ" dirty="0"/>
              <a:t>z celkového počtu</a:t>
            </a:r>
          </a:p>
        </p:txBody>
      </p:sp>
      <p:cxnSp>
        <p:nvCxnSpPr>
          <p:cNvPr id="24" name="Přímá spojnice 23"/>
          <p:cNvCxnSpPr>
            <a:cxnSpLocks/>
          </p:cNvCxnSpPr>
          <p:nvPr userDrawn="1"/>
        </p:nvCxnSpPr>
        <p:spPr>
          <a:xfrm>
            <a:off x="11785350" y="1980000"/>
            <a:ext cx="0" cy="1048680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5" name="Přímá spojnice 24"/>
          <p:cNvCxnSpPr>
            <a:cxnSpLocks/>
          </p:cNvCxnSpPr>
          <p:nvPr userDrawn="1"/>
        </p:nvCxnSpPr>
        <p:spPr>
          <a:xfrm>
            <a:off x="17070900" y="1980000"/>
            <a:ext cx="0" cy="1048680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Zástupný symbol pro datum 2">
            <a:extLst>
              <a:ext uri="{FF2B5EF4-FFF2-40B4-BE49-F238E27FC236}">
                <a16:creationId xmlns:a16="http://schemas.microsoft.com/office/drawing/2014/main" id="{0CBEB555-79A3-47E9-B777-CD6AF6AE243A}"/>
              </a:ext>
            </a:extLst>
          </p:cNvPr>
          <p:cNvSpPr>
            <a:spLocks noGrp="1"/>
          </p:cNvSpPr>
          <p:nvPr>
            <p:ph type="dt" sz="half" idx="29"/>
          </p:nvPr>
        </p:nvSpPr>
        <p:spPr/>
        <p:txBody>
          <a:bodyPr/>
          <a:lstStyle/>
          <a:p>
            <a:fld id="{9B3895B8-0BD6-4EDC-959F-D82D66CA15D6}" type="datetimeFigureOut">
              <a:rPr lang="cs-CZ" smtClean="0"/>
              <a:t>28.02.2022</a:t>
            </a:fld>
            <a:endParaRPr lang="cs-CZ" dirty="0"/>
          </a:p>
        </p:txBody>
      </p:sp>
      <p:sp>
        <p:nvSpPr>
          <p:cNvPr id="5" name="Zástupný symbol pro zápatí 4">
            <a:extLst>
              <a:ext uri="{FF2B5EF4-FFF2-40B4-BE49-F238E27FC236}">
                <a16:creationId xmlns:a16="http://schemas.microsoft.com/office/drawing/2014/main" id="{3CD4D53E-F1AF-46C3-8230-7A2D6B81B024}"/>
              </a:ext>
            </a:extLst>
          </p:cNvPr>
          <p:cNvSpPr>
            <a:spLocks noGrp="1"/>
          </p:cNvSpPr>
          <p:nvPr>
            <p:ph type="ftr" sz="quarter" idx="30"/>
          </p:nvPr>
        </p:nvSpPr>
        <p:spPr/>
        <p:txBody>
          <a:bodyPr/>
          <a:lstStyle/>
          <a:p>
            <a:endParaRPr lang="cs-CZ" dirty="0"/>
          </a:p>
        </p:txBody>
      </p:sp>
      <p:sp>
        <p:nvSpPr>
          <p:cNvPr id="6" name="Zástupný symbol pro číslo snímku 5">
            <a:extLst>
              <a:ext uri="{FF2B5EF4-FFF2-40B4-BE49-F238E27FC236}">
                <a16:creationId xmlns:a16="http://schemas.microsoft.com/office/drawing/2014/main" id="{1031FB46-E73A-4EC4-9E00-0D05DF8D0E64}"/>
              </a:ext>
            </a:extLst>
          </p:cNvPr>
          <p:cNvSpPr>
            <a:spLocks noGrp="1"/>
          </p:cNvSpPr>
          <p:nvPr>
            <p:ph type="sldNum" sz="quarter" idx="31"/>
          </p:nvPr>
        </p:nvSpPr>
        <p:spPr/>
        <p:txBody>
          <a:bodyPr/>
          <a:lstStyle/>
          <a:p>
            <a:fld id="{C79EEDCB-EB91-4C4F-A503-5C6FE3AC84D2}" type="slidenum">
              <a:rPr lang="cs-CZ" smtClean="0"/>
              <a:t>‹#›</a:t>
            </a:fld>
            <a:endParaRPr lang="cs-CZ" dirty="0"/>
          </a:p>
        </p:txBody>
      </p:sp>
    </p:spTree>
    <p:extLst>
      <p:ext uri="{BB962C8B-B14F-4D97-AF65-F5344CB8AC3E}">
        <p14:creationId xmlns:p14="http://schemas.microsoft.com/office/powerpoint/2010/main" val="7711898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Úzký text, široký graf či tabulka se zdrojem">
    <p:spTree>
      <p:nvGrpSpPr>
        <p:cNvPr id="1" name=""/>
        <p:cNvGrpSpPr/>
        <p:nvPr/>
      </p:nvGrpSpPr>
      <p:grpSpPr>
        <a:xfrm>
          <a:off x="0" y="0"/>
          <a:ext cx="0" cy="0"/>
          <a:chOff x="0" y="0"/>
          <a:chExt cx="0" cy="0"/>
        </a:xfrm>
      </p:grpSpPr>
      <p:sp>
        <p:nvSpPr>
          <p:cNvPr id="5" name="Zástupný symbol pro obsah 4"/>
          <p:cNvSpPr>
            <a:spLocks noGrp="1"/>
          </p:cNvSpPr>
          <p:nvPr>
            <p:ph sz="quarter" idx="15" hasCustomPrompt="1"/>
          </p:nvPr>
        </p:nvSpPr>
        <p:spPr>
          <a:xfrm>
            <a:off x="7239600" y="1979612"/>
            <a:ext cx="15897600" cy="10479088"/>
          </a:xfrm>
        </p:spPr>
        <p:txBody>
          <a:bodyPr/>
          <a:lstStyle>
            <a:lvl1pPr>
              <a:defRPr/>
            </a:lvl1pPr>
          </a:lstStyle>
          <a:p>
            <a:pPr lvl="0"/>
            <a:r>
              <a:rPr lang="cs-CZ" dirty="0"/>
              <a:t>Obrázek nebo graf se zdrojem, případně text</a:t>
            </a:r>
          </a:p>
        </p:txBody>
      </p:sp>
      <p:sp>
        <p:nvSpPr>
          <p:cNvPr id="2" name="Title 1"/>
          <p:cNvSpPr>
            <a:spLocks noGrp="1"/>
          </p:cNvSpPr>
          <p:nvPr>
            <p:ph type="title" hasCustomPrompt="1"/>
          </p:nvPr>
        </p:nvSpPr>
        <p:spPr>
          <a:xfrm>
            <a:off x="1249200" y="1980000"/>
            <a:ext cx="4968000" cy="1980000"/>
          </a:xfrm>
        </p:spPr>
        <p:txBody>
          <a:bodyPr/>
          <a:lstStyle>
            <a:lvl1pPr>
              <a:defRPr/>
            </a:lvl1pPr>
          </a:lstStyle>
          <a:p>
            <a:r>
              <a:rPr lang="cs-CZ" dirty="0"/>
              <a:t>Kliknutím</a:t>
            </a:r>
            <a:br>
              <a:rPr lang="cs-CZ" dirty="0"/>
            </a:br>
            <a:r>
              <a:rPr lang="cs-CZ" dirty="0"/>
              <a:t>vložíte</a:t>
            </a:r>
            <a:br>
              <a:rPr lang="cs-CZ" dirty="0"/>
            </a:br>
            <a:r>
              <a:rPr lang="cs-CZ" dirty="0"/>
              <a:t>nadpis</a:t>
            </a:r>
            <a:endParaRPr lang="en-US" dirty="0"/>
          </a:p>
        </p:txBody>
      </p:sp>
      <p:sp>
        <p:nvSpPr>
          <p:cNvPr id="14" name="Zástupný symbol pro text 13"/>
          <p:cNvSpPr>
            <a:spLocks noGrp="1"/>
          </p:cNvSpPr>
          <p:nvPr>
            <p:ph type="body" sz="quarter" idx="14"/>
          </p:nvPr>
        </p:nvSpPr>
        <p:spPr>
          <a:xfrm>
            <a:off x="1249200" y="4248000"/>
            <a:ext cx="4968000" cy="8210700"/>
          </a:xfrm>
        </p:spPr>
        <p:txBody>
          <a:bodyPr>
            <a:normAutofit/>
          </a:bodyPr>
          <a:lstStyle>
            <a:lvl1pPr marL="0" indent="0">
              <a:spcBef>
                <a:spcPts val="0"/>
              </a:spcBef>
              <a:buFontTx/>
              <a:buNone/>
              <a:defRPr sz="3200" cap="none" baseline="0"/>
            </a:lvl1pPr>
          </a:lstStyle>
          <a:p>
            <a:pPr lvl="0"/>
            <a:r>
              <a:rPr lang="cs-CZ"/>
              <a:t>Po kliknutí můžete upravovat styly textu v předloze.</a:t>
            </a:r>
          </a:p>
        </p:txBody>
      </p:sp>
      <p:sp>
        <p:nvSpPr>
          <p:cNvPr id="9" name="Zástupný symbol pro text 13"/>
          <p:cNvSpPr>
            <a:spLocks noGrp="1"/>
          </p:cNvSpPr>
          <p:nvPr>
            <p:ph type="body" sz="quarter" idx="25" hasCustomPrompt="1"/>
          </p:nvPr>
        </p:nvSpPr>
        <p:spPr>
          <a:xfrm>
            <a:off x="7239600" y="12903000"/>
            <a:ext cx="12960000" cy="432000"/>
          </a:xfrm>
        </p:spPr>
        <p:txBody>
          <a:bodyPr anchor="b" anchorCtr="0">
            <a:normAutofit/>
          </a:bodyPr>
          <a:lstStyle>
            <a:lvl1pPr marL="0" indent="0">
              <a:buFontTx/>
              <a:buNone/>
              <a:defRPr sz="2800" b="0" i="1" cap="none" baseline="0">
                <a:solidFill>
                  <a:schemeClr val="bg2"/>
                </a:solidFill>
                <a:latin typeface="+mn-lt"/>
              </a:defRPr>
            </a:lvl1pPr>
          </a:lstStyle>
          <a:p>
            <a:pPr lvl="0"/>
            <a:r>
              <a:rPr lang="cs-CZ" dirty="0"/>
              <a:t>Zdroj:</a:t>
            </a:r>
          </a:p>
        </p:txBody>
      </p:sp>
      <p:pic>
        <p:nvPicPr>
          <p:cNvPr id="7" name="Obrázek 6">
            <a:extLst>
              <a:ext uri="{FF2B5EF4-FFF2-40B4-BE49-F238E27FC236}">
                <a16:creationId xmlns:a16="http://schemas.microsoft.com/office/drawing/2014/main" id="{6EDC5855-5478-41DF-9956-B3B19B4C3F4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7536" t="3180" r="70308" b="14767"/>
          <a:stretch/>
        </p:blipFill>
        <p:spPr>
          <a:xfrm flipH="1">
            <a:off x="6257925" y="2012155"/>
            <a:ext cx="525846" cy="11246645"/>
          </a:xfrm>
          <a:prstGeom prst="rect">
            <a:avLst/>
          </a:prstGeom>
        </p:spPr>
      </p:pic>
      <p:sp>
        <p:nvSpPr>
          <p:cNvPr id="6" name="Zástupný symbol pro text 5">
            <a:extLst>
              <a:ext uri="{FF2B5EF4-FFF2-40B4-BE49-F238E27FC236}">
                <a16:creationId xmlns:a16="http://schemas.microsoft.com/office/drawing/2014/main" id="{A81E1459-9530-4B93-9D6D-409F0958B970}"/>
              </a:ext>
            </a:extLst>
          </p:cNvPr>
          <p:cNvSpPr>
            <a:spLocks noGrp="1"/>
          </p:cNvSpPr>
          <p:nvPr>
            <p:ph type="body" sz="quarter" idx="26" hasCustomPrompt="1"/>
          </p:nvPr>
        </p:nvSpPr>
        <p:spPr>
          <a:xfrm>
            <a:off x="20498400" y="1979810"/>
            <a:ext cx="432000" cy="432000"/>
          </a:xfrm>
          <a:solidFill>
            <a:schemeClr val="accent3"/>
          </a:solidFill>
        </p:spPr>
        <p:txBody>
          <a:bodyPr anchor="ctr" anchorCtr="1"/>
          <a:lstStyle>
            <a:lvl1pPr marL="0" indent="0">
              <a:spcBef>
                <a:spcPts val="0"/>
              </a:spcBef>
              <a:buFontTx/>
              <a:buNone/>
              <a:defRPr/>
            </a:lvl1pPr>
          </a:lstStyle>
          <a:p>
            <a:pPr lvl="0"/>
            <a:r>
              <a:rPr lang="cs-CZ" dirty="0"/>
              <a:t> </a:t>
            </a:r>
          </a:p>
        </p:txBody>
      </p:sp>
      <p:sp>
        <p:nvSpPr>
          <p:cNvPr id="10" name="Zástupný symbol pro text 5">
            <a:extLst>
              <a:ext uri="{FF2B5EF4-FFF2-40B4-BE49-F238E27FC236}">
                <a16:creationId xmlns:a16="http://schemas.microsoft.com/office/drawing/2014/main" id="{91238411-F7B2-4C2E-B752-012ACEEB09D1}"/>
              </a:ext>
            </a:extLst>
          </p:cNvPr>
          <p:cNvSpPr>
            <a:spLocks noGrp="1"/>
          </p:cNvSpPr>
          <p:nvPr>
            <p:ph type="body" sz="quarter" idx="27" hasCustomPrompt="1"/>
          </p:nvPr>
        </p:nvSpPr>
        <p:spPr>
          <a:xfrm>
            <a:off x="20498400" y="3148010"/>
            <a:ext cx="432000" cy="432000"/>
          </a:xfrm>
          <a:solidFill>
            <a:schemeClr val="accent2"/>
          </a:solidFill>
        </p:spPr>
        <p:txBody>
          <a:bodyPr anchor="ctr" anchorCtr="1"/>
          <a:lstStyle>
            <a:lvl1pPr marL="0" indent="0">
              <a:spcBef>
                <a:spcPts val="0"/>
              </a:spcBef>
              <a:buFontTx/>
              <a:buNone/>
              <a:defRPr/>
            </a:lvl1pPr>
          </a:lstStyle>
          <a:p>
            <a:pPr lvl="0"/>
            <a:r>
              <a:rPr lang="cs-CZ" dirty="0"/>
              <a:t> </a:t>
            </a:r>
          </a:p>
        </p:txBody>
      </p:sp>
      <p:sp>
        <p:nvSpPr>
          <p:cNvPr id="11" name="Zástupný symbol pro text 5">
            <a:extLst>
              <a:ext uri="{FF2B5EF4-FFF2-40B4-BE49-F238E27FC236}">
                <a16:creationId xmlns:a16="http://schemas.microsoft.com/office/drawing/2014/main" id="{ACCC8690-2D85-435A-979C-ECFD7FD54AA5}"/>
              </a:ext>
            </a:extLst>
          </p:cNvPr>
          <p:cNvSpPr>
            <a:spLocks noGrp="1"/>
          </p:cNvSpPr>
          <p:nvPr>
            <p:ph type="body" sz="quarter" idx="28" hasCustomPrompt="1"/>
          </p:nvPr>
        </p:nvSpPr>
        <p:spPr>
          <a:xfrm>
            <a:off x="20498400" y="2563910"/>
            <a:ext cx="432000" cy="432000"/>
          </a:xfrm>
          <a:solidFill>
            <a:schemeClr val="accent1"/>
          </a:solidFill>
        </p:spPr>
        <p:txBody>
          <a:bodyPr anchor="ctr" anchorCtr="1"/>
          <a:lstStyle>
            <a:lvl1pPr marL="0" indent="0">
              <a:spcBef>
                <a:spcPts val="0"/>
              </a:spcBef>
              <a:buFontTx/>
              <a:buNone/>
              <a:defRPr/>
            </a:lvl1pPr>
          </a:lstStyle>
          <a:p>
            <a:pPr lvl="0"/>
            <a:r>
              <a:rPr lang="cs-CZ" dirty="0"/>
              <a:t> </a:t>
            </a:r>
          </a:p>
        </p:txBody>
      </p:sp>
      <p:sp>
        <p:nvSpPr>
          <p:cNvPr id="12" name="Zástupný symbol pro text 13">
            <a:extLst>
              <a:ext uri="{FF2B5EF4-FFF2-40B4-BE49-F238E27FC236}">
                <a16:creationId xmlns:a16="http://schemas.microsoft.com/office/drawing/2014/main" id="{D036E4CD-F9CC-4C94-9BC0-C61C8761254E}"/>
              </a:ext>
            </a:extLst>
          </p:cNvPr>
          <p:cNvSpPr>
            <a:spLocks noGrp="1"/>
          </p:cNvSpPr>
          <p:nvPr>
            <p:ph type="body" sz="quarter" idx="18" hasCustomPrompt="1"/>
          </p:nvPr>
        </p:nvSpPr>
        <p:spPr>
          <a:xfrm>
            <a:off x="21074400" y="2012154"/>
            <a:ext cx="2062800" cy="432000"/>
          </a:xfrm>
        </p:spPr>
        <p:txBody>
          <a:bodyPr anchor="ctr" anchorCtr="0">
            <a:normAutofit/>
          </a:bodyPr>
          <a:lstStyle>
            <a:lvl1pPr marL="0" indent="0">
              <a:spcBef>
                <a:spcPts val="0"/>
              </a:spcBef>
              <a:buFontTx/>
              <a:buNone/>
              <a:defRPr sz="2200" b="0" cap="none" baseline="0">
                <a:solidFill>
                  <a:schemeClr val="tx1"/>
                </a:solidFill>
                <a:latin typeface="+mn-lt"/>
              </a:defRPr>
            </a:lvl1pPr>
          </a:lstStyle>
          <a:p>
            <a:pPr lvl="0"/>
            <a:r>
              <a:rPr lang="cs-CZ" dirty="0"/>
              <a:t>Popis</a:t>
            </a:r>
          </a:p>
        </p:txBody>
      </p:sp>
      <p:sp>
        <p:nvSpPr>
          <p:cNvPr id="13" name="Zástupný symbol pro text 13">
            <a:extLst>
              <a:ext uri="{FF2B5EF4-FFF2-40B4-BE49-F238E27FC236}">
                <a16:creationId xmlns:a16="http://schemas.microsoft.com/office/drawing/2014/main" id="{570776ED-CE61-4689-82BC-FFCCE7766B6E}"/>
              </a:ext>
            </a:extLst>
          </p:cNvPr>
          <p:cNvSpPr>
            <a:spLocks noGrp="1"/>
          </p:cNvSpPr>
          <p:nvPr>
            <p:ph type="body" sz="quarter" idx="29" hasCustomPrompt="1"/>
          </p:nvPr>
        </p:nvSpPr>
        <p:spPr>
          <a:xfrm>
            <a:off x="21074400" y="2563200"/>
            <a:ext cx="2062800" cy="432000"/>
          </a:xfrm>
        </p:spPr>
        <p:txBody>
          <a:bodyPr anchor="ctr" anchorCtr="0">
            <a:normAutofit/>
          </a:bodyPr>
          <a:lstStyle>
            <a:lvl1pPr marL="0" indent="0">
              <a:spcBef>
                <a:spcPts val="0"/>
              </a:spcBef>
              <a:buFontTx/>
              <a:buNone/>
              <a:defRPr sz="2200" b="0" cap="none" baseline="0">
                <a:solidFill>
                  <a:schemeClr val="tx1"/>
                </a:solidFill>
                <a:latin typeface="+mn-lt"/>
              </a:defRPr>
            </a:lvl1pPr>
          </a:lstStyle>
          <a:p>
            <a:pPr lvl="0"/>
            <a:r>
              <a:rPr lang="cs-CZ" dirty="0"/>
              <a:t>Popis</a:t>
            </a:r>
          </a:p>
        </p:txBody>
      </p:sp>
      <p:sp>
        <p:nvSpPr>
          <p:cNvPr id="15" name="Zástupný symbol pro text 13">
            <a:extLst>
              <a:ext uri="{FF2B5EF4-FFF2-40B4-BE49-F238E27FC236}">
                <a16:creationId xmlns:a16="http://schemas.microsoft.com/office/drawing/2014/main" id="{E9C2F4F2-5EA5-44B2-970A-95EB1301C90A}"/>
              </a:ext>
            </a:extLst>
          </p:cNvPr>
          <p:cNvSpPr>
            <a:spLocks noGrp="1"/>
          </p:cNvSpPr>
          <p:nvPr>
            <p:ph type="body" sz="quarter" idx="30" hasCustomPrompt="1"/>
          </p:nvPr>
        </p:nvSpPr>
        <p:spPr>
          <a:xfrm>
            <a:off x="21074400" y="3146400"/>
            <a:ext cx="2062800" cy="432000"/>
          </a:xfrm>
        </p:spPr>
        <p:txBody>
          <a:bodyPr anchor="ctr" anchorCtr="0">
            <a:normAutofit/>
          </a:bodyPr>
          <a:lstStyle>
            <a:lvl1pPr marL="0" indent="0">
              <a:spcBef>
                <a:spcPts val="0"/>
              </a:spcBef>
              <a:buFontTx/>
              <a:buNone/>
              <a:defRPr sz="2200" b="0" cap="none" baseline="0">
                <a:solidFill>
                  <a:schemeClr val="tx1"/>
                </a:solidFill>
                <a:latin typeface="+mn-lt"/>
              </a:defRPr>
            </a:lvl1pPr>
          </a:lstStyle>
          <a:p>
            <a:pPr lvl="0"/>
            <a:r>
              <a:rPr lang="cs-CZ" dirty="0"/>
              <a:t>Popis</a:t>
            </a:r>
          </a:p>
        </p:txBody>
      </p:sp>
      <p:sp>
        <p:nvSpPr>
          <p:cNvPr id="16" name="Zástupný symbol pro text 13">
            <a:extLst>
              <a:ext uri="{FF2B5EF4-FFF2-40B4-BE49-F238E27FC236}">
                <a16:creationId xmlns:a16="http://schemas.microsoft.com/office/drawing/2014/main" id="{4D73951F-C1A7-4F5F-ADFE-929DB12722B9}"/>
              </a:ext>
            </a:extLst>
          </p:cNvPr>
          <p:cNvSpPr>
            <a:spLocks noGrp="1"/>
          </p:cNvSpPr>
          <p:nvPr>
            <p:ph type="body" sz="quarter" idx="31" hasCustomPrompt="1"/>
          </p:nvPr>
        </p:nvSpPr>
        <p:spPr>
          <a:xfrm>
            <a:off x="15678150" y="2012154"/>
            <a:ext cx="4140000" cy="1566246"/>
          </a:xfrm>
        </p:spPr>
        <p:txBody>
          <a:bodyPr anchor="ctr" anchorCtr="0">
            <a:normAutofit/>
          </a:bodyPr>
          <a:lstStyle>
            <a:lvl1pPr marL="0" indent="0" algn="r">
              <a:spcBef>
                <a:spcPts val="0"/>
              </a:spcBef>
              <a:buFontTx/>
              <a:buNone/>
              <a:defRPr sz="3200" b="0" cap="all" baseline="0">
                <a:solidFill>
                  <a:schemeClr val="accent2"/>
                </a:solidFill>
                <a:latin typeface="+mn-lt"/>
              </a:defRPr>
            </a:lvl1pPr>
          </a:lstStyle>
          <a:p>
            <a:pPr lvl="0"/>
            <a:r>
              <a:rPr lang="cs-CZ" dirty="0"/>
              <a:t>Popis</a:t>
            </a:r>
          </a:p>
        </p:txBody>
      </p:sp>
      <p:sp>
        <p:nvSpPr>
          <p:cNvPr id="20" name="Zástupný symbol pro číslo snímku 19">
            <a:extLst>
              <a:ext uri="{FF2B5EF4-FFF2-40B4-BE49-F238E27FC236}">
                <a16:creationId xmlns:a16="http://schemas.microsoft.com/office/drawing/2014/main" id="{7FEDBD48-8860-4068-B323-34D475515FC2}"/>
              </a:ext>
            </a:extLst>
          </p:cNvPr>
          <p:cNvSpPr>
            <a:spLocks noGrp="1"/>
          </p:cNvSpPr>
          <p:nvPr>
            <p:ph type="sldNum" sz="quarter" idx="34"/>
          </p:nvPr>
        </p:nvSpPr>
        <p:spPr/>
        <p:txBody>
          <a:bodyPr/>
          <a:lstStyle/>
          <a:p>
            <a:fld id="{C79EEDCB-EB91-4C4F-A503-5C6FE3AC84D2}" type="slidenum">
              <a:rPr lang="cs-CZ" smtClean="0"/>
              <a:t>‹#›</a:t>
            </a:fld>
            <a:endParaRPr lang="cs-CZ" dirty="0"/>
          </a:p>
        </p:txBody>
      </p:sp>
    </p:spTree>
    <p:extLst>
      <p:ext uri="{BB962C8B-B14F-4D97-AF65-F5344CB8AC3E}">
        <p14:creationId xmlns:p14="http://schemas.microsoft.com/office/powerpoint/2010/main" val="13311769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Úzký obrázek, data, číslovaný text">
    <p:spTree>
      <p:nvGrpSpPr>
        <p:cNvPr id="1" name=""/>
        <p:cNvGrpSpPr/>
        <p:nvPr/>
      </p:nvGrpSpPr>
      <p:grpSpPr>
        <a:xfrm>
          <a:off x="0" y="0"/>
          <a:ext cx="0" cy="0"/>
          <a:chOff x="0" y="0"/>
          <a:chExt cx="0" cy="0"/>
        </a:xfrm>
      </p:grpSpPr>
      <p:sp>
        <p:nvSpPr>
          <p:cNvPr id="2" name="Title 1"/>
          <p:cNvSpPr>
            <a:spLocks noGrp="1"/>
          </p:cNvSpPr>
          <p:nvPr>
            <p:ph type="title"/>
          </p:nvPr>
        </p:nvSpPr>
        <p:spPr>
          <a:xfrm>
            <a:off x="12693600" y="1980000"/>
            <a:ext cx="10443600" cy="1260000"/>
          </a:xfrm>
        </p:spPr>
        <p:txBody>
          <a:bodyPr anchor="b" anchorCtr="0"/>
          <a:lstStyle>
            <a:lvl1pPr>
              <a:defRPr/>
            </a:lvl1pPr>
          </a:lstStyle>
          <a:p>
            <a:r>
              <a:rPr lang="cs-CZ"/>
              <a:t>Kliknutím lze upravit styl.</a:t>
            </a:r>
            <a:endParaRPr lang="en-US" dirty="0"/>
          </a:p>
        </p:txBody>
      </p:sp>
      <p:sp>
        <p:nvSpPr>
          <p:cNvPr id="6" name="Slide Number Placeholder 5"/>
          <p:cNvSpPr>
            <a:spLocks noGrp="1"/>
          </p:cNvSpPr>
          <p:nvPr>
            <p:ph type="sldNum" sz="quarter" idx="12"/>
          </p:nvPr>
        </p:nvSpPr>
        <p:spPr/>
        <p:txBody>
          <a:bodyPr/>
          <a:lstStyle/>
          <a:p>
            <a:fld id="{C79EEDCB-EB91-4C4F-A503-5C6FE3AC84D2}" type="slidenum">
              <a:rPr lang="cs-CZ" smtClean="0"/>
              <a:t>‹#›</a:t>
            </a:fld>
            <a:endParaRPr lang="cs-CZ"/>
          </a:p>
        </p:txBody>
      </p:sp>
      <p:sp>
        <p:nvSpPr>
          <p:cNvPr id="8" name="Zástupný symbol pro obrázek 7"/>
          <p:cNvSpPr>
            <a:spLocks noGrp="1"/>
          </p:cNvSpPr>
          <p:nvPr>
            <p:ph type="pic" sz="quarter" idx="13"/>
          </p:nvPr>
        </p:nvSpPr>
        <p:spPr>
          <a:xfrm>
            <a:off x="457200" y="457200"/>
            <a:ext cx="5835600" cy="12801600"/>
          </a:xfrm>
        </p:spPr>
        <p:txBody>
          <a:bodyPr/>
          <a:lstStyle/>
          <a:p>
            <a:r>
              <a:rPr lang="cs-CZ"/>
              <a:t>Kliknutím na ikonu přidáte obrázek.</a:t>
            </a:r>
            <a:endParaRPr lang="cs-CZ" dirty="0"/>
          </a:p>
        </p:txBody>
      </p:sp>
      <p:sp>
        <p:nvSpPr>
          <p:cNvPr id="12" name="Zástupný symbol pro text 13"/>
          <p:cNvSpPr>
            <a:spLocks noGrp="1"/>
          </p:cNvSpPr>
          <p:nvPr>
            <p:ph type="body" sz="quarter" idx="19"/>
          </p:nvPr>
        </p:nvSpPr>
        <p:spPr>
          <a:xfrm>
            <a:off x="12693600" y="3420000"/>
            <a:ext cx="10443600" cy="2412000"/>
          </a:xfrm>
        </p:spPr>
        <p:txBody>
          <a:bodyPr>
            <a:normAutofit/>
          </a:bodyPr>
          <a:lstStyle>
            <a:lvl1pPr marL="0" indent="0">
              <a:spcBef>
                <a:spcPts val="0"/>
              </a:spcBef>
              <a:buFontTx/>
              <a:buNone/>
              <a:defRPr sz="2800" cap="none" baseline="0"/>
            </a:lvl1pPr>
          </a:lstStyle>
          <a:p>
            <a:pPr lvl="0"/>
            <a:r>
              <a:rPr lang="cs-CZ"/>
              <a:t>Po kliknutí můžete upravovat styly textu v předloze.</a:t>
            </a:r>
          </a:p>
        </p:txBody>
      </p:sp>
      <p:cxnSp>
        <p:nvCxnSpPr>
          <p:cNvPr id="4" name="Přímá spojnice 3"/>
          <p:cNvCxnSpPr>
            <a:cxnSpLocks/>
          </p:cNvCxnSpPr>
          <p:nvPr userDrawn="1"/>
        </p:nvCxnSpPr>
        <p:spPr>
          <a:xfrm>
            <a:off x="11851200" y="1980000"/>
            <a:ext cx="0" cy="1127880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0" name="Obrázek 19">
            <a:extLst>
              <a:ext uri="{FF2B5EF4-FFF2-40B4-BE49-F238E27FC236}">
                <a16:creationId xmlns:a16="http://schemas.microsoft.com/office/drawing/2014/main" id="{B985BDA0-83BF-4CD1-88C1-35ED2255594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7536" t="3180" r="70308" b="3301"/>
          <a:stretch/>
        </p:blipFill>
        <p:spPr>
          <a:xfrm>
            <a:off x="6715125" y="440531"/>
            <a:ext cx="525846" cy="12818269"/>
          </a:xfrm>
          <a:prstGeom prst="rect">
            <a:avLst/>
          </a:prstGeom>
        </p:spPr>
      </p:pic>
      <p:sp>
        <p:nvSpPr>
          <p:cNvPr id="17" name="Zástupný symbol pro text 13"/>
          <p:cNvSpPr>
            <a:spLocks noGrp="1"/>
          </p:cNvSpPr>
          <p:nvPr>
            <p:ph type="body" sz="quarter" idx="17" hasCustomPrompt="1"/>
          </p:nvPr>
        </p:nvSpPr>
        <p:spPr>
          <a:xfrm>
            <a:off x="7272000" y="1980000"/>
            <a:ext cx="4068000" cy="1260000"/>
          </a:xfrm>
        </p:spPr>
        <p:txBody>
          <a:bodyPr anchor="b" anchorCtr="0">
            <a:normAutofit/>
          </a:bodyPr>
          <a:lstStyle>
            <a:lvl1pPr marL="0" indent="0">
              <a:spcBef>
                <a:spcPts val="0"/>
              </a:spcBef>
              <a:buFontTx/>
              <a:buNone/>
              <a:defRPr sz="4800" b="1" cap="all" baseline="0">
                <a:solidFill>
                  <a:schemeClr val="accent2"/>
                </a:solidFill>
                <a:latin typeface="+mj-lt"/>
              </a:defRPr>
            </a:lvl1pPr>
          </a:lstStyle>
          <a:p>
            <a:pPr lvl="0"/>
            <a:r>
              <a:rPr lang="cs-CZ" dirty="0"/>
              <a:t>Data</a:t>
            </a:r>
          </a:p>
        </p:txBody>
      </p:sp>
      <p:sp>
        <p:nvSpPr>
          <p:cNvPr id="10" name="Zástupný symbol pro text 13"/>
          <p:cNvSpPr>
            <a:spLocks noGrp="1"/>
          </p:cNvSpPr>
          <p:nvPr>
            <p:ph type="body" sz="quarter" idx="23" hasCustomPrompt="1"/>
          </p:nvPr>
        </p:nvSpPr>
        <p:spPr>
          <a:xfrm>
            <a:off x="7239600" y="4248000"/>
            <a:ext cx="4068000" cy="1296000"/>
          </a:xfrm>
        </p:spPr>
        <p:txBody>
          <a:bodyPr anchor="ctr" anchorCtr="0">
            <a:normAutofit/>
          </a:bodyPr>
          <a:lstStyle>
            <a:lvl1pPr marL="0" indent="0" algn="ctr">
              <a:spcBef>
                <a:spcPts val="0"/>
              </a:spcBef>
              <a:buFontTx/>
              <a:buNone/>
              <a:defRPr sz="9200" b="1" cap="none" baseline="0">
                <a:solidFill>
                  <a:schemeClr val="accent2"/>
                </a:solidFill>
                <a:latin typeface="+mj-lt"/>
              </a:defRPr>
            </a:lvl1pPr>
          </a:lstStyle>
          <a:p>
            <a:pPr lvl="0"/>
            <a:r>
              <a:rPr lang="cs-CZ" dirty="0"/>
              <a:t>0</a:t>
            </a:r>
          </a:p>
        </p:txBody>
      </p:sp>
      <p:sp>
        <p:nvSpPr>
          <p:cNvPr id="13" name="Zástupný symbol pro text 13"/>
          <p:cNvSpPr>
            <a:spLocks noGrp="1"/>
          </p:cNvSpPr>
          <p:nvPr>
            <p:ph type="body" sz="quarter" idx="24" hasCustomPrompt="1"/>
          </p:nvPr>
        </p:nvSpPr>
        <p:spPr>
          <a:xfrm>
            <a:off x="7239600" y="5652000"/>
            <a:ext cx="4068000" cy="972000"/>
          </a:xfrm>
        </p:spPr>
        <p:txBody>
          <a:bodyPr anchor="t" anchorCtr="0">
            <a:normAutofit/>
          </a:bodyPr>
          <a:lstStyle>
            <a:lvl1pPr marL="0" indent="0" algn="ctr">
              <a:spcBef>
                <a:spcPts val="0"/>
              </a:spcBef>
              <a:buFontTx/>
              <a:buNone/>
              <a:defRPr sz="3600" b="0" cap="all" baseline="0">
                <a:solidFill>
                  <a:schemeClr val="accent2"/>
                </a:solidFill>
                <a:latin typeface="+mj-lt"/>
              </a:defRPr>
            </a:lvl1pPr>
          </a:lstStyle>
          <a:p>
            <a:pPr lvl="0"/>
            <a:r>
              <a:rPr lang="cs-CZ" dirty="0"/>
              <a:t>MJ</a:t>
            </a:r>
          </a:p>
        </p:txBody>
      </p:sp>
      <p:sp>
        <p:nvSpPr>
          <p:cNvPr id="15" name="Zástupný symbol pro text 13"/>
          <p:cNvSpPr>
            <a:spLocks noGrp="1"/>
          </p:cNvSpPr>
          <p:nvPr>
            <p:ph type="body" sz="quarter" idx="25" hasCustomPrompt="1"/>
          </p:nvPr>
        </p:nvSpPr>
        <p:spPr>
          <a:xfrm>
            <a:off x="7239600" y="7010250"/>
            <a:ext cx="4068000" cy="1296000"/>
          </a:xfrm>
        </p:spPr>
        <p:txBody>
          <a:bodyPr anchor="ctr" anchorCtr="0">
            <a:normAutofit/>
          </a:bodyPr>
          <a:lstStyle>
            <a:lvl1pPr marL="0" indent="0" algn="ctr">
              <a:spcBef>
                <a:spcPts val="0"/>
              </a:spcBef>
              <a:buFontTx/>
              <a:buNone/>
              <a:defRPr sz="9200" b="1" cap="none" baseline="0">
                <a:solidFill>
                  <a:schemeClr val="accent2"/>
                </a:solidFill>
                <a:latin typeface="+mj-lt"/>
              </a:defRPr>
            </a:lvl1pPr>
          </a:lstStyle>
          <a:p>
            <a:pPr lvl="0"/>
            <a:r>
              <a:rPr lang="cs-CZ" dirty="0"/>
              <a:t>0</a:t>
            </a:r>
          </a:p>
        </p:txBody>
      </p:sp>
      <p:sp>
        <p:nvSpPr>
          <p:cNvPr id="16" name="Zástupný symbol pro text 13"/>
          <p:cNvSpPr>
            <a:spLocks noGrp="1"/>
          </p:cNvSpPr>
          <p:nvPr>
            <p:ph type="body" sz="quarter" idx="26" hasCustomPrompt="1"/>
          </p:nvPr>
        </p:nvSpPr>
        <p:spPr>
          <a:xfrm>
            <a:off x="7239600" y="8424000"/>
            <a:ext cx="4068000" cy="972000"/>
          </a:xfrm>
        </p:spPr>
        <p:txBody>
          <a:bodyPr anchor="t" anchorCtr="0">
            <a:normAutofit/>
          </a:bodyPr>
          <a:lstStyle>
            <a:lvl1pPr marL="0" indent="0" algn="ctr">
              <a:spcBef>
                <a:spcPts val="0"/>
              </a:spcBef>
              <a:buFontTx/>
              <a:buNone/>
              <a:defRPr sz="3600" b="0" cap="all" baseline="0">
                <a:solidFill>
                  <a:schemeClr val="accent2"/>
                </a:solidFill>
                <a:latin typeface="+mj-lt"/>
              </a:defRPr>
            </a:lvl1pPr>
          </a:lstStyle>
          <a:p>
            <a:pPr lvl="0"/>
            <a:r>
              <a:rPr lang="cs-CZ" dirty="0"/>
              <a:t>MJ</a:t>
            </a:r>
          </a:p>
        </p:txBody>
      </p:sp>
      <p:sp>
        <p:nvSpPr>
          <p:cNvPr id="18" name="Zástupný symbol pro text 13"/>
          <p:cNvSpPr>
            <a:spLocks noGrp="1"/>
          </p:cNvSpPr>
          <p:nvPr>
            <p:ph type="body" sz="quarter" idx="27" hasCustomPrompt="1"/>
          </p:nvPr>
        </p:nvSpPr>
        <p:spPr>
          <a:xfrm>
            <a:off x="7239600" y="9772500"/>
            <a:ext cx="4068000" cy="1296000"/>
          </a:xfrm>
        </p:spPr>
        <p:txBody>
          <a:bodyPr anchor="ctr" anchorCtr="0">
            <a:normAutofit/>
          </a:bodyPr>
          <a:lstStyle>
            <a:lvl1pPr marL="0" indent="0" algn="ctr">
              <a:spcBef>
                <a:spcPts val="0"/>
              </a:spcBef>
              <a:buFontTx/>
              <a:buNone/>
              <a:defRPr sz="9200" b="1" cap="none" baseline="0">
                <a:solidFill>
                  <a:schemeClr val="accent2"/>
                </a:solidFill>
                <a:latin typeface="+mj-lt"/>
              </a:defRPr>
            </a:lvl1pPr>
          </a:lstStyle>
          <a:p>
            <a:pPr lvl="0"/>
            <a:r>
              <a:rPr lang="cs-CZ" dirty="0"/>
              <a:t>0</a:t>
            </a:r>
          </a:p>
        </p:txBody>
      </p:sp>
      <p:sp>
        <p:nvSpPr>
          <p:cNvPr id="19" name="Zástupný symbol pro text 13"/>
          <p:cNvSpPr>
            <a:spLocks noGrp="1"/>
          </p:cNvSpPr>
          <p:nvPr>
            <p:ph type="body" sz="quarter" idx="28" hasCustomPrompt="1"/>
          </p:nvPr>
        </p:nvSpPr>
        <p:spPr>
          <a:xfrm>
            <a:off x="7239600" y="11160000"/>
            <a:ext cx="4068000" cy="972000"/>
          </a:xfrm>
        </p:spPr>
        <p:txBody>
          <a:bodyPr anchor="t" anchorCtr="0">
            <a:normAutofit/>
          </a:bodyPr>
          <a:lstStyle>
            <a:lvl1pPr marL="0" indent="0" algn="ctr">
              <a:spcBef>
                <a:spcPts val="0"/>
              </a:spcBef>
              <a:buFontTx/>
              <a:buNone/>
              <a:defRPr sz="3600" b="0" cap="all" baseline="0">
                <a:solidFill>
                  <a:schemeClr val="accent2"/>
                </a:solidFill>
                <a:latin typeface="+mj-lt"/>
              </a:defRPr>
            </a:lvl1pPr>
          </a:lstStyle>
          <a:p>
            <a:pPr lvl="0"/>
            <a:r>
              <a:rPr lang="cs-CZ" dirty="0"/>
              <a:t>MJ</a:t>
            </a:r>
          </a:p>
        </p:txBody>
      </p:sp>
      <p:sp>
        <p:nvSpPr>
          <p:cNvPr id="5" name="Zástupný symbol pro text 4"/>
          <p:cNvSpPr>
            <a:spLocks noGrp="1"/>
          </p:cNvSpPr>
          <p:nvPr>
            <p:ph type="body" sz="quarter" idx="29"/>
          </p:nvPr>
        </p:nvSpPr>
        <p:spPr>
          <a:xfrm>
            <a:off x="12693600" y="5954400"/>
            <a:ext cx="10443600" cy="6484950"/>
          </a:xfrm>
        </p:spPr>
        <p:txBody>
          <a:bodyPr/>
          <a:lstStyle>
            <a:lvl1pPr marL="504000" indent="-504000">
              <a:buFont typeface="+mj-lt"/>
              <a:buAutoNum type="arabicPeriod"/>
              <a:defRPr cap="all" baseline="0">
                <a:solidFill>
                  <a:schemeClr val="accent2"/>
                </a:solidFill>
              </a:defRPr>
            </a:lvl1pPr>
            <a:lvl2pPr marL="504000" indent="0">
              <a:buFontTx/>
              <a:buNone/>
              <a:defRPr/>
            </a:lvl2pPr>
          </a:lstStyle>
          <a:p>
            <a:pPr lvl="0"/>
            <a:r>
              <a:rPr lang="cs-CZ"/>
              <a:t>Po kliknutí můžete upravovat styly textu v předloze.</a:t>
            </a:r>
          </a:p>
          <a:p>
            <a:pPr lvl="1"/>
            <a:r>
              <a:rPr lang="cs-CZ"/>
              <a:t>Druhá úroveň</a:t>
            </a:r>
          </a:p>
        </p:txBody>
      </p:sp>
    </p:spTree>
    <p:extLst>
      <p:ext uri="{BB962C8B-B14F-4D97-AF65-F5344CB8AC3E}">
        <p14:creationId xmlns:p14="http://schemas.microsoft.com/office/powerpoint/2010/main" val="5056233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49200" y="1980000"/>
            <a:ext cx="21888000" cy="1224000"/>
          </a:xfrm>
          <a:prstGeom prst="rect">
            <a:avLst/>
          </a:prstGeom>
        </p:spPr>
        <p:txBody>
          <a:bodyPr vert="horz" lIns="0" tIns="0" rIns="0" bIns="0" rtlCol="0" anchor="t" anchorCtr="0">
            <a:normAutofit/>
          </a:bodyPr>
          <a:lstStyle/>
          <a:p>
            <a:r>
              <a:rPr lang="cs-CZ" dirty="0"/>
              <a:t>Kliknutím lze upravit styl.</a:t>
            </a:r>
            <a:endParaRPr lang="en-US" dirty="0"/>
          </a:p>
        </p:txBody>
      </p:sp>
      <p:sp>
        <p:nvSpPr>
          <p:cNvPr id="3" name="Text Placeholder 2"/>
          <p:cNvSpPr>
            <a:spLocks noGrp="1"/>
          </p:cNvSpPr>
          <p:nvPr>
            <p:ph type="body" idx="1"/>
          </p:nvPr>
        </p:nvSpPr>
        <p:spPr>
          <a:xfrm>
            <a:off x="1249200" y="3240000"/>
            <a:ext cx="21888000" cy="9226800"/>
          </a:xfrm>
          <a:prstGeom prst="rect">
            <a:avLst/>
          </a:prstGeom>
        </p:spPr>
        <p:txBody>
          <a:bodyPr vert="horz" lIns="0" tIns="0" rIns="0" bIns="0" rtlCol="0">
            <a:normAutofit/>
          </a:bodyPr>
          <a:lstStyle/>
          <a:p>
            <a:pPr lvl="0"/>
            <a:r>
              <a:rPr lang="cs-CZ" dirty="0"/>
              <a:t>Upravte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endParaRPr lang="en-US" dirty="0"/>
          </a:p>
        </p:txBody>
      </p:sp>
      <p:sp>
        <p:nvSpPr>
          <p:cNvPr id="4" name="Date Placeholder 3"/>
          <p:cNvSpPr>
            <a:spLocks noGrp="1"/>
          </p:cNvSpPr>
          <p:nvPr>
            <p:ph type="dt" sz="half" idx="2"/>
          </p:nvPr>
        </p:nvSpPr>
        <p:spPr>
          <a:xfrm>
            <a:off x="1249200" y="12826800"/>
            <a:ext cx="2880000" cy="432000"/>
          </a:xfrm>
          <a:prstGeom prst="rect">
            <a:avLst/>
          </a:prstGeom>
        </p:spPr>
        <p:txBody>
          <a:bodyPr vert="horz" lIns="0" tIns="0" rIns="0" bIns="0" rtlCol="0" anchor="ctr"/>
          <a:lstStyle>
            <a:lvl1pPr algn="l">
              <a:defRPr sz="2400">
                <a:solidFill>
                  <a:schemeClr val="bg2"/>
                </a:solidFill>
              </a:defRPr>
            </a:lvl1pPr>
          </a:lstStyle>
          <a:p>
            <a:fld id="{9B3895B8-0BD6-4EDC-959F-D82D66CA15D6}" type="datetimeFigureOut">
              <a:rPr lang="cs-CZ" smtClean="0"/>
              <a:pPr/>
              <a:t>28.02.2022</a:t>
            </a:fld>
            <a:endParaRPr lang="cs-CZ" dirty="0"/>
          </a:p>
        </p:txBody>
      </p:sp>
      <p:sp>
        <p:nvSpPr>
          <p:cNvPr id="5" name="Footer Placeholder 4"/>
          <p:cNvSpPr>
            <a:spLocks noGrp="1"/>
          </p:cNvSpPr>
          <p:nvPr>
            <p:ph type="ftr" sz="quarter" idx="3"/>
          </p:nvPr>
        </p:nvSpPr>
        <p:spPr>
          <a:xfrm>
            <a:off x="4129199" y="12826800"/>
            <a:ext cx="16127999" cy="432000"/>
          </a:xfrm>
          <a:prstGeom prst="rect">
            <a:avLst/>
          </a:prstGeom>
        </p:spPr>
        <p:txBody>
          <a:bodyPr vert="horz" lIns="0" tIns="0" rIns="0" bIns="0" rtlCol="0" anchor="ctr"/>
          <a:lstStyle>
            <a:lvl1pPr algn="ctr">
              <a:defRPr sz="2400">
                <a:solidFill>
                  <a:schemeClr val="bg2"/>
                </a:solidFill>
              </a:defRPr>
            </a:lvl1pPr>
          </a:lstStyle>
          <a:p>
            <a:endParaRPr lang="cs-CZ" dirty="0"/>
          </a:p>
        </p:txBody>
      </p:sp>
      <p:sp>
        <p:nvSpPr>
          <p:cNvPr id="6" name="Slide Number Placeholder 5"/>
          <p:cNvSpPr>
            <a:spLocks noGrp="1"/>
          </p:cNvSpPr>
          <p:nvPr>
            <p:ph type="sldNum" sz="quarter" idx="4"/>
          </p:nvPr>
        </p:nvSpPr>
        <p:spPr>
          <a:xfrm>
            <a:off x="20257200" y="12826800"/>
            <a:ext cx="2880000" cy="432000"/>
          </a:xfrm>
          <a:prstGeom prst="rect">
            <a:avLst/>
          </a:prstGeom>
        </p:spPr>
        <p:txBody>
          <a:bodyPr vert="horz" lIns="0" tIns="0" rIns="0" bIns="0" rtlCol="0" anchor="ctr"/>
          <a:lstStyle>
            <a:lvl1pPr algn="r">
              <a:defRPr sz="2400">
                <a:solidFill>
                  <a:schemeClr val="bg2"/>
                </a:solidFill>
              </a:defRPr>
            </a:lvl1pPr>
          </a:lstStyle>
          <a:p>
            <a:fld id="{C79EEDCB-EB91-4C4F-A503-5C6FE3AC84D2}" type="slidenum">
              <a:rPr lang="cs-CZ" smtClean="0"/>
              <a:pPr/>
              <a:t>‹#›</a:t>
            </a:fld>
            <a:endParaRPr lang="cs-CZ" dirty="0"/>
          </a:p>
        </p:txBody>
      </p:sp>
      <p:cxnSp>
        <p:nvCxnSpPr>
          <p:cNvPr id="9" name="Vodítko vertik. 4" hidden="1">
            <a:extLst>
              <a:ext uri="{FF2B5EF4-FFF2-40B4-BE49-F238E27FC236}">
                <a16:creationId xmlns:a16="http://schemas.microsoft.com/office/drawing/2014/main" id="{3C895B8F-B083-4AB2-ABAF-76FFED21E58B}"/>
              </a:ext>
            </a:extLst>
          </p:cNvPr>
          <p:cNvCxnSpPr/>
          <p:nvPr userDrawn="1"/>
        </p:nvCxnSpPr>
        <p:spPr>
          <a:xfrm>
            <a:off x="23929200" y="0"/>
            <a:ext cx="0" cy="137160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Vodítko vertik. 3" hidden="1">
            <a:extLst>
              <a:ext uri="{FF2B5EF4-FFF2-40B4-BE49-F238E27FC236}">
                <a16:creationId xmlns:a16="http://schemas.microsoft.com/office/drawing/2014/main" id="{E20CCA9D-0858-4D06-AD11-DB0C32CCCB3F}"/>
              </a:ext>
            </a:extLst>
          </p:cNvPr>
          <p:cNvCxnSpPr/>
          <p:nvPr userDrawn="1"/>
        </p:nvCxnSpPr>
        <p:spPr>
          <a:xfrm>
            <a:off x="23137200" y="0"/>
            <a:ext cx="0" cy="137160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Vodítko vertik. 2" hidden="1">
            <a:extLst>
              <a:ext uri="{FF2B5EF4-FFF2-40B4-BE49-F238E27FC236}">
                <a16:creationId xmlns:a16="http://schemas.microsoft.com/office/drawing/2014/main" id="{552F0DDD-210D-4D0D-B69E-49C20B18EE61}"/>
              </a:ext>
            </a:extLst>
          </p:cNvPr>
          <p:cNvCxnSpPr/>
          <p:nvPr userDrawn="1"/>
        </p:nvCxnSpPr>
        <p:spPr>
          <a:xfrm>
            <a:off x="1249200" y="0"/>
            <a:ext cx="0" cy="137160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Vodítko vertik. 1" hidden="1">
            <a:extLst>
              <a:ext uri="{FF2B5EF4-FFF2-40B4-BE49-F238E27FC236}">
                <a16:creationId xmlns:a16="http://schemas.microsoft.com/office/drawing/2014/main" id="{4605B7AA-218E-4F0A-B999-802A12C3C648}"/>
              </a:ext>
            </a:extLst>
          </p:cNvPr>
          <p:cNvCxnSpPr/>
          <p:nvPr userDrawn="1"/>
        </p:nvCxnSpPr>
        <p:spPr>
          <a:xfrm>
            <a:off x="457200" y="0"/>
            <a:ext cx="0" cy="137160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Vodítko horiz. 5" hidden="1">
            <a:extLst>
              <a:ext uri="{FF2B5EF4-FFF2-40B4-BE49-F238E27FC236}">
                <a16:creationId xmlns:a16="http://schemas.microsoft.com/office/drawing/2014/main" id="{02A43B78-8D94-4A2A-B8D6-D956D5628068}"/>
              </a:ext>
            </a:extLst>
          </p:cNvPr>
          <p:cNvCxnSpPr/>
          <p:nvPr userDrawn="1"/>
        </p:nvCxnSpPr>
        <p:spPr>
          <a:xfrm>
            <a:off x="0" y="13258800"/>
            <a:ext cx="243864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Vodítko horiz. 4" hidden="1">
            <a:extLst>
              <a:ext uri="{FF2B5EF4-FFF2-40B4-BE49-F238E27FC236}">
                <a16:creationId xmlns:a16="http://schemas.microsoft.com/office/drawing/2014/main" id="{98DFABD4-A214-480D-94A5-1E1544CD332E}"/>
              </a:ext>
            </a:extLst>
          </p:cNvPr>
          <p:cNvCxnSpPr/>
          <p:nvPr userDrawn="1"/>
        </p:nvCxnSpPr>
        <p:spPr>
          <a:xfrm>
            <a:off x="0" y="12466800"/>
            <a:ext cx="243864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Vodítko horiz. 3" hidden="1">
            <a:extLst>
              <a:ext uri="{FF2B5EF4-FFF2-40B4-BE49-F238E27FC236}">
                <a16:creationId xmlns:a16="http://schemas.microsoft.com/office/drawing/2014/main" id="{292E6A4A-D85F-47FA-88D3-6AFDEBD14EAC}"/>
              </a:ext>
            </a:extLst>
          </p:cNvPr>
          <p:cNvCxnSpPr/>
          <p:nvPr userDrawn="1"/>
        </p:nvCxnSpPr>
        <p:spPr>
          <a:xfrm>
            <a:off x="0" y="3240000"/>
            <a:ext cx="243864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Vodítko horiz. 2" hidden="1">
            <a:extLst>
              <a:ext uri="{FF2B5EF4-FFF2-40B4-BE49-F238E27FC236}">
                <a16:creationId xmlns:a16="http://schemas.microsoft.com/office/drawing/2014/main" id="{CA282E34-2CFA-4C0E-88E6-0A81E1260065}"/>
              </a:ext>
            </a:extLst>
          </p:cNvPr>
          <p:cNvCxnSpPr/>
          <p:nvPr userDrawn="1"/>
        </p:nvCxnSpPr>
        <p:spPr>
          <a:xfrm>
            <a:off x="0" y="1980000"/>
            <a:ext cx="243864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Vodítko horiz. 1" hidden="1">
            <a:extLst>
              <a:ext uri="{FF2B5EF4-FFF2-40B4-BE49-F238E27FC236}">
                <a16:creationId xmlns:a16="http://schemas.microsoft.com/office/drawing/2014/main" id="{0EB48E79-C8D3-4A13-B2EF-7C2BF5C2F322}"/>
              </a:ext>
            </a:extLst>
          </p:cNvPr>
          <p:cNvCxnSpPr/>
          <p:nvPr userDrawn="1"/>
        </p:nvCxnSpPr>
        <p:spPr>
          <a:xfrm>
            <a:off x="0" y="457200"/>
            <a:ext cx="243864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5364705"/>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3" r:id="rId12"/>
    <p:sldLayoutId id="2147483684" r:id="rId13"/>
    <p:sldLayoutId id="2147483685" r:id="rId14"/>
    <p:sldLayoutId id="2147483682" r:id="rId15"/>
  </p:sldLayoutIdLst>
  <p:txStyles>
    <p:titleStyle>
      <a:lvl1pPr algn="l" defTabSz="1828800" rtl="0" eaLnBrk="1" latinLnBrk="0" hangingPunct="1">
        <a:lnSpc>
          <a:spcPct val="90000"/>
        </a:lnSpc>
        <a:spcBef>
          <a:spcPct val="0"/>
        </a:spcBef>
        <a:buNone/>
        <a:defRPr sz="4800" b="1" kern="1200" cap="all" baseline="0">
          <a:solidFill>
            <a:schemeClr val="accent1"/>
          </a:solidFill>
          <a:latin typeface="+mj-lt"/>
          <a:ea typeface="+mj-ea"/>
          <a:cs typeface="+mj-cs"/>
        </a:defRPr>
      </a:lvl1pPr>
    </p:titleStyle>
    <p:bodyStyle>
      <a:lvl1pPr marL="360000" indent="-360000" algn="l" defTabSz="1828800" rtl="0" eaLnBrk="1" latinLnBrk="0" hangingPunct="1">
        <a:lnSpc>
          <a:spcPct val="90000"/>
        </a:lnSpc>
        <a:spcBef>
          <a:spcPts val="2000"/>
        </a:spcBef>
        <a:buClr>
          <a:schemeClr val="accent2"/>
        </a:buClr>
        <a:buFontTx/>
        <a:buBlip>
          <a:blip r:embed="rId17"/>
        </a:buBlip>
        <a:defRPr sz="3200" kern="1200">
          <a:solidFill>
            <a:schemeClr val="tx1"/>
          </a:solidFill>
          <a:latin typeface="+mn-lt"/>
          <a:ea typeface="+mn-ea"/>
          <a:cs typeface="+mn-cs"/>
        </a:defRPr>
      </a:lvl1pPr>
      <a:lvl2pPr marL="720000" indent="-360000" algn="l" defTabSz="1828800" rtl="0" eaLnBrk="1" latinLnBrk="0" hangingPunct="1">
        <a:lnSpc>
          <a:spcPct val="90000"/>
        </a:lnSpc>
        <a:spcBef>
          <a:spcPts val="1000"/>
        </a:spcBef>
        <a:buClr>
          <a:schemeClr val="accent2"/>
        </a:buClr>
        <a:buFontTx/>
        <a:buBlip>
          <a:blip r:embed="rId17"/>
        </a:buBlip>
        <a:defRPr sz="2800" kern="1200">
          <a:solidFill>
            <a:schemeClr val="tx1"/>
          </a:solidFill>
          <a:latin typeface="+mn-lt"/>
          <a:ea typeface="+mn-ea"/>
          <a:cs typeface="+mn-cs"/>
        </a:defRPr>
      </a:lvl2pPr>
      <a:lvl3pPr marL="1080000" indent="-360000" algn="l" defTabSz="1828800" rtl="0" eaLnBrk="1" latinLnBrk="0" hangingPunct="1">
        <a:lnSpc>
          <a:spcPct val="90000"/>
        </a:lnSpc>
        <a:spcBef>
          <a:spcPts val="1000"/>
        </a:spcBef>
        <a:buClr>
          <a:schemeClr val="accent2"/>
        </a:buClr>
        <a:buFontTx/>
        <a:buBlip>
          <a:blip r:embed="rId17"/>
        </a:buBlip>
        <a:defRPr sz="2800" kern="1200">
          <a:solidFill>
            <a:schemeClr val="tx1"/>
          </a:solidFill>
          <a:latin typeface="+mn-lt"/>
          <a:ea typeface="+mn-ea"/>
          <a:cs typeface="+mn-cs"/>
        </a:defRPr>
      </a:lvl3pPr>
      <a:lvl4pPr marL="1440000" indent="-360000" algn="l" defTabSz="1828800" rtl="0" eaLnBrk="1" latinLnBrk="0" hangingPunct="1">
        <a:lnSpc>
          <a:spcPct val="90000"/>
        </a:lnSpc>
        <a:spcBef>
          <a:spcPts val="1000"/>
        </a:spcBef>
        <a:buClr>
          <a:schemeClr val="accent2"/>
        </a:buClr>
        <a:buFontTx/>
        <a:buBlip>
          <a:blip r:embed="rId17"/>
        </a:buBlip>
        <a:defRPr sz="2800" kern="1200">
          <a:solidFill>
            <a:schemeClr val="tx1"/>
          </a:solidFill>
          <a:latin typeface="+mn-lt"/>
          <a:ea typeface="+mn-ea"/>
          <a:cs typeface="+mn-cs"/>
        </a:defRPr>
      </a:lvl4pPr>
      <a:lvl5pPr marL="1800000" indent="-360000" algn="l" defTabSz="1828800" rtl="0" eaLnBrk="1" latinLnBrk="0" hangingPunct="1">
        <a:lnSpc>
          <a:spcPct val="90000"/>
        </a:lnSpc>
        <a:spcBef>
          <a:spcPts val="1000"/>
        </a:spcBef>
        <a:buClr>
          <a:schemeClr val="accent2"/>
        </a:buClr>
        <a:buFontTx/>
        <a:buBlip>
          <a:blip r:embed="rId17"/>
        </a:buBlip>
        <a:defRPr sz="28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20" userDrawn="1">
          <p15:clr>
            <a:srgbClr val="F26B43"/>
          </p15:clr>
        </p15:guide>
        <p15:guide id="2" pos="7681" userDrawn="1">
          <p15:clr>
            <a:srgbClr val="F26B43"/>
          </p15:clr>
        </p15:guide>
        <p15:guide id="3" pos="287" userDrawn="1">
          <p15:clr>
            <a:srgbClr val="F26B43"/>
          </p15:clr>
        </p15:guide>
        <p15:guide id="4" pos="15075" userDrawn="1">
          <p15:clr>
            <a:srgbClr val="F26B43"/>
          </p15:clr>
        </p15:guide>
        <p15:guide id="5" orient="horz" pos="283" userDrawn="1">
          <p15:clr>
            <a:srgbClr val="F26B43"/>
          </p15:clr>
        </p15:guide>
        <p15:guide id="6" orient="horz" pos="8357" userDrawn="1">
          <p15:clr>
            <a:srgbClr val="F26B43"/>
          </p15:clr>
        </p15:guide>
        <p15:guide id="7" orient="horz" pos="1236" userDrawn="1">
          <p15:clr>
            <a:srgbClr val="F26B43"/>
          </p15:clr>
        </p15:guide>
        <p15:guide id="8" orient="horz" pos="2029" userDrawn="1">
          <p15:clr>
            <a:srgbClr val="F26B43"/>
          </p15:clr>
        </p15:guide>
        <p15:guide id="9" orient="horz" pos="7858" userDrawn="1">
          <p15:clr>
            <a:srgbClr val="F26B43"/>
          </p15:clr>
        </p15:guide>
        <p15:guide id="10" pos="786" userDrawn="1">
          <p15:clr>
            <a:srgbClr val="F26B43"/>
          </p15:clr>
        </p15:guide>
        <p15:guide id="11" pos="1457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Zástupný symbol obrázku 33">
            <a:extLst>
              <a:ext uri="{FF2B5EF4-FFF2-40B4-BE49-F238E27FC236}">
                <a16:creationId xmlns:a16="http://schemas.microsoft.com/office/drawing/2014/main" id="{1B0D1E8F-D839-4831-9DC3-FDB839C1FA1D}"/>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p:blipFill>
        <p:spPr>
          <a:xfrm>
            <a:off x="458916" y="457200"/>
            <a:ext cx="23411720" cy="12768943"/>
          </a:xfrm>
        </p:spPr>
      </p:pic>
      <p:sp>
        <p:nvSpPr>
          <p:cNvPr id="7" name="Zástupný symbol pro text 6">
            <a:extLst>
              <a:ext uri="{FF2B5EF4-FFF2-40B4-BE49-F238E27FC236}">
                <a16:creationId xmlns:a16="http://schemas.microsoft.com/office/drawing/2014/main" id="{3970CEE3-8D3C-4172-80E8-A0465D5B12EC}"/>
              </a:ext>
            </a:extLst>
          </p:cNvPr>
          <p:cNvSpPr>
            <a:spLocks noGrp="1"/>
          </p:cNvSpPr>
          <p:nvPr>
            <p:ph type="body" sz="quarter" idx="12"/>
          </p:nvPr>
        </p:nvSpPr>
        <p:spPr/>
        <p:txBody>
          <a:bodyPr/>
          <a:lstStyle/>
          <a:p>
            <a:endParaRPr lang="cs-CZ" dirty="0"/>
          </a:p>
        </p:txBody>
      </p:sp>
      <p:sp>
        <p:nvSpPr>
          <p:cNvPr id="25" name="Podnadpis snímku"/>
          <p:cNvSpPr>
            <a:spLocks noGrp="1"/>
          </p:cNvSpPr>
          <p:nvPr>
            <p:ph type="subTitle" idx="1"/>
          </p:nvPr>
        </p:nvSpPr>
        <p:spPr>
          <a:xfrm>
            <a:off x="1543216" y="4078438"/>
            <a:ext cx="9972000" cy="720724"/>
          </a:xfrm>
        </p:spPr>
        <p:txBody>
          <a:bodyPr/>
          <a:lstStyle/>
          <a:p>
            <a:r>
              <a:rPr lang="cs-CZ" b="1" dirty="0"/>
              <a:t>seminář pro vlastníky lesů 18. 1. 2022</a:t>
            </a:r>
          </a:p>
        </p:txBody>
      </p:sp>
      <p:sp>
        <p:nvSpPr>
          <p:cNvPr id="24" name="Nadpis snímku"/>
          <p:cNvSpPr>
            <a:spLocks noGrp="1"/>
          </p:cNvSpPr>
          <p:nvPr>
            <p:ph type="ctrTitle"/>
          </p:nvPr>
        </p:nvSpPr>
        <p:spPr>
          <a:xfrm>
            <a:off x="1543216" y="1990800"/>
            <a:ext cx="13767587" cy="1980000"/>
          </a:xfrm>
        </p:spPr>
        <p:txBody>
          <a:bodyPr/>
          <a:lstStyle/>
          <a:p>
            <a:r>
              <a:rPr lang="cs-CZ" dirty="0"/>
              <a:t>PŘÍSPĚVKY A DOTACE </a:t>
            </a:r>
            <a:br>
              <a:rPr lang="cs-CZ" dirty="0"/>
            </a:br>
            <a:r>
              <a:rPr lang="cs-CZ" dirty="0"/>
              <a:t>V LESNÍM HOSPODÁŘSTVÍ</a:t>
            </a:r>
          </a:p>
        </p:txBody>
      </p:sp>
      <p:cxnSp>
        <p:nvCxnSpPr>
          <p:cNvPr id="27" name="Svislá linka">
            <a:extLst>
              <a:ext uri="{FF2B5EF4-FFF2-40B4-BE49-F238E27FC236}">
                <a16:creationId xmlns:a16="http://schemas.microsoft.com/office/drawing/2014/main" id="{CCC7CE16-A853-4FB5-9503-EB361932F740}"/>
              </a:ext>
            </a:extLst>
          </p:cNvPr>
          <p:cNvCxnSpPr/>
          <p:nvPr/>
        </p:nvCxnSpPr>
        <p:spPr>
          <a:xfrm>
            <a:off x="1000203" y="2088000"/>
            <a:ext cx="0" cy="2289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Horizontální linka">
            <a:extLst>
              <a:ext uri="{FF2B5EF4-FFF2-40B4-BE49-F238E27FC236}">
                <a16:creationId xmlns:a16="http://schemas.microsoft.com/office/drawing/2014/main" id="{2D2074CA-D2B8-498E-94B3-5D54B7676809}"/>
              </a:ext>
            </a:extLst>
          </p:cNvPr>
          <p:cNvCxnSpPr/>
          <p:nvPr/>
        </p:nvCxnSpPr>
        <p:spPr>
          <a:xfrm>
            <a:off x="0" y="4942800"/>
            <a:ext cx="14940000"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25393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AFA47DD-1049-4560-8762-CA15266FFA7F}"/>
              </a:ext>
            </a:extLst>
          </p:cNvPr>
          <p:cNvSpPr>
            <a:spLocks noGrp="1"/>
          </p:cNvSpPr>
          <p:nvPr>
            <p:ph type="title"/>
          </p:nvPr>
        </p:nvSpPr>
        <p:spPr>
          <a:xfrm>
            <a:off x="1249200" y="555812"/>
            <a:ext cx="21888000" cy="1224000"/>
          </a:xfrm>
        </p:spPr>
        <p:txBody>
          <a:bodyPr/>
          <a:lstStyle/>
          <a:p>
            <a:r>
              <a:rPr lang="cs-CZ" dirty="0"/>
              <a:t>FINANČNÍ PŘÍSPĚVKY NA HOSPODAŘENÍ V LESÍCH</a:t>
            </a:r>
          </a:p>
        </p:txBody>
      </p:sp>
      <p:sp>
        <p:nvSpPr>
          <p:cNvPr id="3" name="Zástupný symbol pro obsah 2">
            <a:extLst>
              <a:ext uri="{FF2B5EF4-FFF2-40B4-BE49-F238E27FC236}">
                <a16:creationId xmlns:a16="http://schemas.microsoft.com/office/drawing/2014/main" id="{563E927D-CDC9-4CB8-B11E-EDA74F441408}"/>
              </a:ext>
            </a:extLst>
          </p:cNvPr>
          <p:cNvSpPr>
            <a:spLocks noGrp="1"/>
          </p:cNvSpPr>
          <p:nvPr>
            <p:ph sz="quarter" idx="13"/>
          </p:nvPr>
        </p:nvSpPr>
        <p:spPr>
          <a:xfrm>
            <a:off x="1249199" y="1779811"/>
            <a:ext cx="22363835" cy="11111435"/>
          </a:xfrm>
        </p:spPr>
        <p:txBody>
          <a:bodyPr>
            <a:normAutofit/>
          </a:bodyPr>
          <a:lstStyle/>
          <a:p>
            <a:pPr marL="0" indent="0">
              <a:buNone/>
            </a:pPr>
            <a:r>
              <a:rPr lang="cs-CZ" sz="4000" b="1" dirty="0"/>
              <a:t>Finanční příspěvek na obnovu, zajištění a výchovu lesních porostů (B)</a:t>
            </a:r>
          </a:p>
          <a:p>
            <a:r>
              <a:rPr lang="cs-CZ" sz="3600" b="1" dirty="0"/>
              <a:t>příspěvek na zajištění porostu v zákonné lhůtě (B.d.1 a B.d.2)</a:t>
            </a:r>
          </a:p>
          <a:p>
            <a:pPr lvl="1"/>
            <a:r>
              <a:rPr lang="cs-CZ" sz="3600" dirty="0"/>
              <a:t>pokud se jedná o zajištění porostu obnoveného sadbou, musela být </a:t>
            </a:r>
            <a:r>
              <a:rPr lang="cs-CZ" sz="3600" dirty="0">
                <a:solidFill>
                  <a:srgbClr val="FF0000"/>
                </a:solidFill>
              </a:rPr>
              <a:t>sadba provedena v roce 2018 či dříve</a:t>
            </a:r>
          </a:p>
          <a:p>
            <a:pPr lvl="2"/>
            <a:r>
              <a:rPr lang="cs-CZ" sz="3600" dirty="0"/>
              <a:t>pokud byla sadba provedena v roce 2019 či později, poskytuje se příspěvek na následnou péči</a:t>
            </a:r>
          </a:p>
          <a:p>
            <a:pPr lvl="2"/>
            <a:r>
              <a:rPr lang="cs-CZ" sz="3600" dirty="0"/>
              <a:t>při zajištění porostů obnovených přirozenou obnovou nebo síjí časové rozlišování neplatí</a:t>
            </a:r>
          </a:p>
          <a:p>
            <a:pPr lvl="1"/>
            <a:r>
              <a:rPr lang="cs-CZ" sz="3600" dirty="0"/>
              <a:t>za zákonnou lhůtu se považuje lhůta podle lesního zákona s přihlédnutím k opatření obecné povahy</a:t>
            </a:r>
          </a:p>
          <a:p>
            <a:pPr lvl="2"/>
            <a:r>
              <a:rPr lang="cs-CZ" sz="3600" dirty="0" smtClean="0"/>
              <a:t>podle </a:t>
            </a:r>
            <a:r>
              <a:rPr lang="cs-CZ" sz="3600" dirty="0"/>
              <a:t>vyhlášky č. 202/2021 Sb. (o LHE) se </a:t>
            </a:r>
            <a:r>
              <a:rPr lang="cs-CZ" sz="3600" dirty="0">
                <a:solidFill>
                  <a:srgbClr val="FF0000"/>
                </a:solidFill>
              </a:rPr>
              <a:t>vznik holiny eviduje ve formátu „měsíc a rok“</a:t>
            </a:r>
            <a:r>
              <a:rPr lang="cs-CZ" sz="3600" dirty="0"/>
              <a:t>, lhůta počíná běžet následujícím měsícem</a:t>
            </a:r>
          </a:p>
          <a:p>
            <a:r>
              <a:rPr lang="cs-CZ" sz="4000" b="1" dirty="0"/>
              <a:t>příspěvek na výchovu porostu (</a:t>
            </a:r>
            <a:r>
              <a:rPr lang="cs-CZ" sz="4000" b="1" dirty="0" err="1"/>
              <a:t>B.f</a:t>
            </a:r>
            <a:r>
              <a:rPr lang="cs-CZ" sz="4000" b="1" dirty="0"/>
              <a:t>)</a:t>
            </a:r>
          </a:p>
          <a:p>
            <a:pPr lvl="1"/>
            <a:r>
              <a:rPr lang="cs-CZ" sz="3600" dirty="0"/>
              <a:t>poskytován </a:t>
            </a:r>
            <a:r>
              <a:rPr lang="cs-CZ" sz="3600" dirty="0">
                <a:solidFill>
                  <a:srgbClr val="FF0000"/>
                </a:solidFill>
              </a:rPr>
              <a:t>dvakrát</a:t>
            </a:r>
            <a:r>
              <a:rPr lang="cs-CZ" sz="3600" dirty="0"/>
              <a:t> za dobu platnosti LHPO (bez ohledu na imisní pásmo)</a:t>
            </a:r>
          </a:p>
          <a:p>
            <a:r>
              <a:rPr lang="cs-CZ" sz="4000" b="1" dirty="0"/>
              <a:t>příspěvek na zřizování oplocenek (</a:t>
            </a:r>
            <a:r>
              <a:rPr lang="cs-CZ" sz="4000" b="1" dirty="0" err="1"/>
              <a:t>B.o</a:t>
            </a:r>
            <a:r>
              <a:rPr lang="cs-CZ" sz="4000" b="1" dirty="0"/>
              <a:t>)</a:t>
            </a:r>
          </a:p>
          <a:p>
            <a:pPr lvl="1"/>
            <a:r>
              <a:rPr lang="cs-CZ" sz="3600" dirty="0"/>
              <a:t>výška oplocenky min. 160 cm, zastoupení MZD v oplocence </a:t>
            </a:r>
            <a:r>
              <a:rPr lang="cs-CZ" sz="3600" dirty="0">
                <a:solidFill>
                  <a:srgbClr val="FF0000"/>
                </a:solidFill>
              </a:rPr>
              <a:t>min. 40 %</a:t>
            </a:r>
          </a:p>
          <a:p>
            <a:pPr lvl="1"/>
            <a:r>
              <a:rPr lang="cs-CZ" sz="3600" dirty="0"/>
              <a:t>splněním předmětu příspěvku je </a:t>
            </a:r>
            <a:r>
              <a:rPr lang="cs-CZ" sz="3600" dirty="0">
                <a:solidFill>
                  <a:srgbClr val="FF0000"/>
                </a:solidFill>
              </a:rPr>
              <a:t>dosažení parametrů obnovy s předepsaným % MZD v oplocence</a:t>
            </a:r>
          </a:p>
          <a:p>
            <a:pPr lvl="2"/>
            <a:r>
              <a:rPr lang="cs-CZ" sz="3600" dirty="0"/>
              <a:t>přirozená obnova: v oplocence je stanovený počet semenáčků</a:t>
            </a:r>
          </a:p>
          <a:p>
            <a:pPr lvl="2"/>
            <a:r>
              <a:rPr lang="cs-CZ" sz="3600" dirty="0"/>
              <a:t>síje: v oplocence je stanovený počet semenáčků</a:t>
            </a:r>
          </a:p>
          <a:p>
            <a:pPr lvl="2"/>
            <a:r>
              <a:rPr lang="cs-CZ" sz="3600" dirty="0"/>
              <a:t>výsadba: v oplocence je stanovený počet sadebního materiálu</a:t>
            </a:r>
          </a:p>
        </p:txBody>
      </p:sp>
    </p:spTree>
    <p:extLst>
      <p:ext uri="{BB962C8B-B14F-4D97-AF65-F5344CB8AC3E}">
        <p14:creationId xmlns:p14="http://schemas.microsoft.com/office/powerpoint/2010/main" val="27149069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AFA47DD-1049-4560-8762-CA15266FFA7F}"/>
              </a:ext>
            </a:extLst>
          </p:cNvPr>
          <p:cNvSpPr>
            <a:spLocks noGrp="1"/>
          </p:cNvSpPr>
          <p:nvPr>
            <p:ph type="title"/>
          </p:nvPr>
        </p:nvSpPr>
        <p:spPr>
          <a:xfrm>
            <a:off x="1249200" y="555812"/>
            <a:ext cx="21888000" cy="1224000"/>
          </a:xfrm>
        </p:spPr>
        <p:txBody>
          <a:bodyPr/>
          <a:lstStyle/>
          <a:p>
            <a:r>
              <a:rPr lang="cs-CZ" dirty="0"/>
              <a:t>FINANČNÍ PŘÍSPĚVKY NA HOSPODAŘENÍ V LESÍCH</a:t>
            </a:r>
          </a:p>
        </p:txBody>
      </p:sp>
      <p:sp>
        <p:nvSpPr>
          <p:cNvPr id="3" name="Zástupný symbol pro obsah 2">
            <a:extLst>
              <a:ext uri="{FF2B5EF4-FFF2-40B4-BE49-F238E27FC236}">
                <a16:creationId xmlns:a16="http://schemas.microsoft.com/office/drawing/2014/main" id="{563E927D-CDC9-4CB8-B11E-EDA74F441408}"/>
              </a:ext>
            </a:extLst>
          </p:cNvPr>
          <p:cNvSpPr>
            <a:spLocks noGrp="1"/>
          </p:cNvSpPr>
          <p:nvPr>
            <p:ph sz="quarter" idx="13"/>
          </p:nvPr>
        </p:nvSpPr>
        <p:spPr>
          <a:xfrm>
            <a:off x="1249199" y="1779811"/>
            <a:ext cx="22363835" cy="11111435"/>
          </a:xfrm>
        </p:spPr>
        <p:txBody>
          <a:bodyPr>
            <a:normAutofit/>
          </a:bodyPr>
          <a:lstStyle/>
          <a:p>
            <a:pPr marL="0" indent="0">
              <a:buNone/>
            </a:pPr>
            <a:r>
              <a:rPr lang="cs-CZ" sz="4000" b="1" dirty="0"/>
              <a:t>Finanční příspěvek na obnovu, zajištění a výchovu lesních porostů (B)</a:t>
            </a:r>
          </a:p>
          <a:p>
            <a:r>
              <a:rPr lang="cs-CZ" sz="3600" b="1" dirty="0"/>
              <a:t>příspěvek na následnou péči o výsadbu (B.d.3)</a:t>
            </a:r>
          </a:p>
          <a:p>
            <a:pPr lvl="1"/>
            <a:r>
              <a:rPr lang="cs-CZ" sz="3600" dirty="0"/>
              <a:t>poskytován v případě výsadeb z roku 2019 či novějších</a:t>
            </a:r>
          </a:p>
          <a:p>
            <a:pPr lvl="2"/>
            <a:r>
              <a:rPr lang="cs-CZ" sz="3600" dirty="0"/>
              <a:t>u starších výsadeb nadále poskytován příspěvek na zajištění porostu</a:t>
            </a:r>
          </a:p>
          <a:p>
            <a:pPr lvl="1"/>
            <a:r>
              <a:rPr lang="cs-CZ" sz="3600" dirty="0"/>
              <a:t>poskytován do doby zajištění, nejvýše </a:t>
            </a:r>
            <a:r>
              <a:rPr lang="cs-CZ" sz="3600" dirty="0">
                <a:solidFill>
                  <a:srgbClr val="FF0000"/>
                </a:solidFill>
              </a:rPr>
              <a:t>po dobu 5 let (bez přerušení)</a:t>
            </a:r>
          </a:p>
          <a:p>
            <a:pPr lvl="2"/>
            <a:r>
              <a:rPr lang="cs-CZ" sz="3600" dirty="0"/>
              <a:t>u výsadeb z roku 2019: po dobu 5 let počínaje rokem 2020 (stanoveno přechodným ustanovením NV 30/2014 Sb.)</a:t>
            </a:r>
          </a:p>
          <a:p>
            <a:pPr lvl="2"/>
            <a:r>
              <a:rPr lang="cs-CZ" sz="3600" dirty="0"/>
              <a:t>u výsadeb novějších: po dobu 5 let počínaje rokem výsadby (i v případě podzimní výsadby)</a:t>
            </a:r>
          </a:p>
          <a:p>
            <a:pPr lvl="1"/>
            <a:r>
              <a:rPr lang="cs-CZ" sz="3600" dirty="0"/>
              <a:t>podmínky poskytnutí příspěvku:</a:t>
            </a:r>
          </a:p>
          <a:p>
            <a:pPr lvl="2"/>
            <a:r>
              <a:rPr lang="cs-CZ" sz="3600" dirty="0"/>
              <a:t>provedení ochrany proti </a:t>
            </a:r>
            <a:r>
              <a:rPr lang="cs-CZ" sz="3600" dirty="0" err="1"/>
              <a:t>buřeni</a:t>
            </a:r>
            <a:r>
              <a:rPr lang="cs-CZ" sz="3600" dirty="0"/>
              <a:t> v potřebném rozsahu,</a:t>
            </a:r>
          </a:p>
          <a:p>
            <a:pPr lvl="2"/>
            <a:r>
              <a:rPr lang="cs-CZ" sz="3600" dirty="0"/>
              <a:t>provedení ochrany proti okusu v případě neoplocené výsadby,</a:t>
            </a:r>
          </a:p>
          <a:p>
            <a:pPr lvl="2"/>
            <a:r>
              <a:rPr lang="cs-CZ" sz="3600" dirty="0">
                <a:solidFill>
                  <a:srgbClr val="FF0000"/>
                </a:solidFill>
              </a:rPr>
              <a:t>doplnění výsadby tak, aby počet životaschopných jedinců činil alespoň 60 % z počtu podle tabulky v příloze č. 4 k vyhlášce č. 456/2021 Sb.</a:t>
            </a:r>
          </a:p>
          <a:p>
            <a:pPr lvl="1"/>
            <a:r>
              <a:rPr lang="cs-CZ" sz="3600" dirty="0"/>
              <a:t>vykazování předmětu příspěvku v případě smíšených výsadeb:</a:t>
            </a:r>
          </a:p>
          <a:p>
            <a:pPr lvl="2"/>
            <a:r>
              <a:rPr lang="cs-CZ" sz="3600" dirty="0"/>
              <a:t>ve formuláři BDI (2020-2021) každá dřevina do samostatného řádku</a:t>
            </a:r>
          </a:p>
          <a:p>
            <a:pPr lvl="2"/>
            <a:r>
              <a:rPr lang="cs-CZ" sz="3600" dirty="0">
                <a:solidFill>
                  <a:srgbClr val="FF0000"/>
                </a:solidFill>
              </a:rPr>
              <a:t>v novém formuláři BDI (2022+) jedna výsadba do jednoho řádku</a:t>
            </a:r>
          </a:p>
          <a:p>
            <a:pPr lvl="3"/>
            <a:r>
              <a:rPr lang="cs-CZ" sz="3600" dirty="0"/>
              <a:t>plocha se uvede jednou hodnotou za všechny stanovištně vhodné dřeviny celkem</a:t>
            </a:r>
          </a:p>
          <a:p>
            <a:pPr lvl="3"/>
            <a:r>
              <a:rPr lang="cs-CZ" sz="3600" dirty="0"/>
              <a:t>výčet stanovištně vhodných dřevin ve výsadbě se provede do 1 buňky (př.: 0,50 ha </a:t>
            </a:r>
            <a:r>
              <a:rPr lang="cs-CZ" sz="3600" dirty="0">
                <a:latin typeface="Calibri" panose="020F0502020204030204" pitchFamily="34" charset="0"/>
                <a:cs typeface="Calibri" panose="020F0502020204030204" pitchFamily="34" charset="0"/>
              </a:rPr>
              <a:t>| BK, JD, SM)</a:t>
            </a:r>
            <a:endParaRPr lang="cs-CZ" sz="3600" dirty="0"/>
          </a:p>
        </p:txBody>
      </p:sp>
    </p:spTree>
    <p:extLst>
      <p:ext uri="{BB962C8B-B14F-4D97-AF65-F5344CB8AC3E}">
        <p14:creationId xmlns:p14="http://schemas.microsoft.com/office/powerpoint/2010/main" val="15848138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AFA47DD-1049-4560-8762-CA15266FFA7F}"/>
              </a:ext>
            </a:extLst>
          </p:cNvPr>
          <p:cNvSpPr>
            <a:spLocks noGrp="1"/>
          </p:cNvSpPr>
          <p:nvPr>
            <p:ph type="title"/>
          </p:nvPr>
        </p:nvSpPr>
        <p:spPr>
          <a:xfrm>
            <a:off x="1249200" y="555812"/>
            <a:ext cx="21888000" cy="1224000"/>
          </a:xfrm>
        </p:spPr>
        <p:txBody>
          <a:bodyPr/>
          <a:lstStyle/>
          <a:p>
            <a:r>
              <a:rPr lang="cs-CZ" dirty="0"/>
              <a:t>FINANČNÍ PŘÍSPĚVKY NA HOSPODAŘENÍ V LESÍCH</a:t>
            </a:r>
          </a:p>
        </p:txBody>
      </p:sp>
      <p:sp>
        <p:nvSpPr>
          <p:cNvPr id="3" name="Zástupný symbol pro obsah 2">
            <a:extLst>
              <a:ext uri="{FF2B5EF4-FFF2-40B4-BE49-F238E27FC236}">
                <a16:creationId xmlns:a16="http://schemas.microsoft.com/office/drawing/2014/main" id="{563E927D-CDC9-4CB8-B11E-EDA74F441408}"/>
              </a:ext>
            </a:extLst>
          </p:cNvPr>
          <p:cNvSpPr>
            <a:spLocks noGrp="1"/>
          </p:cNvSpPr>
          <p:nvPr>
            <p:ph sz="quarter" idx="13"/>
          </p:nvPr>
        </p:nvSpPr>
        <p:spPr>
          <a:xfrm>
            <a:off x="1249199" y="1779811"/>
            <a:ext cx="22363835" cy="11111435"/>
          </a:xfrm>
        </p:spPr>
        <p:txBody>
          <a:bodyPr>
            <a:normAutofit/>
          </a:bodyPr>
          <a:lstStyle/>
          <a:p>
            <a:pPr marL="0" indent="0">
              <a:buNone/>
            </a:pPr>
            <a:r>
              <a:rPr lang="cs-CZ" sz="4000" b="1" dirty="0"/>
              <a:t>Finanční příspěvek na obnovu, zajištění a výchovu lesních porostů (B)</a:t>
            </a:r>
          </a:p>
          <a:p>
            <a:r>
              <a:rPr lang="cs-CZ" sz="3600" b="1" dirty="0"/>
              <a:t>příspěvek na mechanickou přípravu půdy před obnovou lesa (</a:t>
            </a:r>
            <a:r>
              <a:rPr lang="cs-CZ" sz="3600" b="1" dirty="0" err="1"/>
              <a:t>B.p</a:t>
            </a:r>
            <a:r>
              <a:rPr lang="cs-CZ" sz="3600" b="1" dirty="0"/>
              <a:t>)</a:t>
            </a:r>
          </a:p>
          <a:p>
            <a:pPr lvl="1"/>
            <a:r>
              <a:rPr lang="cs-CZ" sz="3600" dirty="0"/>
              <a:t>předmětem příspěvku je </a:t>
            </a:r>
            <a:r>
              <a:rPr lang="cs-CZ" sz="3600" dirty="0">
                <a:solidFill>
                  <a:srgbClr val="FF0000"/>
                </a:solidFill>
              </a:rPr>
              <a:t>odstranění/rozrušení drnu/hrabanky</a:t>
            </a:r>
          </a:p>
          <a:p>
            <a:pPr lvl="1"/>
            <a:r>
              <a:rPr lang="cs-CZ" sz="3600" dirty="0"/>
              <a:t>pokud je provedena frézováním, nelze čerpat současně příspěvek z programu D (</a:t>
            </a:r>
            <a:r>
              <a:rPr lang="cs-CZ" sz="3600" dirty="0" err="1"/>
              <a:t>D.d</a:t>
            </a:r>
            <a:r>
              <a:rPr lang="cs-CZ" sz="3600" dirty="0"/>
              <a:t>) a tento příspěvek</a:t>
            </a:r>
          </a:p>
          <a:p>
            <a:r>
              <a:rPr lang="cs-CZ" sz="3600" b="1" dirty="0"/>
              <a:t>příspěvek na ukládání klestu na hromady/valy (</a:t>
            </a:r>
            <a:r>
              <a:rPr lang="cs-CZ" sz="3600" b="1" dirty="0" err="1"/>
              <a:t>B.q</a:t>
            </a:r>
            <a:r>
              <a:rPr lang="cs-CZ" sz="3600" b="1" dirty="0"/>
              <a:t>)</a:t>
            </a:r>
          </a:p>
          <a:p>
            <a:pPr lvl="1"/>
            <a:r>
              <a:rPr lang="cs-CZ" sz="3600" dirty="0"/>
              <a:t>poskytován v případě klestu ponechaného k zetlení v porostu</a:t>
            </a:r>
          </a:p>
          <a:p>
            <a:pPr lvl="2"/>
            <a:r>
              <a:rPr lang="cs-CZ" sz="3600" dirty="0">
                <a:solidFill>
                  <a:srgbClr val="FF0000"/>
                </a:solidFill>
              </a:rPr>
              <a:t>neposkytován v případě vyvážení nebo pálení klestu</a:t>
            </a:r>
          </a:p>
          <a:p>
            <a:pPr lvl="1"/>
            <a:r>
              <a:rPr lang="cs-CZ" sz="3600" dirty="0"/>
              <a:t>objem klestu se odvozuje jako </a:t>
            </a:r>
            <a:r>
              <a:rPr lang="cs-CZ" sz="3600" dirty="0">
                <a:solidFill>
                  <a:srgbClr val="FF0000"/>
                </a:solidFill>
              </a:rPr>
              <a:t>jednonásobek objemu vytěženého hroubí</a:t>
            </a:r>
          </a:p>
          <a:p>
            <a:pPr lvl="2"/>
            <a:r>
              <a:rPr lang="cs-CZ" sz="3600" dirty="0"/>
              <a:t>objem těžby se prokazuje obdobně jako u příspěvku D (účetní/daňové doklady, lesní hospodářská evidence, výrobně technické doklady)</a:t>
            </a:r>
          </a:p>
          <a:p>
            <a:pPr marL="0" indent="0">
              <a:buNone/>
            </a:pPr>
            <a:endParaRPr lang="cs-CZ" sz="4000" dirty="0"/>
          </a:p>
          <a:p>
            <a:pPr marL="0" indent="0">
              <a:buNone/>
            </a:pPr>
            <a:r>
              <a:rPr lang="cs-CZ" sz="4000" b="1" dirty="0"/>
              <a:t>Finanční příspěvek na vyhotovení lesního hospodářského plánu (H)</a:t>
            </a:r>
          </a:p>
          <a:p>
            <a:r>
              <a:rPr lang="cs-CZ" sz="3600" dirty="0"/>
              <a:t>maximální výše příspěvku zvýšena z 300 Kč/ha na </a:t>
            </a:r>
            <a:r>
              <a:rPr lang="cs-CZ" sz="3600" dirty="0">
                <a:solidFill>
                  <a:srgbClr val="FF0000"/>
                </a:solidFill>
              </a:rPr>
              <a:t>400 Kč/ha</a:t>
            </a:r>
          </a:p>
          <a:p>
            <a:pPr marL="0" indent="0">
              <a:buNone/>
            </a:pPr>
            <a:endParaRPr lang="cs-CZ" sz="4000" dirty="0"/>
          </a:p>
        </p:txBody>
      </p:sp>
    </p:spTree>
    <p:extLst>
      <p:ext uri="{BB962C8B-B14F-4D97-AF65-F5344CB8AC3E}">
        <p14:creationId xmlns:p14="http://schemas.microsoft.com/office/powerpoint/2010/main" val="1367553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AFA47DD-1049-4560-8762-CA15266FFA7F}"/>
              </a:ext>
            </a:extLst>
          </p:cNvPr>
          <p:cNvSpPr>
            <a:spLocks noGrp="1"/>
          </p:cNvSpPr>
          <p:nvPr>
            <p:ph type="title"/>
          </p:nvPr>
        </p:nvSpPr>
        <p:spPr>
          <a:xfrm>
            <a:off x="1249200" y="555812"/>
            <a:ext cx="21888000" cy="1224000"/>
          </a:xfrm>
        </p:spPr>
        <p:txBody>
          <a:bodyPr/>
          <a:lstStyle/>
          <a:p>
            <a:r>
              <a:rPr lang="cs-CZ" dirty="0"/>
              <a:t>FINANČNÍ PŘÍSPĚVKY NA HOSPODAŘENÍ V LESÍCH</a:t>
            </a:r>
          </a:p>
        </p:txBody>
      </p:sp>
      <p:sp>
        <p:nvSpPr>
          <p:cNvPr id="3" name="Zástupný symbol pro obsah 2">
            <a:extLst>
              <a:ext uri="{FF2B5EF4-FFF2-40B4-BE49-F238E27FC236}">
                <a16:creationId xmlns:a16="http://schemas.microsoft.com/office/drawing/2014/main" id="{563E927D-CDC9-4CB8-B11E-EDA74F441408}"/>
              </a:ext>
            </a:extLst>
          </p:cNvPr>
          <p:cNvSpPr>
            <a:spLocks noGrp="1"/>
          </p:cNvSpPr>
          <p:nvPr>
            <p:ph sz="quarter" idx="13"/>
          </p:nvPr>
        </p:nvSpPr>
        <p:spPr>
          <a:xfrm>
            <a:off x="1249199" y="1779811"/>
            <a:ext cx="22363835" cy="11111435"/>
          </a:xfrm>
        </p:spPr>
        <p:txBody>
          <a:bodyPr>
            <a:normAutofit/>
          </a:bodyPr>
          <a:lstStyle/>
          <a:p>
            <a:pPr marL="0" indent="0">
              <a:buNone/>
            </a:pPr>
            <a:r>
              <a:rPr lang="cs-CZ" sz="4000" b="1" dirty="0"/>
              <a:t>Finanční příspěvek na ochranu lesa (I)</a:t>
            </a:r>
          </a:p>
          <a:p>
            <a:pPr marL="0" indent="0">
              <a:buNone/>
            </a:pPr>
            <a:endParaRPr lang="cs-CZ" sz="3600" dirty="0"/>
          </a:p>
          <a:p>
            <a:endParaRPr lang="cs-CZ" sz="3600" b="1" dirty="0"/>
          </a:p>
          <a:p>
            <a:endParaRPr lang="cs-CZ" sz="3600" b="1" dirty="0"/>
          </a:p>
          <a:p>
            <a:endParaRPr lang="cs-CZ" sz="3600" b="1" dirty="0"/>
          </a:p>
          <a:p>
            <a:endParaRPr lang="cs-CZ" sz="3600" b="1" dirty="0"/>
          </a:p>
          <a:p>
            <a:endParaRPr lang="cs-CZ" sz="3600" b="1" dirty="0"/>
          </a:p>
          <a:p>
            <a:endParaRPr lang="cs-CZ" sz="3600" b="1" dirty="0"/>
          </a:p>
          <a:p>
            <a:endParaRPr lang="cs-CZ" sz="3600" b="1" dirty="0"/>
          </a:p>
          <a:p>
            <a:r>
              <a:rPr lang="cs-CZ" sz="3600" b="1" dirty="0"/>
              <a:t>příspěvek na </a:t>
            </a:r>
            <a:r>
              <a:rPr lang="cs-CZ" sz="3600" b="1" dirty="0">
                <a:solidFill>
                  <a:srgbClr val="FF0000"/>
                </a:solidFill>
              </a:rPr>
              <a:t>instalaci feromonového odparníku do lapače </a:t>
            </a:r>
            <a:r>
              <a:rPr lang="cs-CZ" sz="3600" b="1" dirty="0"/>
              <a:t>(</a:t>
            </a:r>
            <a:r>
              <a:rPr lang="cs-CZ" sz="3600" b="1" dirty="0" err="1"/>
              <a:t>I.g</a:t>
            </a:r>
            <a:r>
              <a:rPr lang="cs-CZ" sz="3600" b="1" dirty="0"/>
              <a:t>)</a:t>
            </a:r>
          </a:p>
          <a:p>
            <a:pPr lvl="1"/>
            <a:r>
              <a:rPr lang="cs-CZ" sz="3600" dirty="0"/>
              <a:t>na výzvu se předkládá doklad o nákupu</a:t>
            </a:r>
          </a:p>
          <a:p>
            <a:pPr marL="360000" lvl="1" indent="0">
              <a:buNone/>
            </a:pPr>
            <a:endParaRPr lang="cs-CZ" sz="3600" dirty="0"/>
          </a:p>
          <a:p>
            <a:pPr marL="0" indent="0">
              <a:buNone/>
            </a:pPr>
            <a:endParaRPr lang="cs-CZ" sz="4000" dirty="0"/>
          </a:p>
        </p:txBody>
      </p:sp>
      <p:graphicFrame>
        <p:nvGraphicFramePr>
          <p:cNvPr id="4" name="Tabulka 4">
            <a:extLst>
              <a:ext uri="{FF2B5EF4-FFF2-40B4-BE49-F238E27FC236}">
                <a16:creationId xmlns:a16="http://schemas.microsoft.com/office/drawing/2014/main" id="{66EDDC98-B618-46A6-B2CC-4C1D157C7495}"/>
              </a:ext>
            </a:extLst>
          </p:cNvPr>
          <p:cNvGraphicFramePr>
            <a:graphicFrameLocks noGrp="1"/>
          </p:cNvGraphicFramePr>
          <p:nvPr>
            <p:extLst>
              <p:ext uri="{D42A27DB-BD31-4B8C-83A1-F6EECF244321}">
                <p14:modId xmlns:p14="http://schemas.microsoft.com/office/powerpoint/2010/main" val="2260347373"/>
              </p:ext>
            </p:extLst>
          </p:nvPr>
        </p:nvGraphicFramePr>
        <p:xfrm>
          <a:off x="1249198" y="2568180"/>
          <a:ext cx="12845731" cy="5120640"/>
        </p:xfrm>
        <a:graphic>
          <a:graphicData uri="http://schemas.openxmlformats.org/drawingml/2006/table">
            <a:tbl>
              <a:tblPr firstRow="1" bandRow="1">
                <a:tableStyleId>{5C22544A-7EE6-4342-B048-85BDC9FD1C3A}</a:tableStyleId>
              </a:tblPr>
              <a:tblGrid>
                <a:gridCol w="4399280">
                  <a:extLst>
                    <a:ext uri="{9D8B030D-6E8A-4147-A177-3AD203B41FA5}">
                      <a16:colId xmlns:a16="http://schemas.microsoft.com/office/drawing/2014/main" val="1493550216"/>
                    </a:ext>
                  </a:extLst>
                </a:gridCol>
                <a:gridCol w="2927667">
                  <a:extLst>
                    <a:ext uri="{9D8B030D-6E8A-4147-A177-3AD203B41FA5}">
                      <a16:colId xmlns:a16="http://schemas.microsoft.com/office/drawing/2014/main" val="3625867263"/>
                    </a:ext>
                  </a:extLst>
                </a:gridCol>
                <a:gridCol w="2759392">
                  <a:extLst>
                    <a:ext uri="{9D8B030D-6E8A-4147-A177-3AD203B41FA5}">
                      <a16:colId xmlns:a16="http://schemas.microsoft.com/office/drawing/2014/main" val="1722488049"/>
                    </a:ext>
                  </a:extLst>
                </a:gridCol>
                <a:gridCol w="2759392">
                  <a:extLst>
                    <a:ext uri="{9D8B030D-6E8A-4147-A177-3AD203B41FA5}">
                      <a16:colId xmlns:a16="http://schemas.microsoft.com/office/drawing/2014/main" val="2882909826"/>
                    </a:ext>
                  </a:extLst>
                </a:gridCol>
              </a:tblGrid>
              <a:tr h="370840">
                <a:tc>
                  <a:txBody>
                    <a:bodyPr/>
                    <a:lstStyle/>
                    <a:p>
                      <a:pPr algn="ctr"/>
                      <a:r>
                        <a:rPr lang="cs-CZ" dirty="0"/>
                        <a:t>Předmět příspěvku</a:t>
                      </a:r>
                    </a:p>
                  </a:txBody>
                  <a:tcPr/>
                </a:tc>
                <a:tc>
                  <a:txBody>
                    <a:bodyPr/>
                    <a:lstStyle/>
                    <a:p>
                      <a:pPr algn="ctr"/>
                      <a:r>
                        <a:rPr lang="cs-CZ" dirty="0"/>
                        <a:t>Objem 2020</a:t>
                      </a:r>
                    </a:p>
                  </a:txBody>
                  <a:tcPr/>
                </a:tc>
                <a:tc>
                  <a:txBody>
                    <a:bodyPr/>
                    <a:lstStyle/>
                    <a:p>
                      <a:pPr algn="ctr"/>
                      <a:r>
                        <a:rPr lang="cs-CZ" dirty="0"/>
                        <a:t>Sazba 2021</a:t>
                      </a:r>
                    </a:p>
                  </a:txBody>
                  <a:tcPr/>
                </a:tc>
                <a:tc>
                  <a:txBody>
                    <a:bodyPr/>
                    <a:lstStyle/>
                    <a:p>
                      <a:pPr algn="ctr"/>
                      <a:r>
                        <a:rPr lang="cs-CZ" dirty="0"/>
                        <a:t>Sazba 2022</a:t>
                      </a:r>
                    </a:p>
                  </a:txBody>
                  <a:tcPr/>
                </a:tc>
                <a:extLst>
                  <a:ext uri="{0D108BD9-81ED-4DB2-BD59-A6C34878D82A}">
                    <a16:rowId xmlns:a16="http://schemas.microsoft.com/office/drawing/2014/main" val="677445240"/>
                  </a:ext>
                </a:extLst>
              </a:tr>
              <a:tr h="370840">
                <a:tc>
                  <a:txBody>
                    <a:bodyPr/>
                    <a:lstStyle/>
                    <a:p>
                      <a:r>
                        <a:rPr lang="cs-CZ" dirty="0"/>
                        <a:t>insekticidní síť</a:t>
                      </a:r>
                    </a:p>
                  </a:txBody>
                  <a:tcPr/>
                </a:tc>
                <a:tc>
                  <a:txBody>
                    <a:bodyPr/>
                    <a:lstStyle/>
                    <a:p>
                      <a:pPr algn="r"/>
                      <a:r>
                        <a:rPr lang="cs-CZ" dirty="0"/>
                        <a:t>151 mil. Kč</a:t>
                      </a:r>
                    </a:p>
                  </a:txBody>
                  <a:tcPr/>
                </a:tc>
                <a:tc>
                  <a:txBody>
                    <a:bodyPr/>
                    <a:lstStyle/>
                    <a:p>
                      <a:pPr algn="r"/>
                      <a:r>
                        <a:rPr lang="cs-CZ" dirty="0"/>
                        <a:t>150 Kč/m3</a:t>
                      </a:r>
                    </a:p>
                  </a:txBody>
                  <a:tcPr/>
                </a:tc>
                <a:tc>
                  <a:txBody>
                    <a:bodyPr/>
                    <a:lstStyle/>
                    <a:p>
                      <a:pPr algn="r"/>
                      <a:r>
                        <a:rPr lang="cs-CZ" dirty="0">
                          <a:solidFill>
                            <a:srgbClr val="FF0000"/>
                          </a:solidFill>
                        </a:rPr>
                        <a:t>150 Kč/m3</a:t>
                      </a:r>
                    </a:p>
                  </a:txBody>
                  <a:tcPr/>
                </a:tc>
                <a:extLst>
                  <a:ext uri="{0D108BD9-81ED-4DB2-BD59-A6C34878D82A}">
                    <a16:rowId xmlns:a16="http://schemas.microsoft.com/office/drawing/2014/main" val="710674822"/>
                  </a:ext>
                </a:extLst>
              </a:tr>
              <a:tr h="370840">
                <a:tc>
                  <a:txBody>
                    <a:bodyPr/>
                    <a:lstStyle/>
                    <a:p>
                      <a:r>
                        <a:rPr lang="cs-CZ" dirty="0"/>
                        <a:t>insekticidní postřik</a:t>
                      </a:r>
                    </a:p>
                  </a:txBody>
                  <a:tcPr/>
                </a:tc>
                <a:tc>
                  <a:txBody>
                    <a:bodyPr/>
                    <a:lstStyle/>
                    <a:p>
                      <a:pPr algn="r"/>
                      <a:r>
                        <a:rPr lang="cs-CZ" dirty="0"/>
                        <a:t>54 mil. Kč</a:t>
                      </a:r>
                    </a:p>
                  </a:txBody>
                  <a:tcPr/>
                </a:tc>
                <a:tc>
                  <a:txBody>
                    <a:bodyPr/>
                    <a:lstStyle/>
                    <a:p>
                      <a:pPr algn="r"/>
                      <a:r>
                        <a:rPr lang="cs-CZ" dirty="0"/>
                        <a:t>100 Kč/m3</a:t>
                      </a:r>
                    </a:p>
                  </a:txBody>
                  <a:tcPr/>
                </a:tc>
                <a:tc>
                  <a:txBody>
                    <a:bodyPr/>
                    <a:lstStyle/>
                    <a:p>
                      <a:pPr algn="r"/>
                      <a:r>
                        <a:rPr lang="cs-CZ" dirty="0">
                          <a:solidFill>
                            <a:srgbClr val="FF0000"/>
                          </a:solidFill>
                        </a:rPr>
                        <a:t>120 Kč/m3</a:t>
                      </a:r>
                    </a:p>
                  </a:txBody>
                  <a:tcPr/>
                </a:tc>
                <a:extLst>
                  <a:ext uri="{0D108BD9-81ED-4DB2-BD59-A6C34878D82A}">
                    <a16:rowId xmlns:a16="http://schemas.microsoft.com/office/drawing/2014/main" val="3420207253"/>
                  </a:ext>
                </a:extLst>
              </a:tr>
              <a:tr h="370840">
                <a:tc>
                  <a:txBody>
                    <a:bodyPr/>
                    <a:lstStyle/>
                    <a:p>
                      <a:r>
                        <a:rPr lang="cs-CZ" dirty="0"/>
                        <a:t>odkornění</a:t>
                      </a:r>
                    </a:p>
                  </a:txBody>
                  <a:tcPr/>
                </a:tc>
                <a:tc>
                  <a:txBody>
                    <a:bodyPr/>
                    <a:lstStyle/>
                    <a:p>
                      <a:pPr algn="r"/>
                      <a:r>
                        <a:rPr lang="cs-CZ" dirty="0"/>
                        <a:t>8 mil. Kč</a:t>
                      </a:r>
                    </a:p>
                  </a:txBody>
                  <a:tcPr/>
                </a:tc>
                <a:tc>
                  <a:txBody>
                    <a:bodyPr/>
                    <a:lstStyle/>
                    <a:p>
                      <a:pPr algn="r"/>
                      <a:r>
                        <a:rPr lang="cs-CZ" dirty="0"/>
                        <a:t>300 Kč/m3</a:t>
                      </a:r>
                    </a:p>
                  </a:txBody>
                  <a:tcPr/>
                </a:tc>
                <a:tc>
                  <a:txBody>
                    <a:bodyPr/>
                    <a:lstStyle/>
                    <a:p>
                      <a:pPr algn="r"/>
                      <a:r>
                        <a:rPr lang="cs-CZ" dirty="0">
                          <a:solidFill>
                            <a:srgbClr val="FF0000"/>
                          </a:solidFill>
                        </a:rPr>
                        <a:t>350 Kč/m3</a:t>
                      </a:r>
                    </a:p>
                  </a:txBody>
                  <a:tcPr/>
                </a:tc>
                <a:extLst>
                  <a:ext uri="{0D108BD9-81ED-4DB2-BD59-A6C34878D82A}">
                    <a16:rowId xmlns:a16="http://schemas.microsoft.com/office/drawing/2014/main" val="2871733046"/>
                  </a:ext>
                </a:extLst>
              </a:tr>
              <a:tr h="370840">
                <a:tc>
                  <a:txBody>
                    <a:bodyPr/>
                    <a:lstStyle/>
                    <a:p>
                      <a:r>
                        <a:rPr lang="cs-CZ" dirty="0" err="1"/>
                        <a:t>seštěpkování</a:t>
                      </a:r>
                      <a:r>
                        <a:rPr lang="cs-CZ" dirty="0"/>
                        <a:t> porostu</a:t>
                      </a:r>
                    </a:p>
                  </a:txBody>
                  <a:tcPr/>
                </a:tc>
                <a:tc>
                  <a:txBody>
                    <a:bodyPr/>
                    <a:lstStyle/>
                    <a:p>
                      <a:pPr algn="r"/>
                      <a:r>
                        <a:rPr lang="cs-CZ" dirty="0"/>
                        <a:t>1 mil. Kč</a:t>
                      </a:r>
                    </a:p>
                  </a:txBody>
                  <a:tcPr/>
                </a:tc>
                <a:tc>
                  <a:txBody>
                    <a:bodyPr/>
                    <a:lstStyle/>
                    <a:p>
                      <a:pPr algn="r"/>
                      <a:r>
                        <a:rPr lang="cs-CZ" dirty="0"/>
                        <a:t>26 000 Kč/ha</a:t>
                      </a:r>
                    </a:p>
                  </a:txBody>
                  <a:tcPr/>
                </a:tc>
                <a:tc>
                  <a:txBody>
                    <a:bodyPr/>
                    <a:lstStyle/>
                    <a:p>
                      <a:pPr algn="r"/>
                      <a:r>
                        <a:rPr lang="cs-CZ" dirty="0">
                          <a:solidFill>
                            <a:srgbClr val="FF0000"/>
                          </a:solidFill>
                        </a:rPr>
                        <a:t>28 000 Kč/ha</a:t>
                      </a:r>
                    </a:p>
                  </a:txBody>
                  <a:tcPr/>
                </a:tc>
                <a:extLst>
                  <a:ext uri="{0D108BD9-81ED-4DB2-BD59-A6C34878D82A}">
                    <a16:rowId xmlns:a16="http://schemas.microsoft.com/office/drawing/2014/main" val="2550650324"/>
                  </a:ext>
                </a:extLst>
              </a:tr>
              <a:tr h="370840">
                <a:tc>
                  <a:txBody>
                    <a:bodyPr/>
                    <a:lstStyle/>
                    <a:p>
                      <a:r>
                        <a:rPr lang="cs-CZ" dirty="0"/>
                        <a:t>„</a:t>
                      </a:r>
                      <a:r>
                        <a:rPr lang="cs-CZ" dirty="0" err="1"/>
                        <a:t>Mercata</a:t>
                      </a:r>
                      <a:r>
                        <a:rPr lang="cs-CZ" dirty="0"/>
                        <a:t>“</a:t>
                      </a:r>
                    </a:p>
                  </a:txBody>
                  <a:tcPr/>
                </a:tc>
                <a:tc>
                  <a:txBody>
                    <a:bodyPr/>
                    <a:lstStyle/>
                    <a:p>
                      <a:pPr algn="r"/>
                      <a:r>
                        <a:rPr lang="cs-CZ" dirty="0"/>
                        <a:t>---</a:t>
                      </a:r>
                    </a:p>
                  </a:txBody>
                  <a:tcPr/>
                </a:tc>
                <a:tc>
                  <a:txBody>
                    <a:bodyPr/>
                    <a:lstStyle/>
                    <a:p>
                      <a:pPr algn="r"/>
                      <a:r>
                        <a:rPr lang="cs-CZ" dirty="0"/>
                        <a:t>75 Kč/m3</a:t>
                      </a:r>
                    </a:p>
                  </a:txBody>
                  <a:tcPr/>
                </a:tc>
                <a:tc>
                  <a:txBody>
                    <a:bodyPr/>
                    <a:lstStyle/>
                    <a:p>
                      <a:pPr algn="r"/>
                      <a:r>
                        <a:rPr lang="cs-CZ" dirty="0">
                          <a:solidFill>
                            <a:srgbClr val="FF0000"/>
                          </a:solidFill>
                        </a:rPr>
                        <a:t>75 Kč/m3</a:t>
                      </a:r>
                    </a:p>
                  </a:txBody>
                  <a:tcPr/>
                </a:tc>
                <a:extLst>
                  <a:ext uri="{0D108BD9-81ED-4DB2-BD59-A6C34878D82A}">
                    <a16:rowId xmlns:a16="http://schemas.microsoft.com/office/drawing/2014/main" val="1924949180"/>
                  </a:ext>
                </a:extLst>
              </a:tr>
              <a:tr h="370840">
                <a:tc>
                  <a:txBody>
                    <a:bodyPr/>
                    <a:lstStyle/>
                    <a:p>
                      <a:r>
                        <a:rPr lang="cs-CZ" dirty="0"/>
                        <a:t>EDN</a:t>
                      </a:r>
                    </a:p>
                  </a:txBody>
                  <a:tcPr/>
                </a:tc>
                <a:tc>
                  <a:txBody>
                    <a:bodyPr/>
                    <a:lstStyle/>
                    <a:p>
                      <a:pPr algn="r"/>
                      <a:r>
                        <a:rPr lang="cs-CZ" dirty="0"/>
                        <a:t>---</a:t>
                      </a:r>
                    </a:p>
                  </a:txBody>
                  <a:tcPr/>
                </a:tc>
                <a:tc>
                  <a:txBody>
                    <a:bodyPr/>
                    <a:lstStyle/>
                    <a:p>
                      <a:pPr algn="r"/>
                      <a:r>
                        <a:rPr lang="cs-CZ" dirty="0"/>
                        <a:t>150 Kč/m3</a:t>
                      </a:r>
                    </a:p>
                  </a:txBody>
                  <a:tcPr/>
                </a:tc>
                <a:tc>
                  <a:txBody>
                    <a:bodyPr/>
                    <a:lstStyle/>
                    <a:p>
                      <a:pPr algn="r"/>
                      <a:r>
                        <a:rPr lang="cs-CZ" dirty="0">
                          <a:solidFill>
                            <a:srgbClr val="FF0000"/>
                          </a:solidFill>
                        </a:rPr>
                        <a:t>200 Kč/m3</a:t>
                      </a:r>
                    </a:p>
                  </a:txBody>
                  <a:tcPr/>
                </a:tc>
                <a:extLst>
                  <a:ext uri="{0D108BD9-81ED-4DB2-BD59-A6C34878D82A}">
                    <a16:rowId xmlns:a16="http://schemas.microsoft.com/office/drawing/2014/main" val="434163103"/>
                  </a:ext>
                </a:extLst>
              </a:tr>
              <a:tr h="370840">
                <a:tc>
                  <a:txBody>
                    <a:bodyPr/>
                    <a:lstStyle/>
                    <a:p>
                      <a:r>
                        <a:rPr lang="cs-CZ" dirty="0" err="1"/>
                        <a:t>fermonový</a:t>
                      </a:r>
                      <a:r>
                        <a:rPr lang="cs-CZ" dirty="0"/>
                        <a:t> odparník</a:t>
                      </a:r>
                    </a:p>
                  </a:txBody>
                  <a:tcPr/>
                </a:tc>
                <a:tc>
                  <a:txBody>
                    <a:bodyPr/>
                    <a:lstStyle/>
                    <a:p>
                      <a:pPr algn="r"/>
                      <a:r>
                        <a:rPr lang="cs-CZ" dirty="0"/>
                        <a:t>---</a:t>
                      </a:r>
                    </a:p>
                  </a:txBody>
                  <a:tcPr/>
                </a:tc>
                <a:tc>
                  <a:txBody>
                    <a:bodyPr/>
                    <a:lstStyle/>
                    <a:p>
                      <a:pPr algn="r"/>
                      <a:r>
                        <a:rPr lang="cs-CZ" dirty="0"/>
                        <a:t>---</a:t>
                      </a:r>
                    </a:p>
                  </a:txBody>
                  <a:tcPr/>
                </a:tc>
                <a:tc>
                  <a:txBody>
                    <a:bodyPr/>
                    <a:lstStyle/>
                    <a:p>
                      <a:pPr algn="r"/>
                      <a:r>
                        <a:rPr lang="cs-CZ" dirty="0">
                          <a:solidFill>
                            <a:srgbClr val="FF0000"/>
                          </a:solidFill>
                        </a:rPr>
                        <a:t>150 Kč/ks</a:t>
                      </a:r>
                    </a:p>
                  </a:txBody>
                  <a:tcPr/>
                </a:tc>
                <a:extLst>
                  <a:ext uri="{0D108BD9-81ED-4DB2-BD59-A6C34878D82A}">
                    <a16:rowId xmlns:a16="http://schemas.microsoft.com/office/drawing/2014/main" val="4092532515"/>
                  </a:ext>
                </a:extLst>
              </a:tr>
            </a:tbl>
          </a:graphicData>
        </a:graphic>
      </p:graphicFrame>
    </p:spTree>
    <p:extLst>
      <p:ext uri="{BB962C8B-B14F-4D97-AF65-F5344CB8AC3E}">
        <p14:creationId xmlns:p14="http://schemas.microsoft.com/office/powerpoint/2010/main" val="22583642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AFA47DD-1049-4560-8762-CA15266FFA7F}"/>
              </a:ext>
            </a:extLst>
          </p:cNvPr>
          <p:cNvSpPr>
            <a:spLocks noGrp="1"/>
          </p:cNvSpPr>
          <p:nvPr>
            <p:ph type="title"/>
          </p:nvPr>
        </p:nvSpPr>
        <p:spPr>
          <a:xfrm>
            <a:off x="1249200" y="555812"/>
            <a:ext cx="21888000" cy="1224000"/>
          </a:xfrm>
        </p:spPr>
        <p:txBody>
          <a:bodyPr/>
          <a:lstStyle/>
          <a:p>
            <a:r>
              <a:rPr lang="cs-CZ" dirty="0"/>
              <a:t>FINANČNÍ PŘÍSPĚVKY NA HOSPODAŘENÍ V LESÍCH</a:t>
            </a:r>
          </a:p>
        </p:txBody>
      </p:sp>
      <p:sp>
        <p:nvSpPr>
          <p:cNvPr id="3" name="Zástupný symbol pro obsah 2">
            <a:extLst>
              <a:ext uri="{FF2B5EF4-FFF2-40B4-BE49-F238E27FC236}">
                <a16:creationId xmlns:a16="http://schemas.microsoft.com/office/drawing/2014/main" id="{563E927D-CDC9-4CB8-B11E-EDA74F441408}"/>
              </a:ext>
            </a:extLst>
          </p:cNvPr>
          <p:cNvSpPr>
            <a:spLocks noGrp="1"/>
          </p:cNvSpPr>
          <p:nvPr>
            <p:ph sz="quarter" idx="13"/>
          </p:nvPr>
        </p:nvSpPr>
        <p:spPr>
          <a:xfrm>
            <a:off x="1249199" y="1779811"/>
            <a:ext cx="22363835" cy="11111435"/>
          </a:xfrm>
        </p:spPr>
        <p:txBody>
          <a:bodyPr>
            <a:normAutofit/>
          </a:bodyPr>
          <a:lstStyle/>
          <a:p>
            <a:pPr marL="0" indent="0">
              <a:buNone/>
            </a:pPr>
            <a:r>
              <a:rPr lang="cs-CZ" sz="3600" b="1" dirty="0"/>
              <a:t>Zdroje informací</a:t>
            </a:r>
          </a:p>
          <a:p>
            <a:r>
              <a:rPr lang="cs-CZ" sz="3600" b="1" dirty="0">
                <a:solidFill>
                  <a:srgbClr val="0070C0"/>
                </a:solidFill>
              </a:rPr>
              <a:t>eagri.cz/</a:t>
            </a:r>
            <a:r>
              <a:rPr lang="cs-CZ" sz="3600" b="1" dirty="0" err="1">
                <a:solidFill>
                  <a:srgbClr val="0070C0"/>
                </a:solidFill>
              </a:rPr>
              <a:t>prispevky.lesy</a:t>
            </a:r>
            <a:endParaRPr lang="cs-CZ" sz="3600" b="1" dirty="0">
              <a:solidFill>
                <a:srgbClr val="0070C0"/>
              </a:solidFill>
            </a:endParaRPr>
          </a:p>
          <a:p>
            <a:pPr lvl="1"/>
            <a:r>
              <a:rPr lang="cs-CZ" sz="3600" dirty="0"/>
              <a:t>článek z 1. 1. 2022 obsahuje:</a:t>
            </a:r>
          </a:p>
          <a:p>
            <a:pPr lvl="2"/>
            <a:r>
              <a:rPr lang="cs-CZ" sz="3600" dirty="0"/>
              <a:t>přehled hlavních změn</a:t>
            </a:r>
          </a:p>
          <a:p>
            <a:pPr lvl="2"/>
            <a:r>
              <a:rPr lang="cs-CZ" sz="3600" dirty="0"/>
              <a:t>kompletní přehled podmínek</a:t>
            </a:r>
          </a:p>
          <a:p>
            <a:pPr lvl="2"/>
            <a:r>
              <a:rPr lang="cs-CZ" sz="3600" dirty="0"/>
              <a:t>tabulku podporovaných dřevin</a:t>
            </a:r>
          </a:p>
          <a:p>
            <a:pPr lvl="2"/>
            <a:r>
              <a:rPr lang="cs-CZ" sz="3600" dirty="0"/>
              <a:t>přehled pravidel přenosu RM LD (v přípravě)</a:t>
            </a:r>
          </a:p>
          <a:p>
            <a:pPr lvl="2"/>
            <a:r>
              <a:rPr lang="cs-CZ" sz="3600" dirty="0"/>
              <a:t>informace o modulu pro žadatele (včetně zřízení uživatelského účtu)</a:t>
            </a:r>
          </a:p>
          <a:p>
            <a:pPr lvl="2"/>
            <a:r>
              <a:rPr lang="cs-CZ" sz="3600" dirty="0"/>
              <a:t>manuály pro vytvoření ohlášení a žádosti</a:t>
            </a:r>
          </a:p>
          <a:p>
            <a:r>
              <a:rPr lang="cs-CZ" sz="3600" b="1" dirty="0">
                <a:solidFill>
                  <a:srgbClr val="0070C0"/>
                </a:solidFill>
              </a:rPr>
              <a:t>prispevky@mze.cz</a:t>
            </a:r>
          </a:p>
          <a:p>
            <a:pPr lvl="1"/>
            <a:r>
              <a:rPr lang="cs-CZ" sz="3600" dirty="0"/>
              <a:t>e-mailová adresa pro dotazy žadatelů</a:t>
            </a:r>
          </a:p>
          <a:p>
            <a:pPr lvl="1"/>
            <a:endParaRPr lang="cs-CZ" sz="3600" dirty="0"/>
          </a:p>
          <a:p>
            <a:pPr marL="0" indent="0">
              <a:buNone/>
            </a:pPr>
            <a:endParaRPr lang="cs-CZ" sz="4000" dirty="0"/>
          </a:p>
        </p:txBody>
      </p:sp>
    </p:spTree>
    <p:extLst>
      <p:ext uri="{BB962C8B-B14F-4D97-AF65-F5344CB8AC3E}">
        <p14:creationId xmlns:p14="http://schemas.microsoft.com/office/powerpoint/2010/main" val="5783064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AFA47DD-1049-4560-8762-CA15266FFA7F}"/>
              </a:ext>
            </a:extLst>
          </p:cNvPr>
          <p:cNvSpPr>
            <a:spLocks noGrp="1"/>
          </p:cNvSpPr>
          <p:nvPr>
            <p:ph type="title"/>
          </p:nvPr>
        </p:nvSpPr>
        <p:spPr>
          <a:xfrm>
            <a:off x="1249200" y="555812"/>
            <a:ext cx="21888000" cy="1224000"/>
          </a:xfrm>
        </p:spPr>
        <p:txBody>
          <a:bodyPr/>
          <a:lstStyle/>
          <a:p>
            <a:r>
              <a:rPr lang="cs-CZ" dirty="0"/>
              <a:t>FINANČNÍ PŘÍSPĚVKY NA HOSPODAŘENÍ V LESÍCH</a:t>
            </a:r>
          </a:p>
        </p:txBody>
      </p:sp>
      <p:sp>
        <p:nvSpPr>
          <p:cNvPr id="3" name="Zástupný symbol pro obsah 2">
            <a:extLst>
              <a:ext uri="{FF2B5EF4-FFF2-40B4-BE49-F238E27FC236}">
                <a16:creationId xmlns:a16="http://schemas.microsoft.com/office/drawing/2014/main" id="{563E927D-CDC9-4CB8-B11E-EDA74F441408}"/>
              </a:ext>
            </a:extLst>
          </p:cNvPr>
          <p:cNvSpPr>
            <a:spLocks noGrp="1"/>
          </p:cNvSpPr>
          <p:nvPr>
            <p:ph sz="quarter" idx="13"/>
          </p:nvPr>
        </p:nvSpPr>
        <p:spPr>
          <a:xfrm>
            <a:off x="1249199" y="1779811"/>
            <a:ext cx="22363835" cy="11111435"/>
          </a:xfrm>
        </p:spPr>
        <p:txBody>
          <a:bodyPr>
            <a:normAutofit/>
          </a:bodyPr>
          <a:lstStyle/>
          <a:p>
            <a:pPr marL="0" indent="0">
              <a:buNone/>
            </a:pPr>
            <a:r>
              <a:rPr lang="cs-CZ" sz="3600" b="1" dirty="0"/>
              <a:t>Modul pro žadatele (</a:t>
            </a:r>
            <a:r>
              <a:rPr lang="cs-CZ" sz="3600" b="1" dirty="0">
                <a:solidFill>
                  <a:srgbClr val="0070C0"/>
                </a:solidFill>
              </a:rPr>
              <a:t>eagri.cz/</a:t>
            </a:r>
            <a:r>
              <a:rPr lang="cs-CZ" sz="3600" b="1" dirty="0" err="1">
                <a:solidFill>
                  <a:srgbClr val="0070C0"/>
                </a:solidFill>
              </a:rPr>
              <a:t>mpz</a:t>
            </a:r>
            <a:r>
              <a:rPr lang="cs-CZ" sz="3600" b="1" dirty="0"/>
              <a:t>, </a:t>
            </a:r>
            <a:r>
              <a:rPr lang="cs-CZ" sz="3600" dirty="0"/>
              <a:t>e-mail pro podporu žadatelů:</a:t>
            </a:r>
            <a:r>
              <a:rPr lang="cs-CZ" sz="3600" b="1" dirty="0">
                <a:solidFill>
                  <a:srgbClr val="FF0000"/>
                </a:solidFill>
              </a:rPr>
              <a:t> </a:t>
            </a:r>
            <a:r>
              <a:rPr lang="cs-CZ" sz="3600" b="1" dirty="0">
                <a:solidFill>
                  <a:srgbClr val="0070C0"/>
                </a:solidFill>
              </a:rPr>
              <a:t>mpz@mze.cz</a:t>
            </a:r>
            <a:r>
              <a:rPr lang="cs-CZ" sz="3600" b="1" dirty="0"/>
              <a:t>)</a:t>
            </a:r>
          </a:p>
          <a:p>
            <a:r>
              <a:rPr lang="cs-CZ" sz="3600" dirty="0"/>
              <a:t>k 18.1.2022 k dispozici:</a:t>
            </a:r>
          </a:p>
          <a:p>
            <a:pPr lvl="1"/>
            <a:r>
              <a:rPr lang="cs-CZ" sz="3600" dirty="0"/>
              <a:t>formulář ohlášení pro rok 2022</a:t>
            </a:r>
          </a:p>
          <a:p>
            <a:pPr lvl="1"/>
            <a:r>
              <a:rPr lang="cs-CZ" sz="3600" dirty="0"/>
              <a:t>formulář žádosti BDI.2021 a H.2021 pro uplatnění zbývajících požadavků za rok 2021 (do 31. 3. 2022)</a:t>
            </a:r>
          </a:p>
          <a:p>
            <a:r>
              <a:rPr lang="cs-CZ" sz="3600" dirty="0"/>
              <a:t>postupně budou zpřístupněny:</a:t>
            </a:r>
          </a:p>
          <a:p>
            <a:pPr lvl="1"/>
            <a:r>
              <a:rPr lang="cs-CZ" sz="3600" dirty="0"/>
              <a:t>nejprve formulář žádosti H.2022 (příspěvek na LHP) a K.2022 (příspěvek na </a:t>
            </a:r>
            <a:r>
              <a:rPr lang="cs-CZ" sz="3600"/>
              <a:t>lovecké </a:t>
            </a:r>
            <a:r>
              <a:rPr lang="cs-CZ" sz="3600" smtClean="0"/>
              <a:t>psy </a:t>
            </a:r>
            <a:r>
              <a:rPr lang="cs-CZ" sz="3600" dirty="0"/>
              <a:t>a dravce)</a:t>
            </a:r>
          </a:p>
          <a:p>
            <a:pPr lvl="1"/>
            <a:r>
              <a:rPr lang="cs-CZ" sz="3600" dirty="0"/>
              <a:t>následně (v březnu 2022) formulář žádosti BDI.2022 s těmito novými prvky:</a:t>
            </a:r>
          </a:p>
          <a:p>
            <a:pPr lvl="2"/>
            <a:r>
              <a:rPr lang="cs-CZ" sz="3600" dirty="0"/>
              <a:t>součtové řádky ve formulářích, možnost exportu tabulek do XLS (převzato z žádostí o příspěvek L)</a:t>
            </a:r>
          </a:p>
          <a:p>
            <a:pPr lvl="2"/>
            <a:r>
              <a:rPr lang="cs-CZ" sz="3600" dirty="0"/>
              <a:t>poskytování vybraných údajů o původu RM LD (druh dřeviny, druh sadebního materiálu, počet sadebního materiálu, dodavatel sadebního materiálu, evidenční číslo uznané jednotky) – zrychlí administraci žádosti (usnadní zejm. kontrolu dodržení předepsaných počtů sadebního materiálu a nových pravidel přenosu RM LD)</a:t>
            </a:r>
          </a:p>
          <a:p>
            <a:pPr lvl="1"/>
            <a:r>
              <a:rPr lang="cs-CZ" sz="3600" dirty="0"/>
              <a:t>nakonec (v dubnu 2022) formulář žádosti G.2022 (myslivecké příspěvky)</a:t>
            </a:r>
          </a:p>
          <a:p>
            <a:r>
              <a:rPr lang="cs-CZ" sz="3600" dirty="0">
                <a:solidFill>
                  <a:srgbClr val="FF0000"/>
                </a:solidFill>
              </a:rPr>
              <a:t>od 3.1.2022 je možné v modulu pro žadatele vykázat rovněž souhrnné údaje LHE za lesy zařízené LHP</a:t>
            </a:r>
          </a:p>
          <a:p>
            <a:pPr lvl="1"/>
            <a:r>
              <a:rPr lang="cs-CZ" sz="3600" dirty="0"/>
              <a:t>vyžaduje plnohodnotný uživatelský účet (99*** nebo 98***)</a:t>
            </a:r>
          </a:p>
          <a:p>
            <a:pPr lvl="1"/>
            <a:r>
              <a:rPr lang="cs-CZ" sz="3600" dirty="0"/>
              <a:t>v roce 2023 bude elektronické předání souhrnných údajů LHE za rok 2022 povinné pro žadatele o příspěvek na adaptaci (týká se vlastníků hospodařících podle LHP</a:t>
            </a:r>
          </a:p>
          <a:p>
            <a:pPr lvl="1"/>
            <a:endParaRPr lang="cs-CZ" sz="3200" dirty="0"/>
          </a:p>
          <a:p>
            <a:pPr lvl="1"/>
            <a:endParaRPr lang="cs-CZ" sz="3600" dirty="0"/>
          </a:p>
          <a:p>
            <a:pPr marL="0" indent="0">
              <a:buNone/>
            </a:pPr>
            <a:endParaRPr lang="cs-CZ" sz="4000" dirty="0"/>
          </a:p>
        </p:txBody>
      </p:sp>
    </p:spTree>
    <p:extLst>
      <p:ext uri="{BB962C8B-B14F-4D97-AF65-F5344CB8AC3E}">
        <p14:creationId xmlns:p14="http://schemas.microsoft.com/office/powerpoint/2010/main" val="33481900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AFA47DD-1049-4560-8762-CA15266FFA7F}"/>
              </a:ext>
            </a:extLst>
          </p:cNvPr>
          <p:cNvSpPr>
            <a:spLocks noGrp="1"/>
          </p:cNvSpPr>
          <p:nvPr>
            <p:ph type="title"/>
          </p:nvPr>
        </p:nvSpPr>
        <p:spPr>
          <a:xfrm>
            <a:off x="1249200" y="637200"/>
            <a:ext cx="22704494" cy="1224000"/>
          </a:xfrm>
        </p:spPr>
        <p:txBody>
          <a:bodyPr>
            <a:normAutofit fontScale="90000"/>
          </a:bodyPr>
          <a:lstStyle/>
          <a:p>
            <a:r>
              <a:rPr lang="cs-CZ" dirty="0"/>
              <a:t>příspěvek na podporu adaptace lesních ekosystémů na klimatickou změnu (2022-2026</a:t>
            </a:r>
            <a:r>
              <a:rPr lang="cs-CZ" dirty="0" smtClean="0"/>
              <a:t>)</a:t>
            </a:r>
            <a:endParaRPr lang="cs-CZ" dirty="0"/>
          </a:p>
        </p:txBody>
      </p:sp>
      <p:sp>
        <p:nvSpPr>
          <p:cNvPr id="3" name="Zástupný symbol pro obsah 2">
            <a:extLst>
              <a:ext uri="{FF2B5EF4-FFF2-40B4-BE49-F238E27FC236}">
                <a16:creationId xmlns:a16="http://schemas.microsoft.com/office/drawing/2014/main" id="{563E927D-CDC9-4CB8-B11E-EDA74F441408}"/>
              </a:ext>
            </a:extLst>
          </p:cNvPr>
          <p:cNvSpPr>
            <a:spLocks noGrp="1"/>
          </p:cNvSpPr>
          <p:nvPr>
            <p:ph sz="quarter" idx="13"/>
          </p:nvPr>
        </p:nvSpPr>
        <p:spPr>
          <a:xfrm>
            <a:off x="1249200" y="2074588"/>
            <a:ext cx="21888000" cy="11004212"/>
          </a:xfrm>
        </p:spPr>
        <p:txBody>
          <a:bodyPr/>
          <a:lstStyle/>
          <a:p>
            <a:r>
              <a:rPr lang="cs-CZ" sz="3600" b="1" dirty="0"/>
              <a:t>ZÁKLADNÍ PRINCIPY PROGRAMU</a:t>
            </a:r>
          </a:p>
          <a:p>
            <a:pPr lvl="1"/>
            <a:r>
              <a:rPr lang="cs-CZ" sz="3600" dirty="0"/>
              <a:t>navazuje na kůrovcový příspěvek, předstupeň plošné platby za ekosystémové platby</a:t>
            </a:r>
          </a:p>
          <a:p>
            <a:pPr lvl="1"/>
            <a:r>
              <a:rPr lang="cs-CZ" sz="3600" dirty="0"/>
              <a:t>má podobu KAŽDOROČNĚ poskytovaného příspěvku ZA PŘEDCHOZÍ ROK</a:t>
            </a:r>
          </a:p>
          <a:p>
            <a:pPr lvl="2"/>
            <a:r>
              <a:rPr lang="cs-CZ" sz="3600" dirty="0"/>
              <a:t>první příjem žádostí v roce 2023 za rok 2022</a:t>
            </a:r>
          </a:p>
          <a:p>
            <a:pPr lvl="1"/>
            <a:r>
              <a:rPr lang="cs-CZ" sz="3600" dirty="0"/>
              <a:t>pravidla stanovena ZÁSADAMI Ministerstva zemědělství</a:t>
            </a:r>
          </a:p>
          <a:p>
            <a:pPr lvl="2"/>
            <a:r>
              <a:rPr lang="cs-CZ" sz="3600" dirty="0"/>
              <a:t>rámcová pravidla připravila v průběhu roku 2021 pracovní skupina, ve 4. čtvrtletí převedena do podoby Zásad</a:t>
            </a:r>
          </a:p>
          <a:p>
            <a:pPr lvl="2"/>
            <a:r>
              <a:rPr lang="cs-CZ" sz="3600" dirty="0"/>
              <a:t>Zásady </a:t>
            </a:r>
            <a:r>
              <a:rPr lang="cs-CZ" sz="3600" dirty="0" smtClean="0">
                <a:solidFill>
                  <a:srgbClr val="FF0000"/>
                </a:solidFill>
              </a:rPr>
              <a:t>zveřejněny 3.2.2022</a:t>
            </a:r>
            <a:endParaRPr lang="cs-CZ" sz="3600" dirty="0">
              <a:solidFill>
                <a:srgbClr val="FF0000"/>
              </a:solidFill>
            </a:endParaRPr>
          </a:p>
          <a:p>
            <a:pPr lvl="1"/>
            <a:r>
              <a:rPr lang="cs-CZ" sz="3600" dirty="0"/>
              <a:t>OHLÁŠENÍ ŽADATELE </a:t>
            </a:r>
            <a:r>
              <a:rPr lang="cs-CZ" sz="3600" dirty="0">
                <a:solidFill>
                  <a:srgbClr val="FF0000"/>
                </a:solidFill>
              </a:rPr>
              <a:t>před začátkem období, za které je příspěvek </a:t>
            </a:r>
            <a:r>
              <a:rPr lang="cs-CZ" sz="3600" dirty="0" smtClean="0">
                <a:solidFill>
                  <a:srgbClr val="FF0000"/>
                </a:solidFill>
              </a:rPr>
              <a:t>požadován na každý rok!</a:t>
            </a:r>
            <a:endParaRPr lang="cs-CZ" sz="3600" dirty="0">
              <a:solidFill>
                <a:srgbClr val="FF0000"/>
              </a:solidFill>
            </a:endParaRPr>
          </a:p>
          <a:p>
            <a:pPr lvl="2"/>
            <a:r>
              <a:rPr lang="cs-CZ" sz="3600" dirty="0"/>
              <a:t>samostatné ohlášení (bez souvislosti s ohlášením pro lesnické příspěvky podle nařízení vlády č. 30/2014 Sb.)</a:t>
            </a:r>
          </a:p>
          <a:p>
            <a:pPr lvl="2"/>
            <a:r>
              <a:rPr lang="cs-CZ" sz="3600" dirty="0"/>
              <a:t>formulář v modulu pro žadatele k dispozici po zveřejnění zásad </a:t>
            </a:r>
            <a:r>
              <a:rPr lang="cs-CZ" sz="3600" dirty="0" smtClean="0"/>
              <a:t>programu</a:t>
            </a:r>
            <a:endParaRPr lang="cs-CZ" sz="3600" strike="dblStrike" dirty="0"/>
          </a:p>
          <a:p>
            <a:pPr lvl="1"/>
            <a:r>
              <a:rPr lang="cs-CZ" sz="3600" dirty="0"/>
              <a:t>ŽÁDOST O PŘÍSPĚVEK</a:t>
            </a:r>
          </a:p>
          <a:p>
            <a:pPr lvl="2"/>
            <a:r>
              <a:rPr lang="cs-CZ" sz="3600" dirty="0">
                <a:solidFill>
                  <a:srgbClr val="FF0000"/>
                </a:solidFill>
              </a:rPr>
              <a:t>na přelomu prvního a druhého čtvrtletí (od 1. března do 31. května)</a:t>
            </a:r>
          </a:p>
          <a:p>
            <a:pPr lvl="2"/>
            <a:r>
              <a:rPr lang="cs-CZ" sz="3600" dirty="0"/>
              <a:t>v případě vlastníků hospodařících podle LHP až po odeslání el. výkazu souhrnných údajů LHE</a:t>
            </a:r>
          </a:p>
          <a:p>
            <a:pPr lvl="2"/>
            <a:r>
              <a:rPr lang="cs-CZ" sz="3600" dirty="0"/>
              <a:t>za LHC (na území 1 kraje) nebo lesní majetek žadatele v rámci zařizovacího obvodu </a:t>
            </a:r>
            <a:r>
              <a:rPr lang="cs-CZ" sz="3600" dirty="0">
                <a:solidFill>
                  <a:srgbClr val="FF0000"/>
                </a:solidFill>
              </a:rPr>
              <a:t>jedna žádost</a:t>
            </a:r>
          </a:p>
          <a:p>
            <a:pPr lvl="2"/>
            <a:r>
              <a:rPr lang="cs-CZ" sz="3600" dirty="0"/>
              <a:t>zahájení administrace žádostí od druhého pololetí</a:t>
            </a:r>
          </a:p>
          <a:p>
            <a:pPr lvl="1"/>
            <a:r>
              <a:rPr lang="cs-CZ" sz="3600" dirty="0"/>
              <a:t>NOTIFIKACE – bude zahájena po schválení Zásad poradou vedení </a:t>
            </a:r>
            <a:r>
              <a:rPr lang="cs-CZ" sz="3600" dirty="0" err="1"/>
              <a:t>MZe</a:t>
            </a:r>
            <a:endParaRPr lang="cs-CZ" sz="3600" dirty="0"/>
          </a:p>
        </p:txBody>
      </p:sp>
    </p:spTree>
    <p:extLst>
      <p:ext uri="{BB962C8B-B14F-4D97-AF65-F5344CB8AC3E}">
        <p14:creationId xmlns:p14="http://schemas.microsoft.com/office/powerpoint/2010/main" val="3218772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AFA47DD-1049-4560-8762-CA15266FFA7F}"/>
              </a:ext>
            </a:extLst>
          </p:cNvPr>
          <p:cNvSpPr>
            <a:spLocks noGrp="1"/>
          </p:cNvSpPr>
          <p:nvPr>
            <p:ph type="title"/>
          </p:nvPr>
        </p:nvSpPr>
        <p:spPr>
          <a:xfrm>
            <a:off x="1249199" y="637200"/>
            <a:ext cx="22489341" cy="1224000"/>
          </a:xfrm>
        </p:spPr>
        <p:txBody>
          <a:bodyPr>
            <a:normAutofit fontScale="90000"/>
          </a:bodyPr>
          <a:lstStyle/>
          <a:p>
            <a:r>
              <a:rPr lang="cs-CZ" dirty="0"/>
              <a:t>příspěvek na podporu adaptace lesních ekosystémů na klimatickou změnu (2022-2026</a:t>
            </a:r>
            <a:r>
              <a:rPr lang="cs-CZ" dirty="0" smtClean="0"/>
              <a:t>)</a:t>
            </a:r>
            <a:endParaRPr lang="cs-CZ" dirty="0"/>
          </a:p>
        </p:txBody>
      </p:sp>
      <p:sp>
        <p:nvSpPr>
          <p:cNvPr id="3" name="Zástupný symbol pro obsah 2">
            <a:extLst>
              <a:ext uri="{FF2B5EF4-FFF2-40B4-BE49-F238E27FC236}">
                <a16:creationId xmlns:a16="http://schemas.microsoft.com/office/drawing/2014/main" id="{563E927D-CDC9-4CB8-B11E-EDA74F441408}"/>
              </a:ext>
            </a:extLst>
          </p:cNvPr>
          <p:cNvSpPr>
            <a:spLocks noGrp="1"/>
          </p:cNvSpPr>
          <p:nvPr>
            <p:ph sz="quarter" idx="13"/>
          </p:nvPr>
        </p:nvSpPr>
        <p:spPr>
          <a:xfrm>
            <a:off x="1249200" y="2074588"/>
            <a:ext cx="21888000" cy="11004212"/>
          </a:xfrm>
        </p:spPr>
        <p:txBody>
          <a:bodyPr/>
          <a:lstStyle/>
          <a:p>
            <a:r>
              <a:rPr lang="cs-CZ" sz="3600" b="1" dirty="0"/>
              <a:t>SAZBA PŘÍSPĚVKU</a:t>
            </a:r>
          </a:p>
          <a:p>
            <a:pPr lvl="1"/>
            <a:r>
              <a:rPr lang="cs-CZ" sz="3600" dirty="0"/>
              <a:t>sazba vyplývá ze zvýšených nákladů nebo snížených výnosů vznikajících v souvislosti s požadavky programu na lesnické hospodaření</a:t>
            </a:r>
          </a:p>
          <a:p>
            <a:pPr lvl="1"/>
            <a:r>
              <a:rPr lang="cs-CZ" sz="3600" dirty="0"/>
              <a:t>do sazby nebyly zahrnuty náklady, které jsou předmětem příspěvků na hospodaření v lesích podle NV č. 30/2014 Sb. či jiných programů</a:t>
            </a:r>
          </a:p>
          <a:p>
            <a:pPr lvl="1"/>
            <a:r>
              <a:rPr lang="cs-CZ" sz="3600" dirty="0"/>
              <a:t>sazba </a:t>
            </a:r>
            <a:r>
              <a:rPr lang="cs-CZ" sz="3600" dirty="0">
                <a:solidFill>
                  <a:srgbClr val="FF0000"/>
                </a:solidFill>
              </a:rPr>
              <a:t>4,22 Kč/ha/den (1 540 Kč/ha/rok)</a:t>
            </a:r>
          </a:p>
          <a:p>
            <a:pPr lvl="1"/>
            <a:r>
              <a:rPr lang="cs-CZ" sz="3600" dirty="0"/>
              <a:t>počet dnů, za které žadatel podává žádost:</a:t>
            </a:r>
          </a:p>
          <a:p>
            <a:pPr lvl="2"/>
            <a:r>
              <a:rPr lang="cs-CZ" sz="3600" dirty="0">
                <a:solidFill>
                  <a:srgbClr val="FF0000"/>
                </a:solidFill>
              </a:rPr>
              <a:t>počet dnů od podání ohlášení do konce roku, za který jsou přijímány žádosti</a:t>
            </a:r>
          </a:p>
          <a:p>
            <a:pPr lvl="2"/>
            <a:r>
              <a:rPr lang="cs-CZ" sz="3600" dirty="0"/>
              <a:t>počet dnů, po které měl žadatel práva a povinnosti vlastníka lesa</a:t>
            </a:r>
          </a:p>
          <a:p>
            <a:pPr lvl="1"/>
            <a:r>
              <a:rPr lang="cs-CZ" sz="3600" dirty="0"/>
              <a:t>od vypočtené výše příspěvku se </a:t>
            </a:r>
            <a:r>
              <a:rPr lang="cs-CZ" sz="3600" dirty="0">
                <a:solidFill>
                  <a:srgbClr val="FF0000"/>
                </a:solidFill>
              </a:rPr>
              <a:t>odečtou případné podpory na stejné předměty příspěvků z jiných zdrojů</a:t>
            </a:r>
            <a:r>
              <a:rPr lang="cs-CZ" sz="3600" dirty="0"/>
              <a:t>, zejm.</a:t>
            </a:r>
          </a:p>
          <a:p>
            <a:pPr lvl="2"/>
            <a:r>
              <a:rPr lang="cs-CZ" sz="3600" dirty="0"/>
              <a:t>náhrada újmy vzniklé v důsledku ponechání jednotlivých stromů do jejich fyzického rozpadu</a:t>
            </a:r>
          </a:p>
          <a:p>
            <a:pPr lvl="2"/>
            <a:r>
              <a:rPr lang="cs-CZ" sz="3600" dirty="0"/>
              <a:t>náhrada újmy vzniklé v důsledku ponechání ležícího dříví po těžbě v porostu</a:t>
            </a:r>
          </a:p>
          <a:p>
            <a:endParaRPr lang="cs-CZ" dirty="0"/>
          </a:p>
        </p:txBody>
      </p:sp>
    </p:spTree>
    <p:extLst>
      <p:ext uri="{BB962C8B-B14F-4D97-AF65-F5344CB8AC3E}">
        <p14:creationId xmlns:p14="http://schemas.microsoft.com/office/powerpoint/2010/main" val="39308265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AFA47DD-1049-4560-8762-CA15266FFA7F}"/>
              </a:ext>
            </a:extLst>
          </p:cNvPr>
          <p:cNvSpPr>
            <a:spLocks noGrp="1"/>
          </p:cNvSpPr>
          <p:nvPr>
            <p:ph type="title"/>
          </p:nvPr>
        </p:nvSpPr>
        <p:spPr>
          <a:xfrm>
            <a:off x="1249199" y="637200"/>
            <a:ext cx="22363835" cy="1224000"/>
          </a:xfrm>
        </p:spPr>
        <p:txBody>
          <a:bodyPr>
            <a:normAutofit fontScale="90000"/>
          </a:bodyPr>
          <a:lstStyle/>
          <a:p>
            <a:r>
              <a:rPr lang="cs-CZ" dirty="0"/>
              <a:t>příspěvek na podporu adaptace lesních ekosystémů na klimatickou změnu (2022-2026</a:t>
            </a:r>
            <a:r>
              <a:rPr lang="cs-CZ" dirty="0" smtClean="0"/>
              <a:t>)</a:t>
            </a:r>
            <a:endParaRPr lang="cs-CZ" dirty="0"/>
          </a:p>
        </p:txBody>
      </p:sp>
      <p:sp>
        <p:nvSpPr>
          <p:cNvPr id="3" name="Zástupný symbol pro obsah 2">
            <a:extLst>
              <a:ext uri="{FF2B5EF4-FFF2-40B4-BE49-F238E27FC236}">
                <a16:creationId xmlns:a16="http://schemas.microsoft.com/office/drawing/2014/main" id="{563E927D-CDC9-4CB8-B11E-EDA74F441408}"/>
              </a:ext>
            </a:extLst>
          </p:cNvPr>
          <p:cNvSpPr>
            <a:spLocks noGrp="1"/>
          </p:cNvSpPr>
          <p:nvPr>
            <p:ph sz="quarter" idx="13"/>
          </p:nvPr>
        </p:nvSpPr>
        <p:spPr>
          <a:xfrm>
            <a:off x="1249200" y="2074588"/>
            <a:ext cx="21888000" cy="11004212"/>
          </a:xfrm>
        </p:spPr>
        <p:txBody>
          <a:bodyPr/>
          <a:lstStyle/>
          <a:p>
            <a:r>
              <a:rPr lang="cs-CZ" sz="3600" b="1" dirty="0"/>
              <a:t>ZPŮSOBILÁ VÝMĚRA MAJETKU</a:t>
            </a:r>
          </a:p>
          <a:p>
            <a:pPr lvl="1"/>
            <a:r>
              <a:rPr lang="cs-CZ" sz="3600" dirty="0"/>
              <a:t>výměra, na kterou je příspěvek požadován a poskytnut</a:t>
            </a:r>
          </a:p>
          <a:p>
            <a:pPr lvl="1"/>
            <a:r>
              <a:rPr lang="cs-CZ" sz="3600" dirty="0"/>
              <a:t>odvíjí se od výměry lesního hospodářského celku (na území jednoho kraje) nebo lesního majetku žadatele v rámci zařizovacího obvodu</a:t>
            </a:r>
          </a:p>
          <a:p>
            <a:pPr lvl="2"/>
            <a:r>
              <a:rPr lang="cs-CZ" sz="3600" dirty="0"/>
              <a:t>podmínkou je, že v rámci lesního hospodářského celku (nebo lesního majetku v rámci zařizovacího obvodu) byla v </a:t>
            </a:r>
            <a:r>
              <a:rPr lang="cs-CZ" sz="3600" dirty="0">
                <a:solidFill>
                  <a:srgbClr val="FF0000"/>
                </a:solidFill>
              </a:rPr>
              <a:t>období, za které je příspěvek požadován, alespoň v jedné porostní skupině provedena obnova lesního porostu nebo těžba lesního porostu staršího 60 let</a:t>
            </a:r>
          </a:p>
          <a:p>
            <a:pPr lvl="1"/>
            <a:r>
              <a:rPr lang="cs-CZ" sz="3600" dirty="0">
                <a:solidFill>
                  <a:srgbClr val="FF0000"/>
                </a:solidFill>
              </a:rPr>
              <a:t>do způsobilé výměry automaticky vstupují lesy ochranné a vybrané kategorie lesů zvláštního určení</a:t>
            </a:r>
          </a:p>
          <a:p>
            <a:pPr lvl="2"/>
            <a:r>
              <a:rPr lang="cs-CZ" sz="3600" dirty="0"/>
              <a:t>lesy v pásmech hygienické ochrany vodních zdrojů I. stupně</a:t>
            </a:r>
          </a:p>
          <a:p>
            <a:pPr lvl="2"/>
            <a:r>
              <a:rPr lang="cs-CZ" sz="3600" dirty="0"/>
              <a:t>lesy ve zvláště chráněných územích (1. zóna CHKO, NPR, PR, NPP, PP)</a:t>
            </a:r>
          </a:p>
          <a:p>
            <a:pPr lvl="1"/>
            <a:r>
              <a:rPr lang="cs-CZ" sz="3600" dirty="0">
                <a:solidFill>
                  <a:srgbClr val="FF0000"/>
                </a:solidFill>
              </a:rPr>
              <a:t>do způsobilé výměry se nezahrnují</a:t>
            </a:r>
          </a:p>
          <a:p>
            <a:pPr lvl="2"/>
            <a:r>
              <a:rPr lang="cs-CZ" sz="3600" dirty="0"/>
              <a:t>lesy na území národních parků a jejich ochranných pásem</a:t>
            </a:r>
          </a:p>
          <a:p>
            <a:pPr lvl="2"/>
            <a:r>
              <a:rPr lang="cs-CZ" sz="3600" dirty="0"/>
              <a:t>pozemky odňaté plnění funkcí lesa před koncem období, za které je podávána žádost</a:t>
            </a:r>
          </a:p>
          <a:p>
            <a:pPr lvl="2"/>
            <a:r>
              <a:rPr lang="cs-CZ" sz="3600" dirty="0">
                <a:solidFill>
                  <a:srgbClr val="FF0000"/>
                </a:solidFill>
              </a:rPr>
              <a:t>výměra, na níž nebyly dodrženy požadavky programu </a:t>
            </a:r>
            <a:r>
              <a:rPr lang="cs-CZ" sz="3600" dirty="0"/>
              <a:t>(bude upřesněno dále)</a:t>
            </a:r>
          </a:p>
          <a:p>
            <a:pPr lvl="1"/>
            <a:endParaRPr lang="cs-CZ" sz="3600" dirty="0"/>
          </a:p>
          <a:p>
            <a:endParaRPr lang="cs-CZ" dirty="0"/>
          </a:p>
        </p:txBody>
      </p:sp>
    </p:spTree>
    <p:extLst>
      <p:ext uri="{BB962C8B-B14F-4D97-AF65-F5344CB8AC3E}">
        <p14:creationId xmlns:p14="http://schemas.microsoft.com/office/powerpoint/2010/main" val="20781843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AFA47DD-1049-4560-8762-CA15266FFA7F}"/>
              </a:ext>
            </a:extLst>
          </p:cNvPr>
          <p:cNvSpPr>
            <a:spLocks noGrp="1"/>
          </p:cNvSpPr>
          <p:nvPr>
            <p:ph type="title"/>
          </p:nvPr>
        </p:nvSpPr>
        <p:spPr>
          <a:xfrm>
            <a:off x="1249199" y="637200"/>
            <a:ext cx="22561059" cy="1224000"/>
          </a:xfrm>
        </p:spPr>
        <p:txBody>
          <a:bodyPr>
            <a:normAutofit fontScale="90000"/>
          </a:bodyPr>
          <a:lstStyle/>
          <a:p>
            <a:r>
              <a:rPr lang="cs-CZ" dirty="0"/>
              <a:t>příspěvek na podporu adaptace lesních ekosystémů na klimatickou změnu (2022-2026</a:t>
            </a:r>
            <a:r>
              <a:rPr lang="cs-CZ" dirty="0" smtClean="0"/>
              <a:t>)</a:t>
            </a:r>
            <a:endParaRPr lang="cs-CZ" dirty="0"/>
          </a:p>
        </p:txBody>
      </p:sp>
      <p:sp>
        <p:nvSpPr>
          <p:cNvPr id="3" name="Zástupný symbol pro obsah 2">
            <a:extLst>
              <a:ext uri="{FF2B5EF4-FFF2-40B4-BE49-F238E27FC236}">
                <a16:creationId xmlns:a16="http://schemas.microsoft.com/office/drawing/2014/main" id="{563E927D-CDC9-4CB8-B11E-EDA74F441408}"/>
              </a:ext>
            </a:extLst>
          </p:cNvPr>
          <p:cNvSpPr>
            <a:spLocks noGrp="1"/>
          </p:cNvSpPr>
          <p:nvPr>
            <p:ph sz="quarter" idx="13"/>
          </p:nvPr>
        </p:nvSpPr>
        <p:spPr>
          <a:xfrm>
            <a:off x="1249200" y="2074588"/>
            <a:ext cx="21888000" cy="11004212"/>
          </a:xfrm>
        </p:spPr>
        <p:txBody>
          <a:bodyPr/>
          <a:lstStyle/>
          <a:p>
            <a:r>
              <a:rPr lang="cs-CZ" sz="3600" b="1" dirty="0"/>
              <a:t>POŽADAVKY NA HOSPODAŘENÍ (OBNOVU A TĚŽBU)</a:t>
            </a:r>
          </a:p>
          <a:p>
            <a:pPr lvl="1"/>
            <a:r>
              <a:rPr lang="cs-CZ" sz="3600" dirty="0"/>
              <a:t>požadavek menších holin z mýtní úmyslné těžby</a:t>
            </a:r>
          </a:p>
          <a:p>
            <a:pPr lvl="1"/>
            <a:r>
              <a:rPr lang="cs-CZ" sz="3600" dirty="0"/>
              <a:t>požadavek druhově pestřejší obnovy lesních porostů</a:t>
            </a:r>
          </a:p>
          <a:p>
            <a:pPr lvl="1"/>
            <a:r>
              <a:rPr lang="cs-CZ" sz="3600" dirty="0"/>
              <a:t>požadavek ponechání dřeva k zetlení</a:t>
            </a:r>
          </a:p>
          <a:p>
            <a:pPr lvl="1"/>
            <a:r>
              <a:rPr lang="cs-CZ" sz="3600" dirty="0"/>
              <a:t>požadavek využívání potenciálu přirozené obnovy – </a:t>
            </a:r>
            <a:r>
              <a:rPr lang="cs-CZ" sz="3600" dirty="0">
                <a:solidFill>
                  <a:srgbClr val="FF0000"/>
                </a:solidFill>
              </a:rPr>
              <a:t>platí jen pro lesy zařízené LHP</a:t>
            </a:r>
          </a:p>
          <a:p>
            <a:pPr lvl="1"/>
            <a:r>
              <a:rPr lang="cs-CZ" sz="3600" dirty="0"/>
              <a:t>požadavek šetrnějšího způsobu soustřeďování dříví – </a:t>
            </a:r>
            <a:r>
              <a:rPr lang="cs-CZ" sz="3600" dirty="0">
                <a:solidFill>
                  <a:srgbClr val="FF0000"/>
                </a:solidFill>
              </a:rPr>
              <a:t>platí jen pro lesy zařízené LHP</a:t>
            </a:r>
          </a:p>
        </p:txBody>
      </p:sp>
    </p:spTree>
    <p:extLst>
      <p:ext uri="{BB962C8B-B14F-4D97-AF65-F5344CB8AC3E}">
        <p14:creationId xmlns:p14="http://schemas.microsoft.com/office/powerpoint/2010/main" val="3852467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Obrázek střední vlevo">
            <a:extLst>
              <a:ext uri="{FF2B5EF4-FFF2-40B4-BE49-F238E27FC236}">
                <a16:creationId xmlns:a16="http://schemas.microsoft.com/office/drawing/2014/main" id="{175AAC3A-6BF2-480C-A3E8-F3A687ADD635}"/>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a:stretch/>
        </p:blipFill>
        <p:spPr>
          <a:xfrm>
            <a:off x="459908" y="457200"/>
            <a:ext cx="10822733" cy="12806766"/>
          </a:xfrm>
        </p:spPr>
      </p:pic>
      <p:sp>
        <p:nvSpPr>
          <p:cNvPr id="4" name="Položky obsahu">
            <a:extLst>
              <a:ext uri="{FF2B5EF4-FFF2-40B4-BE49-F238E27FC236}">
                <a16:creationId xmlns:a16="http://schemas.microsoft.com/office/drawing/2014/main" id="{6DF8A153-2FC8-4BD0-93A8-72F84577A678}"/>
              </a:ext>
            </a:extLst>
          </p:cNvPr>
          <p:cNvSpPr>
            <a:spLocks noGrp="1"/>
          </p:cNvSpPr>
          <p:nvPr>
            <p:ph type="body" sz="quarter" idx="14"/>
          </p:nvPr>
        </p:nvSpPr>
        <p:spPr/>
        <p:txBody>
          <a:bodyPr/>
          <a:lstStyle/>
          <a:p>
            <a:r>
              <a:rPr lang="cs-CZ" dirty="0"/>
              <a:t>PŘÍSPĚVKY NA HOSPODAŘENÍ V LESÍCH</a:t>
            </a:r>
          </a:p>
          <a:p>
            <a:r>
              <a:rPr lang="cs-CZ" dirty="0"/>
              <a:t>PŘÍSPĚVEK NA PODPORU </a:t>
            </a:r>
            <a:r>
              <a:rPr lang="cs-CZ" dirty="0" err="1"/>
              <a:t>ADAPTACe</a:t>
            </a:r>
            <a:r>
              <a:rPr lang="cs-CZ" dirty="0"/>
              <a:t> LESNÍCH EKOSYSTÉMŮ NA KLIMATICKOU ZMĚNU</a:t>
            </a:r>
          </a:p>
          <a:p>
            <a:r>
              <a:rPr lang="cs-CZ" dirty="0" err="1"/>
              <a:t>pROGRAM</a:t>
            </a:r>
            <a:r>
              <a:rPr lang="cs-CZ" dirty="0"/>
              <a:t> ROZVOJE VENKOVA 2023-2027</a:t>
            </a:r>
          </a:p>
          <a:p>
            <a:r>
              <a:rPr lang="cs-CZ" dirty="0"/>
              <a:t>programy </a:t>
            </a:r>
            <a:r>
              <a:rPr lang="cs-CZ" dirty="0" err="1"/>
              <a:t>pgrlf</a:t>
            </a:r>
            <a:endParaRPr lang="cs-CZ" dirty="0"/>
          </a:p>
        </p:txBody>
      </p:sp>
      <p:sp>
        <p:nvSpPr>
          <p:cNvPr id="2" name="Nadpis 1">
            <a:extLst>
              <a:ext uri="{FF2B5EF4-FFF2-40B4-BE49-F238E27FC236}">
                <a16:creationId xmlns:a16="http://schemas.microsoft.com/office/drawing/2014/main" id="{119588F9-E5FC-4876-9C88-6D580918CBB4}"/>
              </a:ext>
            </a:extLst>
          </p:cNvPr>
          <p:cNvSpPr>
            <a:spLocks noGrp="1"/>
          </p:cNvSpPr>
          <p:nvPr>
            <p:ph type="title"/>
          </p:nvPr>
        </p:nvSpPr>
        <p:spPr/>
        <p:txBody>
          <a:bodyPr/>
          <a:lstStyle/>
          <a:p>
            <a:r>
              <a:rPr lang="cs-CZ"/>
              <a:t>Obsah</a:t>
            </a:r>
            <a:endParaRPr lang="cs-CZ" dirty="0"/>
          </a:p>
        </p:txBody>
      </p:sp>
    </p:spTree>
    <p:extLst>
      <p:ext uri="{BB962C8B-B14F-4D97-AF65-F5344CB8AC3E}">
        <p14:creationId xmlns:p14="http://schemas.microsoft.com/office/powerpoint/2010/main" val="31686470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AFA47DD-1049-4560-8762-CA15266FFA7F}"/>
              </a:ext>
            </a:extLst>
          </p:cNvPr>
          <p:cNvSpPr>
            <a:spLocks noGrp="1"/>
          </p:cNvSpPr>
          <p:nvPr>
            <p:ph type="title"/>
          </p:nvPr>
        </p:nvSpPr>
        <p:spPr>
          <a:xfrm>
            <a:off x="1249199" y="637200"/>
            <a:ext cx="22561059" cy="1224000"/>
          </a:xfrm>
        </p:spPr>
        <p:txBody>
          <a:bodyPr>
            <a:normAutofit fontScale="90000"/>
          </a:bodyPr>
          <a:lstStyle/>
          <a:p>
            <a:r>
              <a:rPr lang="cs-CZ" dirty="0"/>
              <a:t>příspěvek na podporu adaptace lesních ekosystémů na klimatickou změnu (2022-2026</a:t>
            </a:r>
            <a:r>
              <a:rPr lang="cs-CZ" dirty="0" smtClean="0"/>
              <a:t>)</a:t>
            </a:r>
            <a:endParaRPr lang="cs-CZ" dirty="0"/>
          </a:p>
        </p:txBody>
      </p:sp>
      <p:sp>
        <p:nvSpPr>
          <p:cNvPr id="3" name="Zástupný symbol pro obsah 2">
            <a:extLst>
              <a:ext uri="{FF2B5EF4-FFF2-40B4-BE49-F238E27FC236}">
                <a16:creationId xmlns:a16="http://schemas.microsoft.com/office/drawing/2014/main" id="{563E927D-CDC9-4CB8-B11E-EDA74F441408}"/>
              </a:ext>
            </a:extLst>
          </p:cNvPr>
          <p:cNvSpPr>
            <a:spLocks noGrp="1"/>
          </p:cNvSpPr>
          <p:nvPr>
            <p:ph sz="quarter" idx="13"/>
          </p:nvPr>
        </p:nvSpPr>
        <p:spPr>
          <a:xfrm>
            <a:off x="1249199" y="2235953"/>
            <a:ext cx="21888000" cy="11004212"/>
          </a:xfrm>
        </p:spPr>
        <p:txBody>
          <a:bodyPr/>
          <a:lstStyle/>
          <a:p>
            <a:r>
              <a:rPr lang="cs-CZ" sz="3600" b="1" dirty="0"/>
              <a:t>POŽADAVEK MENŠÍCH HOLIN Z MÝTNÍ ÚMYSLNÉ TĚŽBY</a:t>
            </a:r>
          </a:p>
          <a:p>
            <a:pPr lvl="1"/>
            <a:r>
              <a:rPr lang="cs-CZ" sz="3600" dirty="0"/>
              <a:t>Pokud v období, za které je podávána žádost, na LHC (nebo lesním majetku žadatele v rámci zařizovacího obvodu) při mýtní úmyslné těžbě vznikly holiny, jejich </a:t>
            </a:r>
            <a:r>
              <a:rPr lang="cs-CZ" sz="3600" dirty="0">
                <a:solidFill>
                  <a:srgbClr val="FF0000"/>
                </a:solidFill>
              </a:rPr>
              <a:t>průměrná velikost nepřesahuje:</a:t>
            </a:r>
          </a:p>
          <a:p>
            <a:pPr lvl="2"/>
            <a:r>
              <a:rPr lang="cs-CZ" sz="3600" dirty="0"/>
              <a:t>0,5 ha v porostních skupinách borového a dubového hospodářství, ani</a:t>
            </a:r>
          </a:p>
          <a:p>
            <a:pPr lvl="2"/>
            <a:r>
              <a:rPr lang="cs-CZ" sz="3600" dirty="0"/>
              <a:t>0,3 ha v porostních skupinách mimo borové a dubové hospodářství.</a:t>
            </a:r>
          </a:p>
          <a:p>
            <a:pPr lvl="3"/>
            <a:r>
              <a:rPr lang="cs-CZ" sz="3600" dirty="0"/>
              <a:t>borové a dubové hospodářství: CHS 13, 19, 21, 23, 25 a 27 a porostní skupiny borového a dubového porostního typu mimo uvedené CHS</a:t>
            </a:r>
          </a:p>
          <a:p>
            <a:pPr lvl="1"/>
            <a:r>
              <a:rPr lang="cs-CZ" sz="3600" dirty="0">
                <a:solidFill>
                  <a:srgbClr val="FF0000"/>
                </a:solidFill>
              </a:rPr>
              <a:t>obnovní těžby, při nichž nevznikla holina </a:t>
            </a:r>
            <a:r>
              <a:rPr lang="cs-CZ" sz="3600" dirty="0"/>
              <a:t>(clonná seč nebo jednotlivý výběr stromů), se do výpočtu průměrné velikosti holiny z </a:t>
            </a:r>
            <a:r>
              <a:rPr lang="cs-CZ" sz="3600" dirty="0" err="1"/>
              <a:t>obnovních</a:t>
            </a:r>
            <a:r>
              <a:rPr lang="cs-CZ" sz="3600" dirty="0"/>
              <a:t> těžeb </a:t>
            </a:r>
            <a:r>
              <a:rPr lang="cs-CZ" sz="3600" dirty="0">
                <a:solidFill>
                  <a:srgbClr val="FF0000"/>
                </a:solidFill>
              </a:rPr>
              <a:t>započítávají jako holiny s nulovou výměrou</a:t>
            </a:r>
          </a:p>
          <a:p>
            <a:pPr lvl="1"/>
            <a:r>
              <a:rPr lang="cs-CZ" sz="3600" dirty="0"/>
              <a:t>obnovní těžby, při nichž bylo dříví soustřeďováno lanovkou, se do výpočtu průměrné velikosti holiny z </a:t>
            </a:r>
            <a:r>
              <a:rPr lang="cs-CZ" sz="3600" dirty="0" err="1"/>
              <a:t>obnovních</a:t>
            </a:r>
            <a:r>
              <a:rPr lang="cs-CZ" sz="3600" dirty="0"/>
              <a:t> těžeb nezapočítávají</a:t>
            </a:r>
          </a:p>
          <a:p>
            <a:pPr lvl="1"/>
            <a:r>
              <a:rPr lang="cs-CZ" sz="3600" dirty="0"/>
              <a:t>při nesplnění požadavku je </a:t>
            </a:r>
            <a:r>
              <a:rPr lang="cs-CZ" sz="3600" dirty="0">
                <a:solidFill>
                  <a:srgbClr val="FF0000"/>
                </a:solidFill>
              </a:rPr>
              <a:t>celá výměra LHC</a:t>
            </a:r>
            <a:r>
              <a:rPr lang="cs-CZ" sz="3600" dirty="0"/>
              <a:t> (v jednom kraji) </a:t>
            </a:r>
            <a:r>
              <a:rPr lang="cs-CZ" sz="3600" dirty="0">
                <a:solidFill>
                  <a:srgbClr val="FF0000"/>
                </a:solidFill>
              </a:rPr>
              <a:t>vyřazena z poskytování příspěvku za příslušný kalendářní rok</a:t>
            </a:r>
          </a:p>
          <a:p>
            <a:pPr lvl="1"/>
            <a:endParaRPr lang="cs-CZ" sz="3600" dirty="0"/>
          </a:p>
          <a:p>
            <a:endParaRPr lang="cs-CZ" dirty="0"/>
          </a:p>
        </p:txBody>
      </p:sp>
    </p:spTree>
    <p:extLst>
      <p:ext uri="{BB962C8B-B14F-4D97-AF65-F5344CB8AC3E}">
        <p14:creationId xmlns:p14="http://schemas.microsoft.com/office/powerpoint/2010/main" val="38983408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AFA47DD-1049-4560-8762-CA15266FFA7F}"/>
              </a:ext>
            </a:extLst>
          </p:cNvPr>
          <p:cNvSpPr>
            <a:spLocks noGrp="1"/>
          </p:cNvSpPr>
          <p:nvPr>
            <p:ph type="title"/>
          </p:nvPr>
        </p:nvSpPr>
        <p:spPr>
          <a:xfrm>
            <a:off x="1249200" y="637200"/>
            <a:ext cx="22722424" cy="1224000"/>
          </a:xfrm>
        </p:spPr>
        <p:txBody>
          <a:bodyPr>
            <a:normAutofit fontScale="90000"/>
          </a:bodyPr>
          <a:lstStyle/>
          <a:p>
            <a:r>
              <a:rPr lang="cs-CZ" dirty="0"/>
              <a:t>příspěvek na podporu adaptace lesních ekosystémů na klimatickou změnu (2022-2026</a:t>
            </a:r>
            <a:r>
              <a:rPr lang="cs-CZ" dirty="0" smtClean="0"/>
              <a:t>)</a:t>
            </a:r>
            <a:endParaRPr lang="cs-CZ" dirty="0"/>
          </a:p>
        </p:txBody>
      </p:sp>
      <p:sp>
        <p:nvSpPr>
          <p:cNvPr id="3" name="Zástupný symbol pro obsah 2">
            <a:extLst>
              <a:ext uri="{FF2B5EF4-FFF2-40B4-BE49-F238E27FC236}">
                <a16:creationId xmlns:a16="http://schemas.microsoft.com/office/drawing/2014/main" id="{563E927D-CDC9-4CB8-B11E-EDA74F441408}"/>
              </a:ext>
            </a:extLst>
          </p:cNvPr>
          <p:cNvSpPr>
            <a:spLocks noGrp="1"/>
          </p:cNvSpPr>
          <p:nvPr>
            <p:ph sz="quarter" idx="13"/>
          </p:nvPr>
        </p:nvSpPr>
        <p:spPr>
          <a:xfrm>
            <a:off x="1249200" y="2074588"/>
            <a:ext cx="21888000" cy="11004212"/>
          </a:xfrm>
        </p:spPr>
        <p:txBody>
          <a:bodyPr>
            <a:normAutofit/>
          </a:bodyPr>
          <a:lstStyle/>
          <a:p>
            <a:r>
              <a:rPr lang="cs-CZ" sz="3600" b="1" dirty="0"/>
              <a:t>POŽADAVEK DRUHOVĚ PESTŘEJŠÍ OBNOVY LESNÍCH POROSTŮ</a:t>
            </a:r>
          </a:p>
          <a:p>
            <a:pPr lvl="1"/>
            <a:r>
              <a:rPr lang="cs-CZ" sz="3600" dirty="0"/>
              <a:t>Pokud v období, za které je podávána žádost, na LHC (nebo lesním majetku žadatele v rámci zařizovacího obvodu) byla provedena obnova:</a:t>
            </a:r>
          </a:p>
          <a:p>
            <a:pPr lvl="2"/>
            <a:r>
              <a:rPr lang="cs-CZ" sz="3600" dirty="0">
                <a:solidFill>
                  <a:srgbClr val="FF0000"/>
                </a:solidFill>
              </a:rPr>
              <a:t>I - byl při umělé obnově (síji, sadbě) dosažen minimální podíl MZD</a:t>
            </a:r>
          </a:p>
          <a:p>
            <a:pPr lvl="3"/>
            <a:r>
              <a:rPr lang="cs-CZ" sz="3600" dirty="0"/>
              <a:t>pokud není v LHPO stanoven, odvodí se z příslušné rámcové směrnice hospodaření</a:t>
            </a:r>
          </a:p>
          <a:p>
            <a:pPr lvl="2"/>
            <a:r>
              <a:rPr lang="cs-CZ" sz="3600" dirty="0">
                <a:solidFill>
                  <a:srgbClr val="FF0000"/>
                </a:solidFill>
              </a:rPr>
              <a:t>II - byl dosažen počet a podíl stanovištně vhodných dřevin</a:t>
            </a:r>
          </a:p>
          <a:p>
            <a:pPr lvl="2"/>
            <a:endParaRPr lang="cs-CZ" sz="3600" dirty="0">
              <a:solidFill>
                <a:srgbClr val="FF0000"/>
              </a:solidFill>
            </a:endParaRPr>
          </a:p>
          <a:p>
            <a:pPr lvl="2"/>
            <a:endParaRPr lang="cs-CZ" sz="3600" dirty="0">
              <a:solidFill>
                <a:srgbClr val="FF0000"/>
              </a:solidFill>
            </a:endParaRPr>
          </a:p>
          <a:p>
            <a:pPr lvl="2"/>
            <a:endParaRPr lang="cs-CZ" sz="3600" dirty="0">
              <a:solidFill>
                <a:srgbClr val="FF0000"/>
              </a:solidFill>
            </a:endParaRPr>
          </a:p>
          <a:p>
            <a:pPr lvl="2"/>
            <a:endParaRPr lang="cs-CZ" sz="3600" dirty="0">
              <a:solidFill>
                <a:srgbClr val="FF0000"/>
              </a:solidFill>
            </a:endParaRPr>
          </a:p>
          <a:p>
            <a:pPr lvl="2"/>
            <a:endParaRPr lang="cs-CZ" sz="3600" dirty="0"/>
          </a:p>
          <a:p>
            <a:pPr lvl="3"/>
            <a:r>
              <a:rPr lang="cs-CZ" sz="3600" dirty="0"/>
              <a:t>do počtu stanovištně vhodných dřevin se započítávají všechny dřeviny z přirozené obnovy</a:t>
            </a:r>
          </a:p>
          <a:p>
            <a:pPr lvl="3"/>
            <a:r>
              <a:rPr lang="cs-CZ" sz="3600" dirty="0"/>
              <a:t>pokud je celá plocha provedené obnovy tvořena přirozeným zmlazením, považují se požadavky za splněné</a:t>
            </a:r>
          </a:p>
          <a:p>
            <a:pPr lvl="3"/>
            <a:r>
              <a:rPr lang="cs-CZ" sz="3600" dirty="0"/>
              <a:t>na mimořádně nepříznivých stanovištích se jakákoliv provedená obnova považuje za splnění požadavků </a:t>
            </a:r>
          </a:p>
          <a:p>
            <a:pPr lvl="1"/>
            <a:r>
              <a:rPr lang="cs-CZ" sz="3600" dirty="0"/>
              <a:t>při nesplnění požadavku je </a:t>
            </a:r>
            <a:r>
              <a:rPr lang="cs-CZ" sz="3600" dirty="0">
                <a:solidFill>
                  <a:srgbClr val="FF0000"/>
                </a:solidFill>
              </a:rPr>
              <a:t>celá výměra PSK</a:t>
            </a:r>
            <a:r>
              <a:rPr lang="cs-CZ" sz="3600" dirty="0"/>
              <a:t> </a:t>
            </a:r>
            <a:r>
              <a:rPr lang="cs-CZ" sz="3600" dirty="0">
                <a:solidFill>
                  <a:srgbClr val="FF0000"/>
                </a:solidFill>
              </a:rPr>
              <a:t>vyřazena z poskytování příspěvku za příslušný kalendářní rok i za následující roky do konce programu ADAPTACE</a:t>
            </a:r>
          </a:p>
          <a:p>
            <a:pPr lvl="1"/>
            <a:endParaRPr lang="cs-CZ" sz="3600" dirty="0"/>
          </a:p>
          <a:p>
            <a:endParaRPr lang="cs-CZ" dirty="0"/>
          </a:p>
        </p:txBody>
      </p:sp>
      <p:graphicFrame>
        <p:nvGraphicFramePr>
          <p:cNvPr id="4" name="Tabulka 4">
            <a:extLst>
              <a:ext uri="{FF2B5EF4-FFF2-40B4-BE49-F238E27FC236}">
                <a16:creationId xmlns:a16="http://schemas.microsoft.com/office/drawing/2014/main" id="{A7C5F55C-60DA-4457-BA14-397B21583D10}"/>
              </a:ext>
            </a:extLst>
          </p:cNvPr>
          <p:cNvGraphicFramePr>
            <a:graphicFrameLocks noGrp="1"/>
          </p:cNvGraphicFramePr>
          <p:nvPr>
            <p:extLst>
              <p:ext uri="{D42A27DB-BD31-4B8C-83A1-F6EECF244321}">
                <p14:modId xmlns:p14="http://schemas.microsoft.com/office/powerpoint/2010/main" val="2951680353"/>
              </p:ext>
            </p:extLst>
          </p:nvPr>
        </p:nvGraphicFramePr>
        <p:xfrm>
          <a:off x="1408116" y="5597287"/>
          <a:ext cx="21570167" cy="3108960"/>
        </p:xfrm>
        <a:graphic>
          <a:graphicData uri="http://schemas.openxmlformats.org/drawingml/2006/table">
            <a:tbl>
              <a:tblPr firstRow="1" bandRow="1">
                <a:tableStyleId>{5C22544A-7EE6-4342-B048-85BDC9FD1C3A}</a:tableStyleId>
              </a:tblPr>
              <a:tblGrid>
                <a:gridCol w="7390130">
                  <a:extLst>
                    <a:ext uri="{9D8B030D-6E8A-4147-A177-3AD203B41FA5}">
                      <a16:colId xmlns:a16="http://schemas.microsoft.com/office/drawing/2014/main" val="207959220"/>
                    </a:ext>
                  </a:extLst>
                </a:gridCol>
                <a:gridCol w="4064529">
                  <a:extLst>
                    <a:ext uri="{9D8B030D-6E8A-4147-A177-3AD203B41FA5}">
                      <a16:colId xmlns:a16="http://schemas.microsoft.com/office/drawing/2014/main" val="571719560"/>
                    </a:ext>
                  </a:extLst>
                </a:gridCol>
                <a:gridCol w="6050979">
                  <a:extLst>
                    <a:ext uri="{9D8B030D-6E8A-4147-A177-3AD203B41FA5}">
                      <a16:colId xmlns:a16="http://schemas.microsoft.com/office/drawing/2014/main" val="3180236669"/>
                    </a:ext>
                  </a:extLst>
                </a:gridCol>
                <a:gridCol w="4064529">
                  <a:extLst>
                    <a:ext uri="{9D8B030D-6E8A-4147-A177-3AD203B41FA5}">
                      <a16:colId xmlns:a16="http://schemas.microsoft.com/office/drawing/2014/main" val="1621346020"/>
                    </a:ext>
                  </a:extLst>
                </a:gridCol>
              </a:tblGrid>
              <a:tr h="370840">
                <a:tc>
                  <a:txBody>
                    <a:bodyPr/>
                    <a:lstStyle/>
                    <a:p>
                      <a:pPr algn="ctr"/>
                      <a:r>
                        <a:rPr lang="cs-CZ" dirty="0"/>
                        <a:t>plocha obnovy v PSK</a:t>
                      </a:r>
                    </a:p>
                  </a:txBody>
                  <a:tcPr anchor="ctr"/>
                </a:tc>
                <a:tc>
                  <a:txBody>
                    <a:bodyPr/>
                    <a:lstStyle/>
                    <a:p>
                      <a:pPr algn="ctr"/>
                      <a:r>
                        <a:rPr lang="cs-CZ" dirty="0"/>
                        <a:t>počet stanovištně vhodných dřevin</a:t>
                      </a:r>
                    </a:p>
                  </a:txBody>
                  <a:tcPr anchor="ctr"/>
                </a:tc>
                <a:tc>
                  <a:txBody>
                    <a:bodyPr/>
                    <a:lstStyle/>
                    <a:p>
                      <a:pPr algn="ctr"/>
                      <a:r>
                        <a:rPr lang="cs-CZ" dirty="0"/>
                        <a:t>nejvíce zastoupená </a:t>
                      </a:r>
                    </a:p>
                    <a:p>
                      <a:pPr algn="ctr"/>
                      <a:r>
                        <a:rPr lang="cs-CZ" dirty="0"/>
                        <a:t>stanovištně vhodná dřevina</a:t>
                      </a:r>
                    </a:p>
                  </a:txBody>
                  <a:tcPr anchor="ctr"/>
                </a:tc>
                <a:tc>
                  <a:txBody>
                    <a:bodyPr/>
                    <a:lstStyle/>
                    <a:p>
                      <a:pPr algn="ctr"/>
                      <a:r>
                        <a:rPr lang="cs-CZ" dirty="0"/>
                        <a:t>ostatní dřeviny</a:t>
                      </a:r>
                    </a:p>
                  </a:txBody>
                  <a:tcPr anchor="ctr"/>
                </a:tc>
                <a:extLst>
                  <a:ext uri="{0D108BD9-81ED-4DB2-BD59-A6C34878D82A}">
                    <a16:rowId xmlns:a16="http://schemas.microsoft.com/office/drawing/2014/main" val="515231170"/>
                  </a:ext>
                </a:extLst>
              </a:tr>
              <a:tr h="370840">
                <a:tc>
                  <a:txBody>
                    <a:bodyPr/>
                    <a:lstStyle/>
                    <a:p>
                      <a:pPr algn="ctr"/>
                      <a:r>
                        <a:rPr lang="cs-CZ" dirty="0"/>
                        <a:t>více než 1,00 ha</a:t>
                      </a:r>
                    </a:p>
                  </a:txBody>
                  <a:tcPr/>
                </a:tc>
                <a:tc>
                  <a:txBody>
                    <a:bodyPr/>
                    <a:lstStyle/>
                    <a:p>
                      <a:pPr algn="ctr"/>
                      <a:r>
                        <a:rPr lang="cs-CZ" dirty="0"/>
                        <a:t>min. 3</a:t>
                      </a:r>
                    </a:p>
                  </a:txBody>
                  <a:tcPr/>
                </a:tc>
                <a:tc>
                  <a:txBody>
                    <a:bodyPr/>
                    <a:lstStyle/>
                    <a:p>
                      <a:pPr algn="ctr"/>
                      <a:r>
                        <a:rPr lang="cs-CZ" dirty="0"/>
                        <a:t>max. 60 %</a:t>
                      </a:r>
                    </a:p>
                  </a:txBody>
                  <a:tcPr/>
                </a:tc>
                <a:tc>
                  <a:txBody>
                    <a:bodyPr/>
                    <a:lstStyle/>
                    <a:p>
                      <a:pPr algn="ctr"/>
                      <a:r>
                        <a:rPr lang="cs-CZ" dirty="0"/>
                        <a:t>max. </a:t>
                      </a:r>
                      <a:r>
                        <a:rPr lang="cs-CZ" dirty="0" smtClean="0"/>
                        <a:t>20 </a:t>
                      </a:r>
                      <a:r>
                        <a:rPr lang="cs-CZ" dirty="0"/>
                        <a:t>%</a:t>
                      </a:r>
                    </a:p>
                  </a:txBody>
                  <a:tcPr/>
                </a:tc>
                <a:extLst>
                  <a:ext uri="{0D108BD9-81ED-4DB2-BD59-A6C34878D82A}">
                    <a16:rowId xmlns:a16="http://schemas.microsoft.com/office/drawing/2014/main" val="644120563"/>
                  </a:ext>
                </a:extLst>
              </a:tr>
              <a:tr h="370840">
                <a:tc>
                  <a:txBody>
                    <a:bodyPr/>
                    <a:lstStyle/>
                    <a:p>
                      <a:pPr algn="ctr"/>
                      <a:r>
                        <a:rPr lang="cs-CZ" dirty="0"/>
                        <a:t>od 0,5 ha (včetně) do 1,00 ha (včetně)</a:t>
                      </a:r>
                    </a:p>
                  </a:txBody>
                  <a:tcPr/>
                </a:tc>
                <a:tc>
                  <a:txBody>
                    <a:bodyPr/>
                    <a:lstStyle/>
                    <a:p>
                      <a:pPr algn="ctr"/>
                      <a:r>
                        <a:rPr lang="cs-CZ" dirty="0"/>
                        <a:t>min. 2</a:t>
                      </a:r>
                    </a:p>
                  </a:txBody>
                  <a:tcPr/>
                </a:tc>
                <a:tc>
                  <a:txBody>
                    <a:bodyPr/>
                    <a:lstStyle/>
                    <a:p>
                      <a:pPr algn="ctr"/>
                      <a:r>
                        <a:rPr lang="cs-CZ" dirty="0"/>
                        <a:t>max. </a:t>
                      </a:r>
                      <a:r>
                        <a:rPr lang="cs-CZ" dirty="0" smtClean="0"/>
                        <a:t>65 </a:t>
                      </a:r>
                      <a:r>
                        <a:rPr lang="cs-CZ" dirty="0"/>
                        <a:t>%</a:t>
                      </a:r>
                    </a:p>
                  </a:txBody>
                  <a:tcPr/>
                </a:tc>
                <a:tc>
                  <a:txBody>
                    <a:bodyPr/>
                    <a:lstStyle/>
                    <a:p>
                      <a:pPr algn="ctr"/>
                      <a:r>
                        <a:rPr lang="cs-CZ" dirty="0"/>
                        <a:t>max. </a:t>
                      </a:r>
                      <a:r>
                        <a:rPr lang="cs-CZ" dirty="0" smtClean="0"/>
                        <a:t>20 </a:t>
                      </a:r>
                      <a:r>
                        <a:rPr lang="cs-CZ" dirty="0"/>
                        <a:t>%</a:t>
                      </a:r>
                    </a:p>
                  </a:txBody>
                  <a:tcPr/>
                </a:tc>
                <a:extLst>
                  <a:ext uri="{0D108BD9-81ED-4DB2-BD59-A6C34878D82A}">
                    <a16:rowId xmlns:a16="http://schemas.microsoft.com/office/drawing/2014/main" val="2482702174"/>
                  </a:ext>
                </a:extLst>
              </a:tr>
              <a:tr h="370840">
                <a:tc>
                  <a:txBody>
                    <a:bodyPr/>
                    <a:lstStyle/>
                    <a:p>
                      <a:pPr algn="ctr"/>
                      <a:r>
                        <a:rPr lang="cs-CZ" dirty="0"/>
                        <a:t>méně než 0,5 ha</a:t>
                      </a:r>
                    </a:p>
                  </a:txBody>
                  <a:tcPr/>
                </a:tc>
                <a:tc>
                  <a:txBody>
                    <a:bodyPr/>
                    <a:lstStyle/>
                    <a:p>
                      <a:pPr algn="ctr"/>
                      <a:endParaRPr lang="cs-CZ" dirty="0"/>
                    </a:p>
                  </a:txBody>
                  <a:tcPr/>
                </a:tc>
                <a:tc>
                  <a:txBody>
                    <a:bodyPr/>
                    <a:lstStyle/>
                    <a:p>
                      <a:pPr algn="ctr"/>
                      <a:endParaRPr lang="cs-CZ" dirty="0"/>
                    </a:p>
                  </a:txBody>
                  <a:tcPr/>
                </a:tc>
                <a:tc>
                  <a:txBody>
                    <a:bodyPr/>
                    <a:lstStyle/>
                    <a:p>
                      <a:pPr algn="ctr"/>
                      <a:r>
                        <a:rPr lang="cs-CZ" dirty="0"/>
                        <a:t>max. </a:t>
                      </a:r>
                      <a:r>
                        <a:rPr lang="cs-CZ" dirty="0" smtClean="0"/>
                        <a:t>20 </a:t>
                      </a:r>
                      <a:r>
                        <a:rPr lang="cs-CZ" dirty="0"/>
                        <a:t>%</a:t>
                      </a:r>
                    </a:p>
                  </a:txBody>
                  <a:tcPr/>
                </a:tc>
                <a:extLst>
                  <a:ext uri="{0D108BD9-81ED-4DB2-BD59-A6C34878D82A}">
                    <a16:rowId xmlns:a16="http://schemas.microsoft.com/office/drawing/2014/main" val="1713463510"/>
                  </a:ext>
                </a:extLst>
              </a:tr>
            </a:tbl>
          </a:graphicData>
        </a:graphic>
      </p:graphicFrame>
    </p:spTree>
    <p:extLst>
      <p:ext uri="{BB962C8B-B14F-4D97-AF65-F5344CB8AC3E}">
        <p14:creationId xmlns:p14="http://schemas.microsoft.com/office/powerpoint/2010/main" val="26488651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AFA47DD-1049-4560-8762-CA15266FFA7F}"/>
              </a:ext>
            </a:extLst>
          </p:cNvPr>
          <p:cNvSpPr>
            <a:spLocks noGrp="1"/>
          </p:cNvSpPr>
          <p:nvPr>
            <p:ph type="title"/>
          </p:nvPr>
        </p:nvSpPr>
        <p:spPr>
          <a:xfrm>
            <a:off x="1249199" y="637200"/>
            <a:ext cx="22561059" cy="1224000"/>
          </a:xfrm>
        </p:spPr>
        <p:txBody>
          <a:bodyPr>
            <a:normAutofit fontScale="90000"/>
          </a:bodyPr>
          <a:lstStyle/>
          <a:p>
            <a:r>
              <a:rPr lang="cs-CZ" dirty="0"/>
              <a:t>příspěvek na podporu adaptace lesních ekosystémů na klimatickou změnu (2022-2026</a:t>
            </a:r>
            <a:r>
              <a:rPr lang="cs-CZ" dirty="0" smtClean="0"/>
              <a:t>)</a:t>
            </a:r>
            <a:endParaRPr lang="cs-CZ" dirty="0"/>
          </a:p>
        </p:txBody>
      </p:sp>
      <mc:AlternateContent xmlns:mc="http://schemas.openxmlformats.org/markup-compatibility/2006" xmlns:a14="http://schemas.microsoft.com/office/drawing/2010/main">
        <mc:Choice Requires="a14">
          <p:sp>
            <p:nvSpPr>
              <p:cNvPr id="3" name="Zástupný symbol pro obsah 2">
                <a:extLst>
                  <a:ext uri="{FF2B5EF4-FFF2-40B4-BE49-F238E27FC236}">
                    <a16:creationId xmlns:a16="http://schemas.microsoft.com/office/drawing/2014/main" id="{563E927D-CDC9-4CB8-B11E-EDA74F441408}"/>
                  </a:ext>
                </a:extLst>
              </p:cNvPr>
              <p:cNvSpPr>
                <a:spLocks noGrp="1"/>
              </p:cNvSpPr>
              <p:nvPr>
                <p:ph sz="quarter" idx="13"/>
              </p:nvPr>
            </p:nvSpPr>
            <p:spPr>
              <a:xfrm>
                <a:off x="1249200" y="2074588"/>
                <a:ext cx="21888000" cy="11004212"/>
              </a:xfrm>
            </p:spPr>
            <p:txBody>
              <a:bodyPr>
                <a:normAutofit/>
              </a:bodyPr>
              <a:lstStyle/>
              <a:p>
                <a:r>
                  <a:rPr lang="cs-CZ" sz="3600" b="1" dirty="0"/>
                  <a:t>POŽADAVEK PONECHÁNÍ DŘEVA K ZETLENÍ</a:t>
                </a:r>
              </a:p>
              <a:p>
                <a:pPr lvl="2"/>
                <a:r>
                  <a:rPr lang="cs-CZ" sz="3600" dirty="0"/>
                  <a:t>Pokud v období, za které je podávána žádost, na LHC (nebo lesním majetku žadatele v rámci zařizovacího obvodu) </a:t>
                </a:r>
                <a:r>
                  <a:rPr lang="cs-CZ" sz="3600" dirty="0">
                    <a:solidFill>
                      <a:srgbClr val="FF0000"/>
                    </a:solidFill>
                  </a:rPr>
                  <a:t>byla v porostu starším 60 let provedena úmyslná nebo nahodilá těžba</a:t>
                </a:r>
                <a:r>
                  <a:rPr lang="cs-CZ" sz="3600" dirty="0"/>
                  <a:t>, bylo na ploše porostní skupiny </a:t>
                </a:r>
                <a:r>
                  <a:rPr lang="cs-CZ" sz="3600" dirty="0">
                    <a:solidFill>
                      <a:srgbClr val="FF0000"/>
                    </a:solidFill>
                  </a:rPr>
                  <a:t>k zetlení ponecháno dřevo</a:t>
                </a:r>
                <a:r>
                  <a:rPr lang="cs-CZ" sz="3600" dirty="0"/>
                  <a:t> v podobě stojících odumřelých stromů (souší) nebo celých ležících stromů </a:t>
                </a:r>
                <a:r>
                  <a:rPr lang="cs-CZ" sz="3600" dirty="0">
                    <a:solidFill>
                      <a:srgbClr val="FF0000"/>
                    </a:solidFill>
                  </a:rPr>
                  <a:t>v počtu 3 ks/ha.</a:t>
                </a:r>
                <a:endParaRPr lang="cs-CZ" sz="3600" dirty="0"/>
              </a:p>
              <a:p>
                <a:pPr lvl="3"/>
                <a:r>
                  <a:rPr lang="cs-CZ" sz="3600" dirty="0"/>
                  <a:t>u porostů s krátkým obmýtím (topolové porostní typy, porosty přípravných dřevin, pařeziny) požadavek neplatí od věku 60 let, ale od počátku obnovní doby</a:t>
                </a:r>
              </a:p>
              <a:p>
                <a:pPr lvl="3">
                  <a:spcAft>
                    <a:spcPts val="600"/>
                  </a:spcAft>
                </a:pPr>
                <a:r>
                  <a:rPr lang="cs-CZ" sz="3600" dirty="0"/>
                  <a:t>plocha, podle níž se počítají počty stromů ponechaných k zetlení, se vypočte</a:t>
                </a:r>
              </a:p>
              <a:p>
                <a:pPr marL="1080000" lvl="3" indent="0">
                  <a:spcBef>
                    <a:spcPts val="600"/>
                  </a:spcBef>
                  <a:spcAft>
                    <a:spcPts val="600"/>
                  </a:spcAft>
                  <a:buNone/>
                </a:pPr>
                <a14:m>
                  <m:oMathPara xmlns:m="http://schemas.openxmlformats.org/officeDocument/2006/math">
                    <m:oMathParaPr>
                      <m:jc m:val="centerGroup"/>
                    </m:oMathParaPr>
                    <m:oMath xmlns:m="http://schemas.openxmlformats.org/officeDocument/2006/math">
                      <m:f>
                        <m:fPr>
                          <m:ctrlPr>
                            <a:rPr lang="cs-CZ" sz="3600" i="1" smtClean="0">
                              <a:solidFill>
                                <a:srgbClr val="FF0000"/>
                              </a:solidFill>
                              <a:latin typeface="Cambria Math" panose="02040503050406030204" pitchFamily="18" charset="0"/>
                            </a:rPr>
                          </m:ctrlPr>
                        </m:fPr>
                        <m:num>
                          <m:r>
                            <m:rPr>
                              <m:sty m:val="p"/>
                            </m:rPr>
                            <a:rPr lang="cs-CZ" sz="3600" b="0" i="0" smtClean="0">
                              <a:solidFill>
                                <a:srgbClr val="FF0000"/>
                              </a:solidFill>
                              <a:latin typeface="Cambria Math" panose="02040503050406030204" pitchFamily="18" charset="0"/>
                            </a:rPr>
                            <m:t>objem</m:t>
                          </m:r>
                          <m:r>
                            <a:rPr lang="cs-CZ" sz="3600" b="0" i="0" smtClean="0">
                              <a:solidFill>
                                <a:srgbClr val="FF0000"/>
                              </a:solidFill>
                              <a:latin typeface="Cambria Math" panose="02040503050406030204" pitchFamily="18" charset="0"/>
                            </a:rPr>
                            <m:t> </m:t>
                          </m:r>
                          <m:r>
                            <m:rPr>
                              <m:sty m:val="p"/>
                            </m:rPr>
                            <a:rPr lang="cs-CZ" sz="3600" b="0" i="0" smtClean="0">
                              <a:solidFill>
                                <a:srgbClr val="FF0000"/>
                              </a:solidFill>
                              <a:latin typeface="Cambria Math" panose="02040503050406030204" pitchFamily="18" charset="0"/>
                            </a:rPr>
                            <m:t>proveden</m:t>
                          </m:r>
                          <m:r>
                            <a:rPr lang="cs-CZ" sz="3600" b="0" i="0" smtClean="0">
                              <a:solidFill>
                                <a:srgbClr val="FF0000"/>
                              </a:solidFill>
                              <a:latin typeface="Cambria Math" panose="02040503050406030204" pitchFamily="18" charset="0"/>
                            </a:rPr>
                            <m:t>é </m:t>
                          </m:r>
                          <m:r>
                            <m:rPr>
                              <m:sty m:val="p"/>
                            </m:rPr>
                            <a:rPr lang="cs-CZ" sz="3600" b="0" i="0" smtClean="0">
                              <a:solidFill>
                                <a:srgbClr val="FF0000"/>
                              </a:solidFill>
                              <a:latin typeface="Cambria Math" panose="02040503050406030204" pitchFamily="18" charset="0"/>
                            </a:rPr>
                            <m:t>t</m:t>
                          </m:r>
                          <m:r>
                            <a:rPr lang="cs-CZ" sz="3600" b="0" i="0" smtClean="0">
                              <a:solidFill>
                                <a:srgbClr val="FF0000"/>
                              </a:solidFill>
                              <a:latin typeface="Cambria Math" panose="02040503050406030204" pitchFamily="18" charset="0"/>
                            </a:rPr>
                            <m:t>ěž</m:t>
                          </m:r>
                          <m:r>
                            <m:rPr>
                              <m:sty m:val="p"/>
                            </m:rPr>
                            <a:rPr lang="cs-CZ" sz="3600" b="0" i="0" smtClean="0">
                              <a:solidFill>
                                <a:srgbClr val="FF0000"/>
                              </a:solidFill>
                              <a:latin typeface="Cambria Math" panose="02040503050406030204" pitchFamily="18" charset="0"/>
                            </a:rPr>
                            <m:t>by</m:t>
                          </m:r>
                        </m:num>
                        <m:den>
                          <m:r>
                            <m:rPr>
                              <m:sty m:val="p"/>
                            </m:rPr>
                            <a:rPr lang="cs-CZ" sz="3600" b="0" i="0" smtClean="0">
                              <a:solidFill>
                                <a:srgbClr val="FF0000"/>
                              </a:solidFill>
                              <a:latin typeface="Cambria Math" panose="02040503050406030204" pitchFamily="18" charset="0"/>
                            </a:rPr>
                            <m:t>z</m:t>
                          </m:r>
                          <m:r>
                            <a:rPr lang="cs-CZ" sz="3600" b="0" i="0" smtClean="0">
                              <a:solidFill>
                                <a:srgbClr val="FF0000"/>
                              </a:solidFill>
                              <a:latin typeface="Cambria Math" panose="02040503050406030204" pitchFamily="18" charset="0"/>
                            </a:rPr>
                            <m:t>á</m:t>
                          </m:r>
                          <m:r>
                            <m:rPr>
                              <m:sty m:val="p"/>
                            </m:rPr>
                            <a:rPr lang="cs-CZ" sz="3600" b="0" i="0" smtClean="0">
                              <a:solidFill>
                                <a:srgbClr val="FF0000"/>
                              </a:solidFill>
                              <a:latin typeface="Cambria Math" panose="02040503050406030204" pitchFamily="18" charset="0"/>
                            </a:rPr>
                            <m:t>soba</m:t>
                          </m:r>
                          <m:r>
                            <a:rPr lang="cs-CZ" sz="3600" b="0" i="0" smtClean="0">
                              <a:solidFill>
                                <a:srgbClr val="FF0000"/>
                              </a:solidFill>
                              <a:latin typeface="Cambria Math" panose="02040503050406030204" pitchFamily="18" charset="0"/>
                            </a:rPr>
                            <m:t> </m:t>
                          </m:r>
                          <m:r>
                            <m:rPr>
                              <m:sty m:val="p"/>
                            </m:rPr>
                            <a:rPr lang="cs-CZ" sz="3600" b="0" i="0" smtClean="0">
                              <a:solidFill>
                                <a:srgbClr val="FF0000"/>
                              </a:solidFill>
                              <a:latin typeface="Cambria Math" panose="02040503050406030204" pitchFamily="18" charset="0"/>
                            </a:rPr>
                            <m:t>d</m:t>
                          </m:r>
                          <m:r>
                            <a:rPr lang="cs-CZ" sz="3600" b="0" i="0" smtClean="0">
                              <a:solidFill>
                                <a:srgbClr val="FF0000"/>
                              </a:solidFill>
                              <a:latin typeface="Cambria Math" panose="02040503050406030204" pitchFamily="18" charset="0"/>
                            </a:rPr>
                            <m:t>ř</m:t>
                          </m:r>
                          <m:r>
                            <m:rPr>
                              <m:sty m:val="p"/>
                            </m:rPr>
                            <a:rPr lang="cs-CZ" sz="3600" b="0" i="0" smtClean="0">
                              <a:solidFill>
                                <a:srgbClr val="FF0000"/>
                              </a:solidFill>
                              <a:latin typeface="Cambria Math" panose="02040503050406030204" pitchFamily="18" charset="0"/>
                            </a:rPr>
                            <m:t>eva</m:t>
                          </m:r>
                          <m:r>
                            <a:rPr lang="cs-CZ" sz="3600" b="0" i="0" smtClean="0">
                              <a:solidFill>
                                <a:srgbClr val="FF0000"/>
                              </a:solidFill>
                              <a:latin typeface="Cambria Math" panose="02040503050406030204" pitchFamily="18" charset="0"/>
                            </a:rPr>
                            <m:t> </m:t>
                          </m:r>
                          <m:r>
                            <m:rPr>
                              <m:sty m:val="p"/>
                            </m:rPr>
                            <a:rPr lang="cs-CZ" sz="3600" b="0" i="0" smtClean="0">
                              <a:solidFill>
                                <a:srgbClr val="FF0000"/>
                              </a:solidFill>
                              <a:latin typeface="Cambria Math" panose="02040503050406030204" pitchFamily="18" charset="0"/>
                            </a:rPr>
                            <m:t>v</m:t>
                          </m:r>
                          <m:r>
                            <a:rPr lang="cs-CZ" sz="3600" b="0" i="0" smtClean="0">
                              <a:solidFill>
                                <a:srgbClr val="FF0000"/>
                              </a:solidFill>
                              <a:latin typeface="Cambria Math" panose="02040503050406030204" pitchFamily="18" charset="0"/>
                            </a:rPr>
                            <m:t> </m:t>
                          </m:r>
                          <m:r>
                            <m:rPr>
                              <m:sty m:val="p"/>
                            </m:rPr>
                            <a:rPr lang="cs-CZ" sz="3600" b="0" i="0" smtClean="0">
                              <a:solidFill>
                                <a:srgbClr val="FF0000"/>
                              </a:solidFill>
                              <a:latin typeface="Cambria Math" panose="02040503050406030204" pitchFamily="18" charset="0"/>
                            </a:rPr>
                            <m:t>PSK</m:t>
                          </m:r>
                        </m:den>
                      </m:f>
                      <m:r>
                        <a:rPr lang="cs-CZ" sz="3600" b="0" i="0" smtClean="0">
                          <a:solidFill>
                            <a:srgbClr val="FF0000"/>
                          </a:solidFill>
                          <a:latin typeface="Cambria Math" panose="02040503050406030204" pitchFamily="18" charset="0"/>
                          <a:ea typeface="Cambria Math" panose="02040503050406030204" pitchFamily="18" charset="0"/>
                        </a:rPr>
                        <m:t>×</m:t>
                      </m:r>
                      <m:r>
                        <m:rPr>
                          <m:sty m:val="p"/>
                        </m:rPr>
                        <a:rPr lang="cs-CZ" sz="3600" b="0" i="0" smtClean="0">
                          <a:solidFill>
                            <a:srgbClr val="FF0000"/>
                          </a:solidFill>
                          <a:latin typeface="Cambria Math" panose="02040503050406030204" pitchFamily="18" charset="0"/>
                          <a:ea typeface="Cambria Math" panose="02040503050406030204" pitchFamily="18" charset="0"/>
                        </a:rPr>
                        <m:t>plocha</m:t>
                      </m:r>
                      <m:r>
                        <a:rPr lang="cs-CZ" sz="3600" b="0" i="0" smtClean="0">
                          <a:solidFill>
                            <a:srgbClr val="FF0000"/>
                          </a:solidFill>
                          <a:latin typeface="Cambria Math" panose="02040503050406030204" pitchFamily="18" charset="0"/>
                          <a:ea typeface="Cambria Math" panose="02040503050406030204" pitchFamily="18" charset="0"/>
                        </a:rPr>
                        <m:t> </m:t>
                      </m:r>
                      <m:r>
                        <m:rPr>
                          <m:sty m:val="p"/>
                        </m:rPr>
                        <a:rPr lang="cs-CZ" sz="3600" b="0" i="0" smtClean="0">
                          <a:solidFill>
                            <a:srgbClr val="FF0000"/>
                          </a:solidFill>
                          <a:latin typeface="Cambria Math" panose="02040503050406030204" pitchFamily="18" charset="0"/>
                          <a:ea typeface="Cambria Math" panose="02040503050406030204" pitchFamily="18" charset="0"/>
                        </a:rPr>
                        <m:t>porostn</m:t>
                      </m:r>
                      <m:r>
                        <a:rPr lang="cs-CZ" sz="3600" b="0" i="0" smtClean="0">
                          <a:solidFill>
                            <a:srgbClr val="FF0000"/>
                          </a:solidFill>
                          <a:latin typeface="Cambria Math" panose="02040503050406030204" pitchFamily="18" charset="0"/>
                          <a:ea typeface="Cambria Math" panose="02040503050406030204" pitchFamily="18" charset="0"/>
                        </a:rPr>
                        <m:t>í </m:t>
                      </m:r>
                      <m:r>
                        <m:rPr>
                          <m:sty m:val="p"/>
                        </m:rPr>
                        <a:rPr lang="cs-CZ" sz="3600" b="0" i="0" smtClean="0">
                          <a:solidFill>
                            <a:srgbClr val="FF0000"/>
                          </a:solidFill>
                          <a:latin typeface="Cambria Math" panose="02040503050406030204" pitchFamily="18" charset="0"/>
                          <a:ea typeface="Cambria Math" panose="02040503050406030204" pitchFamily="18" charset="0"/>
                        </a:rPr>
                        <m:t>skupiny</m:t>
                      </m:r>
                    </m:oMath>
                  </m:oMathPara>
                </a14:m>
                <a:endParaRPr lang="cs-CZ" sz="3600" dirty="0">
                  <a:solidFill>
                    <a:srgbClr val="FF0000"/>
                  </a:solidFill>
                  <a:latin typeface="Arial" panose="020B0604020202020204" pitchFamily="34" charset="0"/>
                  <a:cs typeface="Arial" panose="020B0604020202020204" pitchFamily="34" charset="0"/>
                </a:endParaRPr>
              </a:p>
              <a:p>
                <a:pPr lvl="2"/>
                <a:r>
                  <a:rPr lang="cs-CZ" sz="3600" dirty="0"/>
                  <a:t>výjimka pro porosty, v nichž </a:t>
                </a:r>
                <a:r>
                  <a:rPr lang="cs-CZ" sz="3600" dirty="0">
                    <a:solidFill>
                      <a:srgbClr val="FF0000"/>
                    </a:solidFill>
                  </a:rPr>
                  <a:t>by ponechání stromů k zetlení bylo při nahodilé těžbě z hlediska ochrany lesa rizikové</a:t>
                </a:r>
              </a:p>
              <a:p>
                <a:pPr lvl="3"/>
                <a:r>
                  <a:rPr lang="cs-CZ" sz="3600" dirty="0"/>
                  <a:t>porosty starší 60 let se zastoupením SM a BO min. 20 %</a:t>
                </a:r>
              </a:p>
              <a:p>
                <a:pPr lvl="3"/>
                <a:r>
                  <a:rPr lang="cs-CZ" sz="3600" dirty="0"/>
                  <a:t>výjimka neplatí v případě výskytu sterilních souší</a:t>
                </a:r>
              </a:p>
              <a:p>
                <a:pPr lvl="2"/>
                <a:r>
                  <a:rPr lang="cs-CZ" sz="3600" dirty="0"/>
                  <a:t>ponechané stromy mají být ve výšce 1,3 m označeny písmenem A</a:t>
                </a:r>
              </a:p>
              <a:p>
                <a:pPr lvl="2"/>
                <a:r>
                  <a:rPr lang="cs-CZ" sz="3600" dirty="0"/>
                  <a:t>ponechané stromy mají mít ve výčetní výšce odpovídající tloušťku (alespoň 80 % ze střední tloušťky podle hospodářské knihy LHPO)</a:t>
                </a:r>
              </a:p>
              <a:p>
                <a:pPr lvl="2"/>
                <a:r>
                  <a:rPr lang="cs-CZ" sz="3600" dirty="0"/>
                  <a:t>při nesplnění požadavku je </a:t>
                </a:r>
                <a:r>
                  <a:rPr lang="cs-CZ" sz="3600" dirty="0">
                    <a:solidFill>
                      <a:srgbClr val="FF0000"/>
                    </a:solidFill>
                  </a:rPr>
                  <a:t>celá výměra PSK</a:t>
                </a:r>
                <a:r>
                  <a:rPr lang="cs-CZ" sz="3600" dirty="0"/>
                  <a:t> </a:t>
                </a:r>
                <a:r>
                  <a:rPr lang="cs-CZ" sz="3600" dirty="0">
                    <a:solidFill>
                      <a:srgbClr val="FF0000"/>
                    </a:solidFill>
                  </a:rPr>
                  <a:t>vyřazena z poskytování příspěvku za příslušný kalendářní rok i za následující roky do konce programu ADAPTACE</a:t>
                </a:r>
              </a:p>
              <a:p>
                <a:pPr lvl="1"/>
                <a:endParaRPr lang="cs-CZ" sz="3600" dirty="0"/>
              </a:p>
              <a:p>
                <a:endParaRPr lang="cs-CZ" dirty="0"/>
              </a:p>
            </p:txBody>
          </p:sp>
        </mc:Choice>
        <mc:Fallback xmlns="">
          <p:sp>
            <p:nvSpPr>
              <p:cNvPr id="3" name="Zástupný symbol pro obsah 2">
                <a:extLst>
                  <a:ext uri="{FF2B5EF4-FFF2-40B4-BE49-F238E27FC236}">
                    <a16:creationId xmlns:a16="http://schemas.microsoft.com/office/drawing/2014/main" id="{563E927D-CDC9-4CB8-B11E-EDA74F441408}"/>
                  </a:ext>
                </a:extLst>
              </p:cNvPr>
              <p:cNvSpPr>
                <a:spLocks noGrp="1" noRot="1" noChangeAspect="1" noMove="1" noResize="1" noEditPoints="1" noAdjustHandles="1" noChangeArrowheads="1" noChangeShapeType="1" noTextEdit="1"/>
              </p:cNvSpPr>
              <p:nvPr>
                <p:ph sz="quarter" idx="13"/>
              </p:nvPr>
            </p:nvSpPr>
            <p:spPr>
              <a:xfrm>
                <a:off x="1249200" y="2074588"/>
                <a:ext cx="21888000" cy="11004212"/>
              </a:xfrm>
              <a:blipFill>
                <a:blip r:embed="rId2"/>
                <a:stretch>
                  <a:fillRect l="-28" t="-1773" r="-1755"/>
                </a:stretch>
              </a:blipFill>
            </p:spPr>
            <p:txBody>
              <a:bodyPr/>
              <a:lstStyle/>
              <a:p>
                <a:r>
                  <a:rPr lang="cs-CZ">
                    <a:noFill/>
                  </a:rPr>
                  <a:t> </a:t>
                </a:r>
              </a:p>
            </p:txBody>
          </p:sp>
        </mc:Fallback>
      </mc:AlternateContent>
    </p:spTree>
    <p:extLst>
      <p:ext uri="{BB962C8B-B14F-4D97-AF65-F5344CB8AC3E}">
        <p14:creationId xmlns:p14="http://schemas.microsoft.com/office/powerpoint/2010/main" val="21751250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AFA47DD-1049-4560-8762-CA15266FFA7F}"/>
              </a:ext>
            </a:extLst>
          </p:cNvPr>
          <p:cNvSpPr>
            <a:spLocks noGrp="1"/>
          </p:cNvSpPr>
          <p:nvPr>
            <p:ph type="title"/>
          </p:nvPr>
        </p:nvSpPr>
        <p:spPr>
          <a:xfrm>
            <a:off x="1249199" y="637200"/>
            <a:ext cx="22614847" cy="1224000"/>
          </a:xfrm>
        </p:spPr>
        <p:txBody>
          <a:bodyPr>
            <a:normAutofit fontScale="90000"/>
          </a:bodyPr>
          <a:lstStyle/>
          <a:p>
            <a:r>
              <a:rPr lang="cs-CZ" dirty="0"/>
              <a:t>příspěvek na podporu adaptace lesních ekosystémů na klimatickou změnu (2022-2026</a:t>
            </a:r>
            <a:r>
              <a:rPr lang="cs-CZ" dirty="0" smtClean="0"/>
              <a:t>)</a:t>
            </a:r>
            <a:endParaRPr lang="cs-CZ" dirty="0"/>
          </a:p>
        </p:txBody>
      </p:sp>
      <p:sp>
        <p:nvSpPr>
          <p:cNvPr id="3" name="Zástupný symbol pro obsah 2">
            <a:extLst>
              <a:ext uri="{FF2B5EF4-FFF2-40B4-BE49-F238E27FC236}">
                <a16:creationId xmlns:a16="http://schemas.microsoft.com/office/drawing/2014/main" id="{563E927D-CDC9-4CB8-B11E-EDA74F441408}"/>
              </a:ext>
            </a:extLst>
          </p:cNvPr>
          <p:cNvSpPr>
            <a:spLocks noGrp="1"/>
          </p:cNvSpPr>
          <p:nvPr>
            <p:ph sz="quarter" idx="13"/>
          </p:nvPr>
        </p:nvSpPr>
        <p:spPr>
          <a:xfrm>
            <a:off x="1249200" y="2074588"/>
            <a:ext cx="21888000" cy="11004212"/>
          </a:xfrm>
        </p:spPr>
        <p:txBody>
          <a:bodyPr>
            <a:normAutofit/>
          </a:bodyPr>
          <a:lstStyle/>
          <a:p>
            <a:r>
              <a:rPr lang="cs-CZ" sz="3600" b="1" dirty="0"/>
              <a:t>POŽADAVEK VYUŽÍVÁNÍ POTENCIÁLU PŘIROZENÉ OBNOVY:</a:t>
            </a:r>
          </a:p>
          <a:p>
            <a:pPr lvl="1"/>
            <a:r>
              <a:rPr lang="cs-CZ" sz="3600" dirty="0"/>
              <a:t>platí jen pro lesy zařízené lesním hospodářským plánem</a:t>
            </a:r>
          </a:p>
          <a:p>
            <a:pPr lvl="1"/>
            <a:r>
              <a:rPr lang="cs-CZ" sz="3600" dirty="0"/>
              <a:t>Pokud v období, za které je podávána žádost, na LHC byla provedena obnova lesního porostu, </a:t>
            </a:r>
            <a:r>
              <a:rPr lang="cs-CZ" sz="3600" dirty="0">
                <a:solidFill>
                  <a:srgbClr val="FF0000"/>
                </a:solidFill>
              </a:rPr>
              <a:t>představuje plocha provedené přirozené obnovy alespoň 10 % z celkové plochy obnovy provedené v návaznosti na mýtní úmyslnou těžbu </a:t>
            </a:r>
            <a:r>
              <a:rPr lang="cs-CZ" sz="3600" dirty="0"/>
              <a:t>(bez započítání přeměn porostů náhradních dřevin).</a:t>
            </a:r>
          </a:p>
          <a:p>
            <a:pPr lvl="1"/>
            <a:r>
              <a:rPr lang="cs-CZ" sz="3600" dirty="0"/>
              <a:t>při nesplnění požadavku je </a:t>
            </a:r>
            <a:r>
              <a:rPr lang="cs-CZ" sz="3600" dirty="0">
                <a:solidFill>
                  <a:srgbClr val="FF0000"/>
                </a:solidFill>
              </a:rPr>
              <a:t>celá výměra LHC</a:t>
            </a:r>
            <a:r>
              <a:rPr lang="cs-CZ" sz="3600" dirty="0"/>
              <a:t> (v jednom kraji) </a:t>
            </a:r>
            <a:r>
              <a:rPr lang="cs-CZ" sz="3600" dirty="0">
                <a:solidFill>
                  <a:srgbClr val="FF0000"/>
                </a:solidFill>
              </a:rPr>
              <a:t>vyřazena z poskytování příspěvku za příslušný kalendářní rok</a:t>
            </a:r>
          </a:p>
          <a:p>
            <a:endParaRPr lang="cs-CZ" sz="3600" dirty="0">
              <a:solidFill>
                <a:srgbClr val="FF0000"/>
              </a:solidFill>
            </a:endParaRPr>
          </a:p>
          <a:p>
            <a:r>
              <a:rPr lang="cs-CZ" sz="3600" b="1" dirty="0"/>
              <a:t>POŽADAVEK ŠETRNĚJŠÍHO ZPŮSOBU SOUSTŘEĎOVÁNÍ DŘÍVÍ:</a:t>
            </a:r>
          </a:p>
          <a:p>
            <a:pPr lvl="1"/>
            <a:r>
              <a:rPr lang="cs-CZ" sz="3600" dirty="0"/>
              <a:t>platí jen pro lesy zařízení lesním hospodářským plánem</a:t>
            </a:r>
          </a:p>
          <a:p>
            <a:pPr lvl="1"/>
            <a:r>
              <a:rPr lang="cs-CZ" sz="3600" dirty="0"/>
              <a:t>Pokud v období, za které je podávána žádost, na LHC byla provedena těžba, </a:t>
            </a:r>
            <a:r>
              <a:rPr lang="cs-CZ" sz="3600" dirty="0">
                <a:solidFill>
                  <a:srgbClr val="FF0000"/>
                </a:solidFill>
              </a:rPr>
              <a:t>bylo alespoň 10 % objemu vytěženého dříví soustřeďování šetrnými technologiemi.</a:t>
            </a:r>
            <a:endParaRPr lang="cs-CZ" sz="3600" dirty="0"/>
          </a:p>
          <a:p>
            <a:pPr lvl="1"/>
            <a:r>
              <a:rPr lang="cs-CZ" sz="3600" dirty="0"/>
              <a:t>šetrné technologie: lesní lanovka, kůň, vyvážení (do 6 t/náprava), železný kůň, ruční vynášení</a:t>
            </a:r>
          </a:p>
          <a:p>
            <a:pPr lvl="1"/>
            <a:r>
              <a:rPr lang="cs-CZ" sz="3600" dirty="0"/>
              <a:t>na výzvu poskytovatele žadatel technologii prokáže jako u příspěvku D (faktury, LHE, výrobní doklady)</a:t>
            </a:r>
          </a:p>
          <a:p>
            <a:pPr lvl="1"/>
            <a:r>
              <a:rPr lang="cs-CZ" sz="3600" dirty="0"/>
              <a:t>při nesplnění požadavku je </a:t>
            </a:r>
            <a:r>
              <a:rPr lang="cs-CZ" sz="3600" dirty="0">
                <a:solidFill>
                  <a:srgbClr val="FF0000"/>
                </a:solidFill>
              </a:rPr>
              <a:t>celá výměra LHC</a:t>
            </a:r>
            <a:r>
              <a:rPr lang="cs-CZ" sz="3600" dirty="0"/>
              <a:t> (v jednom kraji) </a:t>
            </a:r>
            <a:r>
              <a:rPr lang="cs-CZ" sz="3600" dirty="0">
                <a:solidFill>
                  <a:srgbClr val="FF0000"/>
                </a:solidFill>
              </a:rPr>
              <a:t>vyřazena z poskytování příspěvku za příslušný kalendářní rok</a:t>
            </a:r>
            <a:endParaRPr lang="cs-CZ" sz="3600" dirty="0"/>
          </a:p>
          <a:p>
            <a:endParaRPr lang="cs-CZ" dirty="0"/>
          </a:p>
        </p:txBody>
      </p:sp>
    </p:spTree>
    <p:extLst>
      <p:ext uri="{BB962C8B-B14F-4D97-AF65-F5344CB8AC3E}">
        <p14:creationId xmlns:p14="http://schemas.microsoft.com/office/powerpoint/2010/main" val="9522051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AFA47DD-1049-4560-8762-CA15266FFA7F}"/>
              </a:ext>
            </a:extLst>
          </p:cNvPr>
          <p:cNvSpPr>
            <a:spLocks noGrp="1"/>
          </p:cNvSpPr>
          <p:nvPr>
            <p:ph type="title"/>
          </p:nvPr>
        </p:nvSpPr>
        <p:spPr>
          <a:xfrm>
            <a:off x="1249200" y="637200"/>
            <a:ext cx="22632776" cy="1224000"/>
          </a:xfrm>
        </p:spPr>
        <p:txBody>
          <a:bodyPr>
            <a:normAutofit fontScale="90000"/>
          </a:bodyPr>
          <a:lstStyle/>
          <a:p>
            <a:r>
              <a:rPr lang="cs-CZ" dirty="0"/>
              <a:t>příspěvek na podporu adaptace lesních ekosystémů na klimatickou změnu (2022-2026</a:t>
            </a:r>
            <a:r>
              <a:rPr lang="cs-CZ" dirty="0" smtClean="0"/>
              <a:t>)</a:t>
            </a:r>
            <a:endParaRPr lang="cs-CZ" dirty="0"/>
          </a:p>
        </p:txBody>
      </p:sp>
      <p:sp>
        <p:nvSpPr>
          <p:cNvPr id="3" name="Zástupný symbol pro obsah 2">
            <a:extLst>
              <a:ext uri="{FF2B5EF4-FFF2-40B4-BE49-F238E27FC236}">
                <a16:creationId xmlns:a16="http://schemas.microsoft.com/office/drawing/2014/main" id="{563E927D-CDC9-4CB8-B11E-EDA74F441408}"/>
              </a:ext>
            </a:extLst>
          </p:cNvPr>
          <p:cNvSpPr>
            <a:spLocks noGrp="1"/>
          </p:cNvSpPr>
          <p:nvPr>
            <p:ph sz="quarter" idx="13"/>
          </p:nvPr>
        </p:nvSpPr>
        <p:spPr>
          <a:xfrm>
            <a:off x="1249200" y="2074588"/>
            <a:ext cx="21888000" cy="11004212"/>
          </a:xfrm>
        </p:spPr>
        <p:txBody>
          <a:bodyPr>
            <a:normAutofit/>
          </a:bodyPr>
          <a:lstStyle/>
          <a:p>
            <a:r>
              <a:rPr lang="cs-CZ" sz="3600" b="1" dirty="0"/>
              <a:t>OHLÁŠENÍ ŽADATELE</a:t>
            </a:r>
          </a:p>
          <a:p>
            <a:pPr lvl="1"/>
            <a:r>
              <a:rPr lang="cs-CZ" sz="3600" dirty="0"/>
              <a:t>obsahuje mj. předpokládanou výměru lesního majetku, za kterou bude podávána žádost (orientační hodnota)</a:t>
            </a:r>
          </a:p>
          <a:p>
            <a:r>
              <a:rPr lang="cs-CZ" sz="3600" b="1" dirty="0"/>
              <a:t>ŽÁDOST ŽADATELE</a:t>
            </a:r>
          </a:p>
          <a:p>
            <a:pPr lvl="1"/>
            <a:r>
              <a:rPr lang="cs-CZ" sz="3600" dirty="0"/>
              <a:t>obsahuje mj. údaje o provedené těžbě a obnově lesních porostů</a:t>
            </a:r>
          </a:p>
          <a:p>
            <a:pPr lvl="1"/>
            <a:r>
              <a:rPr lang="cs-CZ" sz="3600" dirty="0">
                <a:solidFill>
                  <a:srgbClr val="FF0000"/>
                </a:solidFill>
              </a:rPr>
              <a:t>na výzvu poskytovatele se předkládá lesní hospodářská evidence vedená v souladu s vyhláškou č. 202/2021 Sb.</a:t>
            </a:r>
          </a:p>
          <a:p>
            <a:r>
              <a:rPr lang="cs-CZ" sz="3600" b="1" dirty="0"/>
              <a:t>PODMÍNKY POSKYTNUTÍ PŘÍSPĚVKU</a:t>
            </a:r>
          </a:p>
          <a:p>
            <a:pPr lvl="1"/>
            <a:r>
              <a:rPr lang="cs-CZ" sz="3600" dirty="0"/>
              <a:t>minimální výše žádosti 1 000 Kč</a:t>
            </a:r>
          </a:p>
          <a:p>
            <a:pPr lvl="1"/>
            <a:r>
              <a:rPr lang="cs-CZ" sz="3600" dirty="0"/>
              <a:t>pozemky jsou zařízeny schváleným LHP nebo platnou LHO</a:t>
            </a:r>
          </a:p>
          <a:p>
            <a:pPr lvl="1"/>
            <a:r>
              <a:rPr lang="cs-CZ" sz="3600" dirty="0"/>
              <a:t>LHP byl předán IDC ÚHÚL se souhlasem s využitím jeho dat</a:t>
            </a:r>
          </a:p>
          <a:p>
            <a:pPr lvl="1"/>
            <a:r>
              <a:rPr lang="cs-CZ" sz="3600" dirty="0"/>
              <a:t>v případě lesů zařízených LHP byly souhrnné údaje LHE vykázány elektronicky (modul pro žadatele)</a:t>
            </a:r>
          </a:p>
          <a:p>
            <a:pPr lvl="2"/>
            <a:r>
              <a:rPr lang="cs-CZ" sz="3600" dirty="0">
                <a:solidFill>
                  <a:srgbClr val="FF0000"/>
                </a:solidFill>
              </a:rPr>
              <a:t>platí až pro rok 2023, kdy budou vykazovány údaje za rok 2022</a:t>
            </a:r>
          </a:p>
          <a:p>
            <a:pPr lvl="2"/>
            <a:r>
              <a:rPr lang="cs-CZ" sz="3600" dirty="0">
                <a:solidFill>
                  <a:srgbClr val="FF0000"/>
                </a:solidFill>
              </a:rPr>
              <a:t>pro provázání dat LHE s daty žádosti je zapotřebí oboje vyhotovit v plnohodnotném uživatelském účtu</a:t>
            </a:r>
          </a:p>
          <a:p>
            <a:pPr lvl="1"/>
            <a:r>
              <a:rPr lang="cs-CZ" sz="3600" dirty="0">
                <a:solidFill>
                  <a:srgbClr val="FF0000"/>
                </a:solidFill>
              </a:rPr>
              <a:t>údaje uvedené do žádosti se neodůvodněně neliší od vykázaných souhrnných údajů LHE ani od vlastní LHE</a:t>
            </a:r>
          </a:p>
        </p:txBody>
      </p:sp>
    </p:spTree>
    <p:extLst>
      <p:ext uri="{BB962C8B-B14F-4D97-AF65-F5344CB8AC3E}">
        <p14:creationId xmlns:p14="http://schemas.microsoft.com/office/powerpoint/2010/main" val="11499660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AFA47DD-1049-4560-8762-CA15266FFA7F}"/>
              </a:ext>
            </a:extLst>
          </p:cNvPr>
          <p:cNvSpPr>
            <a:spLocks noGrp="1"/>
          </p:cNvSpPr>
          <p:nvPr>
            <p:ph type="title"/>
          </p:nvPr>
        </p:nvSpPr>
        <p:spPr>
          <a:xfrm>
            <a:off x="1249200" y="963388"/>
            <a:ext cx="21888000" cy="1224000"/>
          </a:xfrm>
        </p:spPr>
        <p:txBody>
          <a:bodyPr/>
          <a:lstStyle/>
          <a:p>
            <a:r>
              <a:rPr lang="cs-CZ" dirty="0"/>
              <a:t>PROGRAM ROZVOJE VENKOVA 2023-2027</a:t>
            </a:r>
          </a:p>
        </p:txBody>
      </p:sp>
      <p:sp>
        <p:nvSpPr>
          <p:cNvPr id="3" name="Zástupný symbol pro obsah 2">
            <a:extLst>
              <a:ext uri="{FF2B5EF4-FFF2-40B4-BE49-F238E27FC236}">
                <a16:creationId xmlns:a16="http://schemas.microsoft.com/office/drawing/2014/main" id="{563E927D-CDC9-4CB8-B11E-EDA74F441408}"/>
              </a:ext>
            </a:extLst>
          </p:cNvPr>
          <p:cNvSpPr>
            <a:spLocks noGrp="1"/>
          </p:cNvSpPr>
          <p:nvPr>
            <p:ph sz="quarter" idx="13"/>
          </p:nvPr>
        </p:nvSpPr>
        <p:spPr>
          <a:xfrm>
            <a:off x="1249200" y="2187388"/>
            <a:ext cx="21888000" cy="10183906"/>
          </a:xfrm>
        </p:spPr>
        <p:txBody>
          <a:bodyPr/>
          <a:lstStyle/>
          <a:p>
            <a:r>
              <a:rPr lang="cs-CZ" sz="3600" b="1" dirty="0">
                <a:solidFill>
                  <a:srgbClr val="FF0000"/>
                </a:solidFill>
              </a:rPr>
              <a:t>PŘECHODNÉ OBDOBÍ 2021-2022</a:t>
            </a:r>
          </a:p>
          <a:p>
            <a:pPr lvl="1"/>
            <a:r>
              <a:rPr lang="cs-CZ" sz="3600" b="1" dirty="0"/>
              <a:t>PROJEKTOVÁ OPATŘENÍ</a:t>
            </a:r>
          </a:p>
          <a:p>
            <a:pPr lvl="2"/>
            <a:r>
              <a:rPr lang="cs-CZ" sz="3600" dirty="0"/>
              <a:t>na podzim 2022 poslední kolo příjmu žádosti (jen operace 8.4.1 „Obnova lesních porostů po kalamitách“)</a:t>
            </a:r>
          </a:p>
          <a:p>
            <a:pPr lvl="1"/>
            <a:r>
              <a:rPr lang="cs-CZ" sz="3600" b="1" dirty="0"/>
              <a:t>PLOŠNÁ OPATŘENÍ</a:t>
            </a:r>
          </a:p>
          <a:p>
            <a:pPr lvl="2"/>
            <a:r>
              <a:rPr lang="cs-CZ" sz="3600" dirty="0"/>
              <a:t>financují se závazky založené před rokem 2021</a:t>
            </a:r>
          </a:p>
          <a:p>
            <a:pPr lvl="3"/>
            <a:r>
              <a:rPr lang="cs-CZ" sz="3600" dirty="0"/>
              <a:t>20leté závazky z programového období 2007-2013</a:t>
            </a:r>
          </a:p>
          <a:p>
            <a:pPr lvl="3"/>
            <a:r>
              <a:rPr lang="cs-CZ" sz="3600" dirty="0"/>
              <a:t>5leté závazky z programového období 2014-2020 (zachování porostního typu HS, genofond lesních dřevin)</a:t>
            </a:r>
          </a:p>
          <a:p>
            <a:pPr lvl="2"/>
            <a:r>
              <a:rPr lang="cs-CZ" sz="3600" dirty="0"/>
              <a:t>nové závazky nejsou po roce 2020 zakládány</a:t>
            </a:r>
          </a:p>
          <a:p>
            <a:pPr lvl="1"/>
            <a:r>
              <a:rPr lang="cs-CZ" sz="3600" b="1" dirty="0"/>
              <a:t>ZALESŇOVÁNÍ ZEMĚDĚLSKÝCH PŮD</a:t>
            </a:r>
          </a:p>
          <a:p>
            <a:pPr lvl="2"/>
            <a:r>
              <a:rPr lang="cs-CZ" sz="3600" dirty="0"/>
              <a:t>v roce 2021 nebylo možné požádat o dotaci na zalesnění zem. půdy provedené v roce 2021</a:t>
            </a:r>
          </a:p>
          <a:p>
            <a:pPr lvl="2"/>
            <a:r>
              <a:rPr lang="cs-CZ" sz="3600" dirty="0">
                <a:solidFill>
                  <a:srgbClr val="FF0000"/>
                </a:solidFill>
              </a:rPr>
              <a:t>v roce 2022 dodatečný příjem žádostí o dotaci na zalesnění zem. půdy provedené v roce 2022</a:t>
            </a:r>
          </a:p>
          <a:p>
            <a:pPr lvl="3"/>
            <a:r>
              <a:rPr lang="cs-CZ" sz="3600" dirty="0"/>
              <a:t>do 15. 5. 2022 podat ohlášení vstupu do opatření, do 30. 11. 2022 podat vlastní žádost o dotaci</a:t>
            </a:r>
          </a:p>
          <a:p>
            <a:pPr lvl="2"/>
            <a:r>
              <a:rPr lang="cs-CZ" sz="3600" dirty="0"/>
              <a:t>pokračuje vyplácení dotací na péči o založené porosty (5leté závazky) a náhrady za ukončení zemědělské výroby (10leté závazky)</a:t>
            </a:r>
          </a:p>
          <a:p>
            <a:endParaRPr lang="cs-CZ" dirty="0"/>
          </a:p>
        </p:txBody>
      </p:sp>
    </p:spTree>
    <p:extLst>
      <p:ext uri="{BB962C8B-B14F-4D97-AF65-F5344CB8AC3E}">
        <p14:creationId xmlns:p14="http://schemas.microsoft.com/office/powerpoint/2010/main" val="4921926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a:extLst>
              <a:ext uri="{FF2B5EF4-FFF2-40B4-BE49-F238E27FC236}">
                <a16:creationId xmlns:a16="http://schemas.microsoft.com/office/drawing/2014/main" id="{563E927D-CDC9-4CB8-B11E-EDA74F441408}"/>
              </a:ext>
            </a:extLst>
          </p:cNvPr>
          <p:cNvSpPr>
            <a:spLocks noGrp="1"/>
          </p:cNvSpPr>
          <p:nvPr>
            <p:ph sz="quarter" idx="13"/>
          </p:nvPr>
        </p:nvSpPr>
        <p:spPr>
          <a:xfrm>
            <a:off x="1249200" y="2205318"/>
            <a:ext cx="21888000" cy="8045682"/>
          </a:xfrm>
        </p:spPr>
        <p:txBody>
          <a:bodyPr/>
          <a:lstStyle/>
          <a:p>
            <a:pPr algn="just"/>
            <a:r>
              <a:rPr lang="cs-CZ" sz="3600" b="1" dirty="0"/>
              <a:t>STRATEGICKÝ RÁMEC SPOLEČNÉ ZEMĚDĚLSKÉ POLITIKY 2023-2027</a:t>
            </a:r>
          </a:p>
          <a:p>
            <a:pPr lvl="1" algn="just"/>
            <a:r>
              <a:rPr lang="cs-CZ" sz="3600" dirty="0"/>
              <a:t>vládou ČR byla schválena varianta </a:t>
            </a:r>
            <a:r>
              <a:rPr lang="cs-CZ" sz="3600" dirty="0">
                <a:solidFill>
                  <a:srgbClr val="FF0000"/>
                </a:solidFill>
              </a:rPr>
              <a:t>65% výše kofinancování SZP</a:t>
            </a:r>
          </a:p>
          <a:p>
            <a:pPr lvl="1" algn="just"/>
            <a:r>
              <a:rPr lang="cs-CZ" sz="3600" dirty="0"/>
              <a:t>20. ledna 2022 bude SP SZP s variantou 65% kofinancování předložen do porady vedení </a:t>
            </a:r>
            <a:r>
              <a:rPr lang="cs-CZ" sz="3600" dirty="0" err="1"/>
              <a:t>MZe</a:t>
            </a:r>
            <a:endParaRPr lang="cs-CZ" sz="3600" dirty="0"/>
          </a:p>
          <a:p>
            <a:pPr lvl="1" algn="just"/>
            <a:r>
              <a:rPr lang="cs-CZ" sz="3600" dirty="0"/>
              <a:t>24. ledna 2022 se </a:t>
            </a:r>
            <a:r>
              <a:rPr lang="cs-CZ" sz="3600" dirty="0" smtClean="0"/>
              <a:t>uskutečnilo </a:t>
            </a:r>
            <a:r>
              <a:rPr lang="cs-CZ" sz="3600" dirty="0"/>
              <a:t>další jednání pracovní skupiny s NNO prostřednictvím MS </a:t>
            </a:r>
            <a:r>
              <a:rPr lang="cs-CZ" sz="3600" dirty="0" err="1"/>
              <a:t>Teams</a:t>
            </a:r>
            <a:r>
              <a:rPr lang="cs-CZ" sz="3600" dirty="0"/>
              <a:t>, na </a:t>
            </a:r>
            <a:r>
              <a:rPr lang="cs-CZ" sz="3600" dirty="0" smtClean="0"/>
              <a:t>kterém byla </a:t>
            </a:r>
            <a:r>
              <a:rPr lang="cs-CZ" sz="3600" dirty="0"/>
              <a:t>aktuální verze návrhu SP SZP se schváleným kofinancováním představena.</a:t>
            </a:r>
          </a:p>
          <a:p>
            <a:pPr lvl="1" algn="just"/>
            <a:r>
              <a:rPr lang="cs-CZ" sz="3600" dirty="0"/>
              <a:t>28. ledna 2022 </a:t>
            </a:r>
            <a:r>
              <a:rPr lang="cs-CZ" sz="3600" dirty="0" smtClean="0"/>
              <a:t>byl aktuální </a:t>
            </a:r>
            <a:r>
              <a:rPr lang="cs-CZ" sz="3600" dirty="0"/>
              <a:t>verze návrhu SP SZP včetně návrhu financování odeslána ke schválení EK</a:t>
            </a:r>
          </a:p>
          <a:p>
            <a:pPr marL="0" indent="0" algn="just">
              <a:buNone/>
            </a:pPr>
            <a:endParaRPr lang="cs-CZ" dirty="0"/>
          </a:p>
        </p:txBody>
      </p:sp>
      <p:sp>
        <p:nvSpPr>
          <p:cNvPr id="4" name="Nadpis 1">
            <a:extLst>
              <a:ext uri="{FF2B5EF4-FFF2-40B4-BE49-F238E27FC236}">
                <a16:creationId xmlns:a16="http://schemas.microsoft.com/office/drawing/2014/main" id="{A0D49268-7755-47CD-8D9F-878BE0561F89}"/>
              </a:ext>
            </a:extLst>
          </p:cNvPr>
          <p:cNvSpPr txBox="1">
            <a:spLocks/>
          </p:cNvSpPr>
          <p:nvPr/>
        </p:nvSpPr>
        <p:spPr>
          <a:xfrm>
            <a:off x="1249200" y="981318"/>
            <a:ext cx="21888000" cy="1224000"/>
          </a:xfrm>
          <a:prstGeom prst="rect">
            <a:avLst/>
          </a:prstGeom>
        </p:spPr>
        <p:txBody>
          <a:bodyPr vert="horz" lIns="0" tIns="0" rIns="0" bIns="0" rtlCol="0" anchor="t" anchorCtr="0">
            <a:normAutofit/>
          </a:bodyPr>
          <a:lstStyle>
            <a:lvl1pPr algn="l" defTabSz="1828800" rtl="0" eaLnBrk="1" latinLnBrk="0" hangingPunct="1">
              <a:lnSpc>
                <a:spcPct val="90000"/>
              </a:lnSpc>
              <a:spcBef>
                <a:spcPct val="0"/>
              </a:spcBef>
              <a:buNone/>
              <a:defRPr sz="4800" b="1" kern="1200" cap="all" baseline="0">
                <a:solidFill>
                  <a:schemeClr val="accent1"/>
                </a:solidFill>
                <a:latin typeface="+mj-lt"/>
                <a:ea typeface="+mj-ea"/>
                <a:cs typeface="+mj-cs"/>
              </a:defRPr>
            </a:lvl1pPr>
          </a:lstStyle>
          <a:p>
            <a:r>
              <a:rPr lang="cs-CZ" dirty="0"/>
              <a:t>PROGRAM ROZVOJE VENKOVA 2023-2027</a:t>
            </a:r>
          </a:p>
        </p:txBody>
      </p:sp>
    </p:spTree>
    <p:extLst>
      <p:ext uri="{BB962C8B-B14F-4D97-AF65-F5344CB8AC3E}">
        <p14:creationId xmlns:p14="http://schemas.microsoft.com/office/powerpoint/2010/main" val="11192813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249200" y="765749"/>
            <a:ext cx="21888000" cy="1224000"/>
          </a:xfrm>
        </p:spPr>
        <p:txBody>
          <a:bodyPr/>
          <a:lstStyle/>
          <a:p>
            <a:r>
              <a:rPr lang="cs-CZ" dirty="0"/>
              <a:t>program rozvoje venkova 2023-2027</a:t>
            </a:r>
          </a:p>
        </p:txBody>
      </p:sp>
      <p:sp>
        <p:nvSpPr>
          <p:cNvPr id="3" name="Zástupný symbol pro obsah 2"/>
          <p:cNvSpPr>
            <a:spLocks noGrp="1"/>
          </p:cNvSpPr>
          <p:nvPr>
            <p:ph sz="quarter" idx="13"/>
          </p:nvPr>
        </p:nvSpPr>
        <p:spPr>
          <a:xfrm>
            <a:off x="1249200" y="1989749"/>
            <a:ext cx="21888000" cy="10562469"/>
          </a:xfrm>
        </p:spPr>
        <p:txBody>
          <a:bodyPr>
            <a:noAutofit/>
          </a:bodyPr>
          <a:lstStyle/>
          <a:p>
            <a:pPr algn="just"/>
            <a:r>
              <a:rPr lang="cs-CZ" sz="3600" b="1" dirty="0">
                <a:solidFill>
                  <a:srgbClr val="FF0000"/>
                </a:solidFill>
              </a:rPr>
              <a:t>AKTUÁLNÍ VERZE PRACOVNÍHO NÁVRHU PŘEDKLÁDANÁ PV MZE A NÁSLEDNĚ EK:</a:t>
            </a:r>
          </a:p>
          <a:p>
            <a:pPr lvl="1" algn="just"/>
            <a:r>
              <a:rPr lang="cs-CZ" sz="3600" b="1" dirty="0"/>
              <a:t>Technologické investice v LH</a:t>
            </a:r>
          </a:p>
          <a:p>
            <a:pPr lvl="2" algn="just"/>
            <a:r>
              <a:rPr lang="cs-CZ" sz="3600" dirty="0"/>
              <a:t>záměry A-D: držitelé lesů, dodavatelé lesnických služeb, lesní školkařské provozovny, zpracování dřeva,</a:t>
            </a:r>
          </a:p>
          <a:p>
            <a:pPr lvl="2" algn="just"/>
            <a:r>
              <a:rPr lang="cs-CZ" sz="3600" dirty="0"/>
              <a:t>dotace 50 % způsobilých výdajů,</a:t>
            </a:r>
          </a:p>
          <a:p>
            <a:pPr lvl="2" algn="just"/>
            <a:r>
              <a:rPr lang="cs-CZ" sz="3600" dirty="0"/>
              <a:t>navrhovaný rozpočet 50 mil. EUR / </a:t>
            </a:r>
            <a:r>
              <a:rPr lang="cs-CZ" sz="3600" dirty="0">
                <a:solidFill>
                  <a:srgbClr val="FF0000"/>
                </a:solidFill>
              </a:rPr>
              <a:t>1,325 mld. Kč</a:t>
            </a:r>
            <a:endParaRPr lang="cs-CZ" sz="3600" dirty="0"/>
          </a:p>
          <a:p>
            <a:pPr lvl="1" algn="just"/>
            <a:r>
              <a:rPr lang="cs-CZ" sz="3600" b="1" dirty="0"/>
              <a:t>Investice do lesnické infrastruktury</a:t>
            </a:r>
          </a:p>
          <a:p>
            <a:pPr lvl="2" algn="just"/>
            <a:r>
              <a:rPr lang="cs-CZ" sz="3600" dirty="0"/>
              <a:t>záměry A </a:t>
            </a:r>
            <a:r>
              <a:rPr lang="cs-CZ" sz="3600" dirty="0" err="1"/>
              <a:t>a</a:t>
            </a:r>
            <a:r>
              <a:rPr lang="cs-CZ" sz="3600" dirty="0"/>
              <a:t> B: A = lesní cesty (dotace 80 % způsobilých výdajů); B = sklady dříví (dotace 50 % způsobilých výdajů)</a:t>
            </a:r>
          </a:p>
          <a:p>
            <a:pPr lvl="2" algn="just"/>
            <a:r>
              <a:rPr lang="cs-CZ" sz="3600" dirty="0"/>
              <a:t>rozpočet 80 mil. EUR / </a:t>
            </a:r>
            <a:r>
              <a:rPr lang="cs-CZ" sz="3600" dirty="0">
                <a:solidFill>
                  <a:srgbClr val="FF0000"/>
                </a:solidFill>
              </a:rPr>
              <a:t>2,120 mld. Kč</a:t>
            </a:r>
            <a:endParaRPr lang="cs-CZ" sz="3600" dirty="0"/>
          </a:p>
          <a:p>
            <a:pPr lvl="1" algn="just"/>
            <a:r>
              <a:rPr lang="cs-CZ" sz="3600" b="1" dirty="0"/>
              <a:t>Zalesňování zemědělské půdy</a:t>
            </a:r>
          </a:p>
          <a:p>
            <a:pPr lvl="2" algn="just"/>
            <a:r>
              <a:rPr lang="cs-CZ" sz="3600" dirty="0"/>
              <a:t>založení porostu: 3 879 EUR/ha (</a:t>
            </a:r>
            <a:r>
              <a:rPr lang="cs-CZ" sz="3600" dirty="0">
                <a:solidFill>
                  <a:srgbClr val="FF0000"/>
                </a:solidFill>
              </a:rPr>
              <a:t>102,8 tis. Kč</a:t>
            </a:r>
            <a:r>
              <a:rPr lang="cs-CZ" sz="3600" dirty="0"/>
              <a:t> pro JD, BO, BK, DB, LP, DG) a 2 923 EUR/ha (</a:t>
            </a:r>
            <a:r>
              <a:rPr lang="cs-CZ" sz="3600" dirty="0">
                <a:solidFill>
                  <a:srgbClr val="FF0000"/>
                </a:solidFill>
              </a:rPr>
              <a:t>77,5 tis. Kč </a:t>
            </a:r>
            <a:r>
              <a:rPr lang="cs-CZ" sz="3600" dirty="0"/>
              <a:t>pro ostatní dřeviny)</a:t>
            </a:r>
          </a:p>
          <a:p>
            <a:pPr lvl="2" algn="just"/>
            <a:r>
              <a:rPr lang="cs-CZ" sz="3600" dirty="0"/>
              <a:t>péče o založený porost: 643 EUR/ha (</a:t>
            </a:r>
            <a:r>
              <a:rPr lang="cs-CZ" sz="3600" dirty="0">
                <a:solidFill>
                  <a:srgbClr val="FF0000"/>
                </a:solidFill>
              </a:rPr>
              <a:t>17 tis. Kč </a:t>
            </a:r>
            <a:r>
              <a:rPr lang="cs-CZ" sz="3600" dirty="0"/>
              <a:t>po dobu 5ti let)</a:t>
            </a:r>
          </a:p>
          <a:p>
            <a:pPr lvl="2" algn="just"/>
            <a:r>
              <a:rPr lang="cs-CZ" sz="3600" dirty="0"/>
              <a:t>náhrada za ukončení zem. čin. 459 EUR/ha (</a:t>
            </a:r>
            <a:r>
              <a:rPr lang="cs-CZ" sz="3600" dirty="0">
                <a:solidFill>
                  <a:srgbClr val="FF0000"/>
                </a:solidFill>
              </a:rPr>
              <a:t>12,2 tis. Kč</a:t>
            </a:r>
            <a:r>
              <a:rPr lang="cs-CZ" sz="3600" dirty="0"/>
              <a:t> orná půda, chmel/vinice, sad, školka) / 190 EUR/ha (</a:t>
            </a:r>
            <a:r>
              <a:rPr lang="cs-CZ" sz="3600" dirty="0">
                <a:solidFill>
                  <a:srgbClr val="FF0000"/>
                </a:solidFill>
              </a:rPr>
              <a:t>5 tis. Kč</a:t>
            </a:r>
            <a:r>
              <a:rPr lang="cs-CZ" sz="3600" dirty="0"/>
              <a:t> TTP,  jiná kultura) (5 let, 2023 – 2027)</a:t>
            </a:r>
          </a:p>
          <a:p>
            <a:pPr lvl="1" algn="just"/>
            <a:r>
              <a:rPr lang="cs-CZ" sz="3600" b="1" dirty="0"/>
              <a:t>Investice do obnovy kalamitních ploch </a:t>
            </a:r>
            <a:r>
              <a:rPr lang="cs-CZ" sz="3600" dirty="0"/>
              <a:t>– 100 % způsobilých výdajů; 17, 496 mil. EUR / </a:t>
            </a:r>
            <a:r>
              <a:rPr lang="cs-CZ" sz="3600" dirty="0">
                <a:solidFill>
                  <a:srgbClr val="FF0000"/>
                </a:solidFill>
              </a:rPr>
              <a:t>463,6 mil. Kč</a:t>
            </a:r>
          </a:p>
          <a:p>
            <a:pPr lvl="1" algn="just"/>
            <a:r>
              <a:rPr lang="cs-CZ" sz="3600" b="1" dirty="0"/>
              <a:t>Investice do ochrany MZD</a:t>
            </a:r>
            <a:r>
              <a:rPr lang="cs-CZ" sz="3600" dirty="0"/>
              <a:t> – 100 % způsobilých výdajů; 4 mil. EUR / </a:t>
            </a:r>
            <a:r>
              <a:rPr lang="cs-CZ" sz="3600" dirty="0">
                <a:solidFill>
                  <a:srgbClr val="FF0000"/>
                </a:solidFill>
              </a:rPr>
              <a:t>106 mil. Kč</a:t>
            </a:r>
          </a:p>
        </p:txBody>
      </p:sp>
    </p:spTree>
    <p:extLst>
      <p:ext uri="{BB962C8B-B14F-4D97-AF65-F5344CB8AC3E}">
        <p14:creationId xmlns:p14="http://schemas.microsoft.com/office/powerpoint/2010/main" val="32365904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249200" y="1073692"/>
            <a:ext cx="21888000" cy="1224000"/>
          </a:xfrm>
        </p:spPr>
        <p:txBody>
          <a:bodyPr/>
          <a:lstStyle/>
          <a:p>
            <a:r>
              <a:rPr lang="cs-CZ" dirty="0"/>
              <a:t>program rozvoje venkova 2023-2027</a:t>
            </a:r>
          </a:p>
        </p:txBody>
      </p:sp>
      <p:sp>
        <p:nvSpPr>
          <p:cNvPr id="3" name="Zástupný symbol pro obsah 2"/>
          <p:cNvSpPr>
            <a:spLocks noGrp="1"/>
          </p:cNvSpPr>
          <p:nvPr>
            <p:ph sz="quarter" idx="13"/>
          </p:nvPr>
        </p:nvSpPr>
        <p:spPr>
          <a:xfrm>
            <a:off x="1249200" y="2297692"/>
            <a:ext cx="21888000" cy="10519593"/>
          </a:xfrm>
        </p:spPr>
        <p:txBody>
          <a:bodyPr>
            <a:normAutofit/>
          </a:bodyPr>
          <a:lstStyle/>
          <a:p>
            <a:pPr algn="just"/>
            <a:r>
              <a:rPr lang="cs-CZ" sz="3600" b="1" dirty="0"/>
              <a:t>Vodohospodářská opatření v lesích </a:t>
            </a:r>
          </a:p>
          <a:p>
            <a:pPr lvl="1" algn="just"/>
            <a:r>
              <a:rPr lang="cs-CZ" sz="3600" dirty="0"/>
              <a:t>dotace 100 % způsobilých výdajů; rozpočet 6,2 mil. EUR / </a:t>
            </a:r>
            <a:r>
              <a:rPr lang="cs-CZ" sz="3600" dirty="0">
                <a:solidFill>
                  <a:srgbClr val="FF0000"/>
                </a:solidFill>
              </a:rPr>
              <a:t>164,3 mil. Kč</a:t>
            </a:r>
          </a:p>
          <a:p>
            <a:pPr algn="just"/>
            <a:r>
              <a:rPr lang="cs-CZ" sz="3600" b="1" dirty="0"/>
              <a:t>LESO-ENVI – Biodiverzita</a:t>
            </a:r>
          </a:p>
          <a:p>
            <a:pPr lvl="1" algn="just"/>
            <a:r>
              <a:rPr lang="cs-CZ" sz="3600" dirty="0"/>
              <a:t>Zachování porostního typů HS v NATURA 2000 a ZCHÚ – 195 EUR/ha (</a:t>
            </a:r>
            <a:r>
              <a:rPr lang="cs-CZ" sz="3600" dirty="0">
                <a:solidFill>
                  <a:srgbClr val="FF0000"/>
                </a:solidFill>
              </a:rPr>
              <a:t>5,2 tis. Kč/ha</a:t>
            </a:r>
            <a:r>
              <a:rPr lang="cs-CZ" sz="3600" dirty="0"/>
              <a:t>)</a:t>
            </a:r>
          </a:p>
          <a:p>
            <a:pPr lvl="1" algn="just"/>
            <a:r>
              <a:rPr lang="cs-CZ" sz="3600" dirty="0"/>
              <a:t>Zachování habitatových stromů mimo NATURA 2000 a ZCHÚ - 143 EUR/ha (</a:t>
            </a:r>
            <a:r>
              <a:rPr lang="cs-CZ" sz="3600" dirty="0">
                <a:solidFill>
                  <a:srgbClr val="FF0000"/>
                </a:solidFill>
              </a:rPr>
              <a:t>3,8 tis. Kč/ha</a:t>
            </a:r>
            <a:r>
              <a:rPr lang="cs-CZ" sz="3600" dirty="0"/>
              <a:t>)</a:t>
            </a:r>
          </a:p>
          <a:p>
            <a:pPr lvl="1" algn="just"/>
            <a:r>
              <a:rPr lang="cs-CZ" sz="3600" dirty="0"/>
              <a:t>pětileté závazky (2023 – 2027)</a:t>
            </a:r>
          </a:p>
          <a:p>
            <a:pPr algn="just"/>
            <a:r>
              <a:rPr lang="cs-CZ" sz="3600" b="1" dirty="0"/>
              <a:t>LESO-ENVI – Genofond</a:t>
            </a:r>
          </a:p>
          <a:p>
            <a:pPr lvl="1" algn="just"/>
            <a:r>
              <a:rPr lang="cs-CZ" sz="3600" dirty="0"/>
              <a:t>selektované zdroje reprodukčního materiálu fenotyp. třídy A </a:t>
            </a:r>
            <a:r>
              <a:rPr lang="cs-CZ" sz="3600" dirty="0" err="1"/>
              <a:t>a</a:t>
            </a:r>
            <a:r>
              <a:rPr lang="cs-CZ" sz="3600" dirty="0"/>
              <a:t> B</a:t>
            </a:r>
          </a:p>
          <a:p>
            <a:pPr lvl="1" algn="just"/>
            <a:r>
              <a:rPr lang="cs-CZ" sz="3600" dirty="0"/>
              <a:t>pětileté závazky (2023-2027)</a:t>
            </a:r>
          </a:p>
          <a:p>
            <a:pPr lvl="1" algn="just"/>
            <a:r>
              <a:rPr lang="cs-CZ" sz="3600" dirty="0"/>
              <a:t>paušální platba ve výši 71 EUR/ha / </a:t>
            </a:r>
            <a:r>
              <a:rPr lang="cs-CZ" sz="3600" dirty="0">
                <a:solidFill>
                  <a:srgbClr val="FF0000"/>
                </a:solidFill>
              </a:rPr>
              <a:t>1,9 tis. Kč/ha</a:t>
            </a:r>
          </a:p>
          <a:p>
            <a:pPr algn="just"/>
            <a:r>
              <a:rPr lang="cs-CZ" sz="3600" b="1" dirty="0"/>
              <a:t>Neproduktivní investice v lesích</a:t>
            </a:r>
          </a:p>
          <a:p>
            <a:pPr lvl="1" algn="just"/>
            <a:r>
              <a:rPr lang="cs-CZ" sz="3600" dirty="0"/>
              <a:t>dotace 100 % způsobilých výdajů; rozpočet 7,8 mil. EUR / </a:t>
            </a:r>
            <a:r>
              <a:rPr lang="cs-CZ" sz="3600" dirty="0">
                <a:solidFill>
                  <a:srgbClr val="FF0000"/>
                </a:solidFill>
              </a:rPr>
              <a:t>206,7 mil. Kč</a:t>
            </a:r>
          </a:p>
          <a:p>
            <a:pPr algn="just"/>
            <a:r>
              <a:rPr lang="cs-CZ" sz="3600" b="1" dirty="0"/>
              <a:t>Přeměna porostů náhradních dřevin</a:t>
            </a:r>
          </a:p>
          <a:p>
            <a:pPr lvl="1" algn="just"/>
            <a:r>
              <a:rPr lang="cs-CZ" sz="3600" dirty="0"/>
              <a:t>porosty v imisních pásmech A </a:t>
            </a:r>
            <a:r>
              <a:rPr lang="cs-CZ" sz="3600" dirty="0" err="1"/>
              <a:t>a</a:t>
            </a:r>
            <a:r>
              <a:rPr lang="cs-CZ" sz="3600" dirty="0"/>
              <a:t> B)</a:t>
            </a:r>
          </a:p>
          <a:p>
            <a:pPr lvl="1" algn="just"/>
            <a:r>
              <a:rPr lang="cs-CZ" sz="3600" dirty="0"/>
              <a:t>dotace 100 % způsobilých výdajů</a:t>
            </a:r>
          </a:p>
          <a:p>
            <a:pPr lvl="1" algn="just"/>
            <a:r>
              <a:rPr lang="cs-CZ" sz="3600" dirty="0"/>
              <a:t>rozpočet15,2 mil. EUR / </a:t>
            </a:r>
            <a:r>
              <a:rPr lang="cs-CZ" sz="3600" dirty="0">
                <a:solidFill>
                  <a:srgbClr val="FF0000"/>
                </a:solidFill>
              </a:rPr>
              <a:t>402,8 mil. Kč</a:t>
            </a:r>
          </a:p>
          <a:p>
            <a:endParaRPr lang="cs-CZ" dirty="0"/>
          </a:p>
        </p:txBody>
      </p:sp>
    </p:spTree>
    <p:extLst>
      <p:ext uri="{BB962C8B-B14F-4D97-AF65-F5344CB8AC3E}">
        <p14:creationId xmlns:p14="http://schemas.microsoft.com/office/powerpoint/2010/main" val="24578500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249200" y="898715"/>
            <a:ext cx="21888000" cy="1398977"/>
          </a:xfrm>
        </p:spPr>
        <p:txBody>
          <a:bodyPr>
            <a:normAutofit/>
          </a:bodyPr>
          <a:lstStyle/>
          <a:p>
            <a:r>
              <a:rPr lang="cs-CZ" dirty="0"/>
              <a:t>programy podpůrného a garančního rolnického a lesnického fondu</a:t>
            </a:r>
          </a:p>
        </p:txBody>
      </p:sp>
      <p:sp>
        <p:nvSpPr>
          <p:cNvPr id="3" name="Zástupný symbol pro obsah 2"/>
          <p:cNvSpPr>
            <a:spLocks noGrp="1"/>
          </p:cNvSpPr>
          <p:nvPr>
            <p:ph sz="quarter" idx="13"/>
          </p:nvPr>
        </p:nvSpPr>
        <p:spPr>
          <a:xfrm>
            <a:off x="1249200" y="2297692"/>
            <a:ext cx="21888000" cy="10519593"/>
          </a:xfrm>
        </p:spPr>
        <p:txBody>
          <a:bodyPr>
            <a:normAutofit/>
          </a:bodyPr>
          <a:lstStyle/>
          <a:p>
            <a:pPr algn="just"/>
            <a:r>
              <a:rPr lang="cs-CZ" sz="3600" b="1" dirty="0"/>
              <a:t>program POJIŠTĚNÍ LESNÍCH POROSTŮ (de minimis)</a:t>
            </a:r>
          </a:p>
          <a:p>
            <a:pPr lvl="1" algn="just"/>
            <a:r>
              <a:rPr lang="cs-CZ" sz="3600" dirty="0"/>
              <a:t>podpora pojištění lesa proti škodám požárem či abiotickými činiteli</a:t>
            </a:r>
          </a:p>
          <a:p>
            <a:pPr lvl="1" algn="just"/>
            <a:r>
              <a:rPr lang="cs-CZ" sz="3600" dirty="0"/>
              <a:t>maximální podpora </a:t>
            </a:r>
            <a:r>
              <a:rPr lang="cs-CZ" sz="3600" dirty="0">
                <a:solidFill>
                  <a:srgbClr val="FF0000"/>
                </a:solidFill>
              </a:rPr>
              <a:t>50 % nákladů uhrazených za pojištění</a:t>
            </a:r>
          </a:p>
          <a:p>
            <a:pPr lvl="1" algn="just"/>
            <a:r>
              <a:rPr lang="cs-CZ" sz="3600" dirty="0"/>
              <a:t>příjem žádostí každoročně od 1. ledna do 30. října</a:t>
            </a:r>
          </a:p>
          <a:p>
            <a:pPr algn="just"/>
            <a:r>
              <a:rPr lang="cs-CZ" sz="4000" b="1" dirty="0"/>
              <a:t>program LESNÍ HOSPODÁŘ (de minimis)</a:t>
            </a:r>
          </a:p>
          <a:p>
            <a:pPr lvl="1" algn="just"/>
            <a:r>
              <a:rPr lang="cs-CZ" sz="3600" dirty="0"/>
              <a:t>podpora části úroků z investičního úvěru na lesnickou techniku</a:t>
            </a:r>
          </a:p>
          <a:p>
            <a:pPr lvl="1" algn="just"/>
            <a:r>
              <a:rPr lang="cs-CZ" sz="3600" dirty="0"/>
              <a:t>podnikatel v lesním hospodářství – vlastník lesa nebo dodavatel služeb (alespoň 25 % příjmů z LH)</a:t>
            </a:r>
          </a:p>
          <a:p>
            <a:pPr lvl="1" algn="just"/>
            <a:r>
              <a:rPr lang="cs-CZ" sz="3600" dirty="0"/>
              <a:t>maximální podpora 5% úrok</a:t>
            </a:r>
          </a:p>
          <a:p>
            <a:pPr lvl="1" algn="just"/>
            <a:r>
              <a:rPr lang="cs-CZ" sz="3600" dirty="0"/>
              <a:t>příjem žádosti průběžný</a:t>
            </a:r>
          </a:p>
          <a:p>
            <a:pPr algn="just"/>
            <a:r>
              <a:rPr lang="cs-CZ" sz="4000" b="1" dirty="0"/>
              <a:t>program ZPRACOVATEL DŘEVA (de minimis)</a:t>
            </a:r>
          </a:p>
          <a:p>
            <a:pPr lvl="1" algn="just"/>
            <a:r>
              <a:rPr lang="cs-CZ" sz="3600" dirty="0"/>
              <a:t>podpora části úroků z investičního úvěru na dřevozpracující technologie</a:t>
            </a:r>
          </a:p>
          <a:p>
            <a:pPr lvl="1" algn="just"/>
            <a:r>
              <a:rPr lang="cs-CZ" sz="3600" dirty="0"/>
              <a:t>podnikatel ve zpracování dřeva (včetně vlastníků lesa zbývajících se zpracování dřeva)</a:t>
            </a:r>
          </a:p>
          <a:p>
            <a:pPr lvl="1" algn="just"/>
            <a:r>
              <a:rPr lang="cs-CZ" sz="3600" dirty="0"/>
              <a:t>maximální podpora 5% úrok</a:t>
            </a:r>
          </a:p>
          <a:p>
            <a:pPr lvl="1" algn="just"/>
            <a:r>
              <a:rPr lang="cs-CZ" sz="3600" dirty="0"/>
              <a:t>příjem žádostí průběžný</a:t>
            </a:r>
          </a:p>
          <a:p>
            <a:endParaRPr lang="cs-CZ" dirty="0"/>
          </a:p>
        </p:txBody>
      </p:sp>
    </p:spTree>
    <p:extLst>
      <p:ext uri="{BB962C8B-B14F-4D97-AF65-F5344CB8AC3E}">
        <p14:creationId xmlns:p14="http://schemas.microsoft.com/office/powerpoint/2010/main" val="23374866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AFA47DD-1049-4560-8762-CA15266FFA7F}"/>
              </a:ext>
            </a:extLst>
          </p:cNvPr>
          <p:cNvSpPr>
            <a:spLocks noGrp="1"/>
          </p:cNvSpPr>
          <p:nvPr>
            <p:ph type="title"/>
          </p:nvPr>
        </p:nvSpPr>
        <p:spPr>
          <a:xfrm>
            <a:off x="1249200" y="555812"/>
            <a:ext cx="21888000" cy="1224000"/>
          </a:xfrm>
        </p:spPr>
        <p:txBody>
          <a:bodyPr/>
          <a:lstStyle/>
          <a:p>
            <a:r>
              <a:rPr lang="cs-CZ" dirty="0"/>
              <a:t>FINANČNÍ PŘÍSPĚVKY NA HOSPODAŘENÍ V LESÍCH</a:t>
            </a:r>
          </a:p>
        </p:txBody>
      </p:sp>
      <p:sp>
        <p:nvSpPr>
          <p:cNvPr id="3" name="Zástupný symbol pro obsah 2">
            <a:extLst>
              <a:ext uri="{FF2B5EF4-FFF2-40B4-BE49-F238E27FC236}">
                <a16:creationId xmlns:a16="http://schemas.microsoft.com/office/drawing/2014/main" id="{563E927D-CDC9-4CB8-B11E-EDA74F441408}"/>
              </a:ext>
            </a:extLst>
          </p:cNvPr>
          <p:cNvSpPr>
            <a:spLocks noGrp="1"/>
          </p:cNvSpPr>
          <p:nvPr>
            <p:ph sz="quarter" idx="13"/>
          </p:nvPr>
        </p:nvSpPr>
        <p:spPr>
          <a:xfrm>
            <a:off x="1249200" y="1779811"/>
            <a:ext cx="21888000" cy="10878353"/>
          </a:xfrm>
        </p:spPr>
        <p:txBody>
          <a:bodyPr>
            <a:normAutofit/>
          </a:bodyPr>
          <a:lstStyle/>
          <a:p>
            <a:pPr marL="0" indent="0">
              <a:buNone/>
            </a:pPr>
            <a:r>
              <a:rPr lang="cs-CZ" sz="4000" b="1" dirty="0"/>
              <a:t>Úvod</a:t>
            </a:r>
          </a:p>
          <a:p>
            <a:r>
              <a:rPr lang="cs-CZ" sz="3600" dirty="0"/>
              <a:t>změny v pravidlech příspěvků na hospodaření v lesích od </a:t>
            </a:r>
            <a:r>
              <a:rPr lang="cs-CZ" sz="3600" dirty="0">
                <a:solidFill>
                  <a:srgbClr val="FF0000"/>
                </a:solidFill>
              </a:rPr>
              <a:t>1. 1. 2022</a:t>
            </a:r>
            <a:r>
              <a:rPr lang="cs-CZ" sz="3600" dirty="0"/>
              <a:t> v důsledku:</a:t>
            </a:r>
          </a:p>
          <a:p>
            <a:pPr lvl="1"/>
            <a:r>
              <a:rPr lang="cs-CZ" sz="3600" dirty="0"/>
              <a:t>novelizace nařízení vlády č. 30/2014 Sb. </a:t>
            </a:r>
            <a:r>
              <a:rPr lang="cs-CZ" sz="3600" dirty="0">
                <a:solidFill>
                  <a:srgbClr val="FF0000"/>
                </a:solidFill>
              </a:rPr>
              <a:t>nařízením vlády č. 455/2021 Sb.</a:t>
            </a:r>
          </a:p>
          <a:p>
            <a:pPr lvl="1"/>
            <a:r>
              <a:rPr lang="cs-CZ" sz="3600" dirty="0"/>
              <a:t>účinnosti nové </a:t>
            </a:r>
            <a:r>
              <a:rPr lang="cs-CZ" sz="3600" dirty="0">
                <a:solidFill>
                  <a:srgbClr val="FF0000"/>
                </a:solidFill>
              </a:rPr>
              <a:t>vyhlášky č. 456/2021 Sb. </a:t>
            </a:r>
            <a:r>
              <a:rPr lang="cs-CZ" sz="3600" dirty="0"/>
              <a:t>nahrazující vyhlášku č. 139/2004 Sb.</a:t>
            </a:r>
          </a:p>
          <a:p>
            <a:pPr lvl="1"/>
            <a:r>
              <a:rPr lang="cs-CZ" sz="3600" dirty="0"/>
              <a:t>oba nové právní předpisy platí pro příspěvky, jejichž předmět byl splněn počínaje 1. 1. 2022</a:t>
            </a:r>
          </a:p>
          <a:p>
            <a:pPr lvl="1"/>
            <a:r>
              <a:rPr lang="cs-CZ" sz="3600" dirty="0"/>
              <a:t>pro příspěvky, jejichž předmět byl splněn do 31. 12. 2021, platí předchozí právní úprava (i v případě, že žádost je podávána až v roce 2022)</a:t>
            </a:r>
          </a:p>
          <a:p>
            <a:r>
              <a:rPr lang="cs-CZ" sz="3600" dirty="0"/>
              <a:t>dosavadní objem příspěvků na hospodaření v lesích z rozpočtu </a:t>
            </a:r>
            <a:r>
              <a:rPr lang="cs-CZ" sz="3600" dirty="0" err="1"/>
              <a:t>MZe</a:t>
            </a:r>
            <a:r>
              <a:rPr lang="cs-CZ" sz="3600" dirty="0"/>
              <a:t>:</a:t>
            </a:r>
          </a:p>
          <a:p>
            <a:endParaRPr lang="cs-CZ" sz="4000" dirty="0"/>
          </a:p>
          <a:p>
            <a:endParaRPr lang="cs-CZ" sz="4000" dirty="0"/>
          </a:p>
          <a:p>
            <a:r>
              <a:rPr lang="cs-CZ" sz="3600" dirty="0"/>
              <a:t>předpokládané navýšení objemu příspěvků v důsledku novely od 1. 1. 2022:</a:t>
            </a:r>
          </a:p>
          <a:p>
            <a:pPr lvl="1"/>
            <a:r>
              <a:rPr lang="cs-CZ" sz="3600" dirty="0"/>
              <a:t>+1,6 mld. Kč v roce 2022</a:t>
            </a:r>
          </a:p>
          <a:p>
            <a:pPr lvl="1"/>
            <a:r>
              <a:rPr lang="cs-CZ" sz="3600" dirty="0"/>
              <a:t>+2,9 mld. Kč počínaje rokem 2023</a:t>
            </a:r>
          </a:p>
          <a:p>
            <a:r>
              <a:rPr lang="cs-CZ" sz="4000" dirty="0"/>
              <a:t>termíny nezměněny:</a:t>
            </a:r>
          </a:p>
          <a:p>
            <a:pPr lvl="1"/>
            <a:r>
              <a:rPr lang="cs-CZ" sz="3600" dirty="0"/>
              <a:t>OHLÁŠENÍ podat krajskému úřadu před zahájením prací (platí pro následné práce do konce kalend. roku)</a:t>
            </a:r>
          </a:p>
          <a:p>
            <a:pPr lvl="1"/>
            <a:r>
              <a:rPr lang="cs-CZ" sz="3600" dirty="0"/>
              <a:t>ŽÁDOST podat krajskému úřadu do 3 měsíců (lhůta nekončí koncem kalend. roku)</a:t>
            </a:r>
          </a:p>
          <a:p>
            <a:endParaRPr lang="cs-CZ" dirty="0"/>
          </a:p>
        </p:txBody>
      </p:sp>
      <p:graphicFrame>
        <p:nvGraphicFramePr>
          <p:cNvPr id="4" name="Tabulka 4">
            <a:extLst>
              <a:ext uri="{FF2B5EF4-FFF2-40B4-BE49-F238E27FC236}">
                <a16:creationId xmlns:a16="http://schemas.microsoft.com/office/drawing/2014/main" id="{FA7FDFE2-04AA-455E-940E-34ED0975268C}"/>
              </a:ext>
            </a:extLst>
          </p:cNvPr>
          <p:cNvGraphicFramePr>
            <a:graphicFrameLocks noGrp="1"/>
          </p:cNvGraphicFramePr>
          <p:nvPr>
            <p:extLst>
              <p:ext uri="{D42A27DB-BD31-4B8C-83A1-F6EECF244321}">
                <p14:modId xmlns:p14="http://schemas.microsoft.com/office/powerpoint/2010/main" val="789732749"/>
              </p:ext>
            </p:extLst>
          </p:nvPr>
        </p:nvGraphicFramePr>
        <p:xfrm>
          <a:off x="1625717" y="7006814"/>
          <a:ext cx="10224002" cy="1280160"/>
        </p:xfrm>
        <a:graphic>
          <a:graphicData uri="http://schemas.openxmlformats.org/drawingml/2006/table">
            <a:tbl>
              <a:tblPr firstRow="1" bandRow="1">
                <a:tableStyleId>{5C22544A-7EE6-4342-B048-85BDC9FD1C3A}</a:tableStyleId>
              </a:tblPr>
              <a:tblGrid>
                <a:gridCol w="1938477">
                  <a:extLst>
                    <a:ext uri="{9D8B030D-6E8A-4147-A177-3AD203B41FA5}">
                      <a16:colId xmlns:a16="http://schemas.microsoft.com/office/drawing/2014/main" val="3353977079"/>
                    </a:ext>
                  </a:extLst>
                </a:gridCol>
                <a:gridCol w="1657105">
                  <a:extLst>
                    <a:ext uri="{9D8B030D-6E8A-4147-A177-3AD203B41FA5}">
                      <a16:colId xmlns:a16="http://schemas.microsoft.com/office/drawing/2014/main" val="2153162539"/>
                    </a:ext>
                  </a:extLst>
                </a:gridCol>
                <a:gridCol w="1657105">
                  <a:extLst>
                    <a:ext uri="{9D8B030D-6E8A-4147-A177-3AD203B41FA5}">
                      <a16:colId xmlns:a16="http://schemas.microsoft.com/office/drawing/2014/main" val="1662003984"/>
                    </a:ext>
                  </a:extLst>
                </a:gridCol>
                <a:gridCol w="1657105">
                  <a:extLst>
                    <a:ext uri="{9D8B030D-6E8A-4147-A177-3AD203B41FA5}">
                      <a16:colId xmlns:a16="http://schemas.microsoft.com/office/drawing/2014/main" val="1737019013"/>
                    </a:ext>
                  </a:extLst>
                </a:gridCol>
                <a:gridCol w="1657105">
                  <a:extLst>
                    <a:ext uri="{9D8B030D-6E8A-4147-A177-3AD203B41FA5}">
                      <a16:colId xmlns:a16="http://schemas.microsoft.com/office/drawing/2014/main" val="763023432"/>
                    </a:ext>
                  </a:extLst>
                </a:gridCol>
                <a:gridCol w="1657105">
                  <a:extLst>
                    <a:ext uri="{9D8B030D-6E8A-4147-A177-3AD203B41FA5}">
                      <a16:colId xmlns:a16="http://schemas.microsoft.com/office/drawing/2014/main" val="1321990794"/>
                    </a:ext>
                  </a:extLst>
                </a:gridCol>
              </a:tblGrid>
              <a:tr h="370840">
                <a:tc>
                  <a:txBody>
                    <a:bodyPr/>
                    <a:lstStyle/>
                    <a:p>
                      <a:pPr algn="ctr"/>
                      <a:r>
                        <a:rPr lang="cs-CZ" dirty="0"/>
                        <a:t>rok</a:t>
                      </a:r>
                    </a:p>
                  </a:txBody>
                  <a:tcPr/>
                </a:tc>
                <a:tc>
                  <a:txBody>
                    <a:bodyPr/>
                    <a:lstStyle/>
                    <a:p>
                      <a:pPr algn="ctr"/>
                      <a:r>
                        <a:rPr lang="cs-CZ" dirty="0"/>
                        <a:t>2017</a:t>
                      </a:r>
                    </a:p>
                  </a:txBody>
                  <a:tcPr/>
                </a:tc>
                <a:tc>
                  <a:txBody>
                    <a:bodyPr/>
                    <a:lstStyle/>
                    <a:p>
                      <a:pPr algn="ctr"/>
                      <a:r>
                        <a:rPr lang="cs-CZ" dirty="0"/>
                        <a:t>2018</a:t>
                      </a:r>
                    </a:p>
                  </a:txBody>
                  <a:tcPr/>
                </a:tc>
                <a:tc>
                  <a:txBody>
                    <a:bodyPr/>
                    <a:lstStyle/>
                    <a:p>
                      <a:pPr algn="ctr"/>
                      <a:r>
                        <a:rPr lang="cs-CZ" dirty="0"/>
                        <a:t>2019</a:t>
                      </a:r>
                    </a:p>
                  </a:txBody>
                  <a:tcPr/>
                </a:tc>
                <a:tc>
                  <a:txBody>
                    <a:bodyPr/>
                    <a:lstStyle/>
                    <a:p>
                      <a:pPr algn="ctr"/>
                      <a:r>
                        <a:rPr lang="cs-CZ" dirty="0"/>
                        <a:t>2020</a:t>
                      </a:r>
                    </a:p>
                  </a:txBody>
                  <a:tcPr/>
                </a:tc>
                <a:tc>
                  <a:txBody>
                    <a:bodyPr/>
                    <a:lstStyle/>
                    <a:p>
                      <a:pPr algn="ctr"/>
                      <a:r>
                        <a:rPr lang="cs-CZ" dirty="0"/>
                        <a:t>2021</a:t>
                      </a:r>
                    </a:p>
                  </a:txBody>
                  <a:tcPr/>
                </a:tc>
                <a:extLst>
                  <a:ext uri="{0D108BD9-81ED-4DB2-BD59-A6C34878D82A}">
                    <a16:rowId xmlns:a16="http://schemas.microsoft.com/office/drawing/2014/main" val="275954322"/>
                  </a:ext>
                </a:extLst>
              </a:tr>
              <a:tr h="370840">
                <a:tc>
                  <a:txBody>
                    <a:bodyPr/>
                    <a:lstStyle/>
                    <a:p>
                      <a:pPr algn="ctr"/>
                      <a:r>
                        <a:rPr lang="cs-CZ" dirty="0"/>
                        <a:t>mil. Kč</a:t>
                      </a:r>
                    </a:p>
                  </a:txBody>
                  <a:tcPr/>
                </a:tc>
                <a:tc>
                  <a:txBody>
                    <a:bodyPr/>
                    <a:lstStyle/>
                    <a:p>
                      <a:pPr algn="r"/>
                      <a:r>
                        <a:rPr lang="cs-CZ" dirty="0"/>
                        <a:t>341</a:t>
                      </a:r>
                    </a:p>
                  </a:txBody>
                  <a:tcPr/>
                </a:tc>
                <a:tc>
                  <a:txBody>
                    <a:bodyPr/>
                    <a:lstStyle/>
                    <a:p>
                      <a:pPr algn="r"/>
                      <a:r>
                        <a:rPr lang="cs-CZ" dirty="0"/>
                        <a:t>380</a:t>
                      </a:r>
                    </a:p>
                  </a:txBody>
                  <a:tcPr/>
                </a:tc>
                <a:tc>
                  <a:txBody>
                    <a:bodyPr/>
                    <a:lstStyle/>
                    <a:p>
                      <a:pPr algn="r"/>
                      <a:r>
                        <a:rPr lang="cs-CZ" dirty="0"/>
                        <a:t>677</a:t>
                      </a:r>
                    </a:p>
                  </a:txBody>
                  <a:tcPr/>
                </a:tc>
                <a:tc>
                  <a:txBody>
                    <a:bodyPr/>
                    <a:lstStyle/>
                    <a:p>
                      <a:pPr algn="r"/>
                      <a:r>
                        <a:rPr lang="cs-CZ" dirty="0"/>
                        <a:t>966</a:t>
                      </a:r>
                    </a:p>
                  </a:txBody>
                  <a:tcPr/>
                </a:tc>
                <a:tc>
                  <a:txBody>
                    <a:bodyPr/>
                    <a:lstStyle/>
                    <a:p>
                      <a:pPr algn="r"/>
                      <a:r>
                        <a:rPr lang="cs-CZ" dirty="0"/>
                        <a:t>2 150</a:t>
                      </a:r>
                    </a:p>
                  </a:txBody>
                  <a:tcPr/>
                </a:tc>
                <a:extLst>
                  <a:ext uri="{0D108BD9-81ED-4DB2-BD59-A6C34878D82A}">
                    <a16:rowId xmlns:a16="http://schemas.microsoft.com/office/drawing/2014/main" val="2348910713"/>
                  </a:ext>
                </a:extLst>
              </a:tr>
            </a:tbl>
          </a:graphicData>
        </a:graphic>
      </p:graphicFrame>
    </p:spTree>
    <p:extLst>
      <p:ext uri="{BB962C8B-B14F-4D97-AF65-F5344CB8AC3E}">
        <p14:creationId xmlns:p14="http://schemas.microsoft.com/office/powerpoint/2010/main" val="35561356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249200" y="898715"/>
            <a:ext cx="21888000" cy="1398977"/>
          </a:xfrm>
        </p:spPr>
        <p:txBody>
          <a:bodyPr>
            <a:normAutofit/>
          </a:bodyPr>
          <a:lstStyle/>
          <a:p>
            <a:r>
              <a:rPr lang="cs-CZ" dirty="0"/>
              <a:t>programy podpůrného a garančního rolnického a lesnického fondu</a:t>
            </a:r>
          </a:p>
        </p:txBody>
      </p:sp>
      <p:sp>
        <p:nvSpPr>
          <p:cNvPr id="3" name="Zástupný symbol pro obsah 2"/>
          <p:cNvSpPr>
            <a:spLocks noGrp="1"/>
          </p:cNvSpPr>
          <p:nvPr>
            <p:ph sz="quarter" idx="13"/>
          </p:nvPr>
        </p:nvSpPr>
        <p:spPr>
          <a:xfrm>
            <a:off x="1249200" y="2297692"/>
            <a:ext cx="21888000" cy="10519593"/>
          </a:xfrm>
        </p:spPr>
        <p:txBody>
          <a:bodyPr>
            <a:normAutofit/>
          </a:bodyPr>
          <a:lstStyle/>
          <a:p>
            <a:pPr algn="just"/>
            <a:r>
              <a:rPr lang="cs-CZ" sz="3600" b="1" dirty="0"/>
              <a:t>program INVESTIČNÍ ÚVĚRY</a:t>
            </a:r>
          </a:p>
          <a:p>
            <a:pPr lvl="1" algn="just"/>
            <a:r>
              <a:rPr lang="cs-CZ" sz="3600" dirty="0"/>
              <a:t>přímé poskytování úvěrů na investiční majetek </a:t>
            </a:r>
            <a:r>
              <a:rPr lang="cs-CZ" sz="3600" dirty="0">
                <a:solidFill>
                  <a:srgbClr val="FF0000"/>
                </a:solidFill>
              </a:rPr>
              <a:t>s možností snížení jistiny úvěru v režimu de minimis</a:t>
            </a:r>
          </a:p>
          <a:p>
            <a:pPr lvl="2" algn="just"/>
            <a:r>
              <a:rPr lang="cs-CZ" sz="3600" dirty="0"/>
              <a:t>úvěr nesmí být použit na nákup nemovitého majetku</a:t>
            </a:r>
          </a:p>
          <a:p>
            <a:pPr lvl="1" algn="just"/>
            <a:r>
              <a:rPr lang="cs-CZ" sz="3600" dirty="0"/>
              <a:t>doba splatnosti max. 15 let, výše úvěru od 100 tis. Kč do 10 mil. Kč</a:t>
            </a:r>
          </a:p>
          <a:p>
            <a:pPr lvl="1" algn="just"/>
            <a:r>
              <a:rPr lang="cs-CZ" sz="3600" dirty="0"/>
              <a:t>podprogram </a:t>
            </a:r>
            <a:r>
              <a:rPr lang="cs-CZ" sz="3600" b="1" dirty="0"/>
              <a:t>Investiční úvěry Lesnictví</a:t>
            </a:r>
          </a:p>
          <a:p>
            <a:pPr lvl="2" algn="just"/>
            <a:r>
              <a:rPr lang="cs-CZ" sz="3600" dirty="0"/>
              <a:t>žadatelé:</a:t>
            </a:r>
          </a:p>
          <a:p>
            <a:pPr lvl="3" algn="just"/>
            <a:r>
              <a:rPr lang="cs-CZ" sz="3600" dirty="0"/>
              <a:t>podnikatelé a obce, kteří jsou vlastníky lesa</a:t>
            </a:r>
          </a:p>
          <a:p>
            <a:pPr lvl="3" algn="just"/>
            <a:r>
              <a:rPr lang="cs-CZ" sz="3600" dirty="0"/>
              <a:t>podnikatelé – dodavatelé služeb</a:t>
            </a:r>
          </a:p>
          <a:p>
            <a:pPr lvl="3" algn="just"/>
            <a:r>
              <a:rPr lang="cs-CZ" sz="3600" dirty="0"/>
              <a:t>podnikatelé v lesním školkařství</a:t>
            </a:r>
          </a:p>
          <a:p>
            <a:pPr lvl="2" algn="just"/>
            <a:r>
              <a:rPr lang="cs-CZ" sz="3600" dirty="0"/>
              <a:t>možnost odkladu první splátky až o 1 rok</a:t>
            </a:r>
          </a:p>
          <a:p>
            <a:pPr lvl="2" algn="just"/>
            <a:r>
              <a:rPr lang="cs-CZ" sz="3600" dirty="0">
                <a:solidFill>
                  <a:srgbClr val="FF0000"/>
                </a:solidFill>
              </a:rPr>
              <a:t>možnost jednorázového snížení jistiny úvěru </a:t>
            </a:r>
            <a:r>
              <a:rPr lang="cs-CZ" sz="3600" b="1" dirty="0">
                <a:solidFill>
                  <a:srgbClr val="FF0000"/>
                </a:solidFill>
              </a:rPr>
              <a:t>v režimu de minimis </a:t>
            </a:r>
            <a:r>
              <a:rPr lang="cs-CZ" sz="3600" dirty="0">
                <a:solidFill>
                  <a:srgbClr val="FF0000"/>
                </a:solidFill>
              </a:rPr>
              <a:t>max. ve výši 50 % a zároveň max. ve výši</a:t>
            </a:r>
          </a:p>
          <a:p>
            <a:pPr lvl="3" algn="just"/>
            <a:r>
              <a:rPr lang="cs-CZ" sz="3600" dirty="0">
                <a:solidFill>
                  <a:srgbClr val="FF0000"/>
                </a:solidFill>
              </a:rPr>
              <a:t>50 000 EUR v CZK (podnikatelé v lesním hospodářství</a:t>
            </a:r>
          </a:p>
          <a:p>
            <a:pPr lvl="3" algn="just"/>
            <a:r>
              <a:rPr lang="cs-CZ" sz="3600" dirty="0"/>
              <a:t>15 000 EUR v CZK (podnikatelé v lesním školkařství)</a:t>
            </a:r>
          </a:p>
          <a:p>
            <a:endParaRPr lang="cs-CZ" dirty="0"/>
          </a:p>
        </p:txBody>
      </p:sp>
    </p:spTree>
    <p:extLst>
      <p:ext uri="{BB962C8B-B14F-4D97-AF65-F5344CB8AC3E}">
        <p14:creationId xmlns:p14="http://schemas.microsoft.com/office/powerpoint/2010/main" val="20065888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Zástupný symbol pro obrázek 17"/>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p:blipFill>
        <p:spPr>
          <a:xfrm>
            <a:off x="457402" y="457200"/>
            <a:ext cx="23471595" cy="12801600"/>
          </a:xfrm>
        </p:spPr>
      </p:pic>
      <p:sp>
        <p:nvSpPr>
          <p:cNvPr id="11" name="Zástupný symbol pro text 10">
            <a:extLst>
              <a:ext uri="{FF2B5EF4-FFF2-40B4-BE49-F238E27FC236}">
                <a16:creationId xmlns:a16="http://schemas.microsoft.com/office/drawing/2014/main" id="{F9B92B07-E7D1-475F-B838-2CA0A6737592}"/>
              </a:ext>
            </a:extLst>
          </p:cNvPr>
          <p:cNvSpPr>
            <a:spLocks noGrp="1"/>
          </p:cNvSpPr>
          <p:nvPr>
            <p:ph type="body" sz="quarter" idx="12"/>
          </p:nvPr>
        </p:nvSpPr>
        <p:spPr/>
        <p:txBody>
          <a:bodyPr/>
          <a:lstStyle/>
          <a:p>
            <a:endParaRPr lang="cs-CZ"/>
          </a:p>
        </p:txBody>
      </p:sp>
      <p:sp>
        <p:nvSpPr>
          <p:cNvPr id="2" name="Nadpis 1">
            <a:extLst>
              <a:ext uri="{FF2B5EF4-FFF2-40B4-BE49-F238E27FC236}">
                <a16:creationId xmlns:a16="http://schemas.microsoft.com/office/drawing/2014/main" id="{E91EC619-241E-451F-A24E-56421AA5D25F}"/>
              </a:ext>
            </a:extLst>
          </p:cNvPr>
          <p:cNvSpPr>
            <a:spLocks noGrp="1"/>
          </p:cNvSpPr>
          <p:nvPr>
            <p:ph type="ctrTitle"/>
          </p:nvPr>
        </p:nvSpPr>
        <p:spPr/>
        <p:txBody>
          <a:bodyPr/>
          <a:lstStyle/>
          <a:p>
            <a:r>
              <a:rPr lang="cs-CZ"/>
              <a:t>DĚKUJEME</a:t>
            </a:r>
            <a:br>
              <a:rPr lang="cs-CZ"/>
            </a:br>
            <a:r>
              <a:rPr lang="cs-CZ"/>
              <a:t>ZA POZORNOST</a:t>
            </a:r>
            <a:endParaRPr lang="cs-CZ" dirty="0"/>
          </a:p>
        </p:txBody>
      </p:sp>
      <p:sp>
        <p:nvSpPr>
          <p:cNvPr id="3" name="Podnadpis 2">
            <a:extLst>
              <a:ext uri="{FF2B5EF4-FFF2-40B4-BE49-F238E27FC236}">
                <a16:creationId xmlns:a16="http://schemas.microsoft.com/office/drawing/2014/main" id="{1AE3BD29-4BBD-408B-9592-E82155D75A0C}"/>
              </a:ext>
            </a:extLst>
          </p:cNvPr>
          <p:cNvSpPr>
            <a:spLocks noGrp="1"/>
          </p:cNvSpPr>
          <p:nvPr>
            <p:ph type="subTitle" idx="1"/>
          </p:nvPr>
        </p:nvSpPr>
        <p:spPr/>
        <p:txBody>
          <a:bodyPr/>
          <a:lstStyle/>
          <a:p>
            <a:r>
              <a:rPr lang="cs-CZ" b="1" dirty="0"/>
              <a:t>Oddělení ekonomických nástrojů lesního hospodářství</a:t>
            </a:r>
          </a:p>
        </p:txBody>
      </p:sp>
      <p:cxnSp>
        <p:nvCxnSpPr>
          <p:cNvPr id="7" name="Zelená horizontální linka">
            <a:extLst>
              <a:ext uri="{FF2B5EF4-FFF2-40B4-BE49-F238E27FC236}">
                <a16:creationId xmlns:a16="http://schemas.microsoft.com/office/drawing/2014/main" id="{CC4E7CF4-015C-4443-B70B-8BB3A7A9B4F6}"/>
              </a:ext>
            </a:extLst>
          </p:cNvPr>
          <p:cNvCxnSpPr/>
          <p:nvPr/>
        </p:nvCxnSpPr>
        <p:spPr>
          <a:xfrm>
            <a:off x="5713587" y="8064000"/>
            <a:ext cx="1296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vislá linka">
            <a:extLst>
              <a:ext uri="{FF2B5EF4-FFF2-40B4-BE49-F238E27FC236}">
                <a16:creationId xmlns:a16="http://schemas.microsoft.com/office/drawing/2014/main" id="{E8E5C449-5924-44BE-AF0F-87E977362123}"/>
              </a:ext>
            </a:extLst>
          </p:cNvPr>
          <p:cNvCxnSpPr/>
          <p:nvPr/>
        </p:nvCxnSpPr>
        <p:spPr>
          <a:xfrm>
            <a:off x="10325100" y="5083200"/>
            <a:ext cx="0" cy="2289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Logo MZe">
            <a:extLst>
              <a:ext uri="{FF2B5EF4-FFF2-40B4-BE49-F238E27FC236}">
                <a16:creationId xmlns:a16="http://schemas.microsoft.com/office/drawing/2014/main" id="{737F2E1F-2363-41C6-B357-662CC3F47AA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01401" y="5551200"/>
            <a:ext cx="3133350" cy="1353315"/>
          </a:xfrm>
          <a:prstGeom prst="rect">
            <a:avLst/>
          </a:prstGeom>
        </p:spPr>
      </p:pic>
    </p:spTree>
    <p:extLst>
      <p:ext uri="{BB962C8B-B14F-4D97-AF65-F5344CB8AC3E}">
        <p14:creationId xmlns:p14="http://schemas.microsoft.com/office/powerpoint/2010/main" val="17022696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AFA47DD-1049-4560-8762-CA15266FFA7F}"/>
              </a:ext>
            </a:extLst>
          </p:cNvPr>
          <p:cNvSpPr>
            <a:spLocks noGrp="1"/>
          </p:cNvSpPr>
          <p:nvPr>
            <p:ph type="title"/>
          </p:nvPr>
        </p:nvSpPr>
        <p:spPr>
          <a:xfrm>
            <a:off x="1249200" y="555812"/>
            <a:ext cx="21888000" cy="1224000"/>
          </a:xfrm>
        </p:spPr>
        <p:txBody>
          <a:bodyPr/>
          <a:lstStyle/>
          <a:p>
            <a:r>
              <a:rPr lang="cs-CZ" dirty="0"/>
              <a:t>FINANČNÍ PŘÍSPĚVKY NA HOSPODAŘENÍ V LESÍCH</a:t>
            </a:r>
          </a:p>
        </p:txBody>
      </p:sp>
      <p:sp>
        <p:nvSpPr>
          <p:cNvPr id="3" name="Zástupný symbol pro obsah 2">
            <a:extLst>
              <a:ext uri="{FF2B5EF4-FFF2-40B4-BE49-F238E27FC236}">
                <a16:creationId xmlns:a16="http://schemas.microsoft.com/office/drawing/2014/main" id="{563E927D-CDC9-4CB8-B11E-EDA74F441408}"/>
              </a:ext>
            </a:extLst>
          </p:cNvPr>
          <p:cNvSpPr>
            <a:spLocks noGrp="1"/>
          </p:cNvSpPr>
          <p:nvPr>
            <p:ph sz="quarter" idx="13"/>
          </p:nvPr>
        </p:nvSpPr>
        <p:spPr>
          <a:xfrm>
            <a:off x="1249200" y="1779811"/>
            <a:ext cx="21888000" cy="11111435"/>
          </a:xfrm>
        </p:spPr>
        <p:txBody>
          <a:bodyPr>
            <a:normAutofit lnSpcReduction="10000"/>
          </a:bodyPr>
          <a:lstStyle/>
          <a:p>
            <a:pPr marL="0" indent="0">
              <a:buNone/>
            </a:pPr>
            <a:r>
              <a:rPr lang="cs-CZ" sz="3600" b="1" dirty="0"/>
              <a:t>Výpis z evidence skutečných majitelů</a:t>
            </a:r>
          </a:p>
          <a:p>
            <a:pPr marL="360000" marR="0" lvl="0" indent="-360000" algn="l" defTabSz="1828800" rtl="0" eaLnBrk="1" fontAlgn="auto" latinLnBrk="0" hangingPunct="1">
              <a:lnSpc>
                <a:spcPct val="90000"/>
              </a:lnSpc>
              <a:spcBef>
                <a:spcPts val="2000"/>
              </a:spcBef>
              <a:spcAft>
                <a:spcPts val="0"/>
              </a:spcAft>
              <a:buClr>
                <a:srgbClr val="CDCE00"/>
              </a:buClr>
              <a:buSzTx/>
              <a:buFontTx/>
              <a:buBlip>
                <a:blip r:embed="rId2"/>
              </a:buBlip>
              <a:tabLst/>
              <a:defRPr/>
            </a:pPr>
            <a:r>
              <a:rPr kumimoji="0" lang="cs-CZ" sz="3600" b="0" i="0" u="none" strike="noStrike" kern="1200" cap="none" spc="0" normalizeH="0" baseline="0" noProof="0" dirty="0">
                <a:ln>
                  <a:noFill/>
                </a:ln>
                <a:solidFill>
                  <a:srgbClr val="FF0000"/>
                </a:solidFill>
                <a:effectLst/>
                <a:uLnTx/>
                <a:uFillTx/>
                <a:latin typeface="Gill Sans MT" panose="020B0502020104020203"/>
                <a:ea typeface="+mn-ea"/>
                <a:cs typeface="+mn-cs"/>
              </a:rPr>
              <a:t>nová povinná příloha žádosti podávané právnickou osobou (PO)</a:t>
            </a:r>
            <a:endParaRPr kumimoji="0" lang="cs-CZ" sz="3600" b="0" i="0" u="none" strike="noStrike" kern="1200" cap="none" spc="0" normalizeH="0" baseline="0" noProof="0" dirty="0">
              <a:ln>
                <a:noFill/>
              </a:ln>
              <a:solidFill>
                <a:prstClr val="black"/>
              </a:solidFill>
              <a:effectLst/>
              <a:uLnTx/>
              <a:uFillTx/>
              <a:latin typeface="Gill Sans MT" panose="020B0502020104020203"/>
              <a:ea typeface="+mn-ea"/>
              <a:cs typeface="+mn-cs"/>
            </a:endParaRPr>
          </a:p>
          <a:p>
            <a:pPr lvl="1"/>
            <a:r>
              <a:rPr lang="cs-CZ" sz="3600" dirty="0"/>
              <a:t>pokud je žadatelem </a:t>
            </a:r>
            <a:r>
              <a:rPr lang="cs-CZ" sz="3600" dirty="0">
                <a:solidFill>
                  <a:srgbClr val="FF0000"/>
                </a:solidFill>
              </a:rPr>
              <a:t>PO povinná evidovat své skutečného majitele, </a:t>
            </a:r>
            <a:r>
              <a:rPr lang="cs-CZ" sz="3600" dirty="0"/>
              <a:t>přikládá k žádosti úplný výpis údajů o svých skutečných majitelích z evidence skutečných majitelů (</a:t>
            </a:r>
            <a:r>
              <a:rPr lang="cs-CZ" sz="3600" b="1" dirty="0">
                <a:solidFill>
                  <a:srgbClr val="0070C0"/>
                </a:solidFill>
              </a:rPr>
              <a:t>esm.justice.cz</a:t>
            </a:r>
            <a:r>
              <a:rPr lang="cs-CZ" sz="3600" dirty="0"/>
              <a:t>)</a:t>
            </a:r>
          </a:p>
          <a:p>
            <a:pPr lvl="1"/>
            <a:r>
              <a:rPr lang="cs-CZ" sz="3600" dirty="0"/>
              <a:t>výpis nemá být starší 3 měsíců od data podání žádosti a má obsahovat údaje platné k datu podání žádosti</a:t>
            </a:r>
          </a:p>
          <a:p>
            <a:pPr lvl="1"/>
            <a:r>
              <a:rPr lang="cs-CZ" sz="3600" dirty="0"/>
              <a:t>získání výpisu:</a:t>
            </a:r>
          </a:p>
          <a:p>
            <a:pPr lvl="2"/>
            <a:r>
              <a:rPr lang="cs-CZ" sz="3600" dirty="0"/>
              <a:t>ZDARMA – PO s datovou schránkou (na </a:t>
            </a:r>
            <a:r>
              <a:rPr lang="cs-CZ" sz="3600" b="1" dirty="0">
                <a:solidFill>
                  <a:srgbClr val="0070C0"/>
                </a:solidFill>
              </a:rPr>
              <a:t>esm.justice.cz</a:t>
            </a:r>
            <a:r>
              <a:rPr lang="cs-CZ" sz="3600" dirty="0"/>
              <a:t> se stačí přihlásit údaji používanými k přihlášení do datové schránky)</a:t>
            </a:r>
          </a:p>
          <a:p>
            <a:pPr lvl="2"/>
            <a:r>
              <a:rPr lang="cs-CZ" sz="3600" dirty="0"/>
              <a:t>ZA POPLATEK – PO bez datové schránky (o výpis nutno požádat příslušný rejstříkový soud)</a:t>
            </a:r>
          </a:p>
          <a:p>
            <a:pPr lvl="1"/>
            <a:r>
              <a:rPr lang="cs-CZ" sz="3600" dirty="0">
                <a:solidFill>
                  <a:srgbClr val="FF0000"/>
                </a:solidFill>
              </a:rPr>
              <a:t>povinnost evidovat skutečné majitele nemají zejm.:</a:t>
            </a:r>
          </a:p>
          <a:p>
            <a:pPr lvl="2"/>
            <a:r>
              <a:rPr lang="cs-CZ" sz="3600" dirty="0"/>
              <a:t>stát a územní samosprávní celky (kraje a obce) včetně dobrovolných svazků obcí</a:t>
            </a:r>
          </a:p>
          <a:p>
            <a:pPr lvl="2"/>
            <a:r>
              <a:rPr lang="cs-CZ" sz="3600" dirty="0"/>
              <a:t>příspěvkové organizace</a:t>
            </a:r>
          </a:p>
          <a:p>
            <a:pPr lvl="2"/>
            <a:r>
              <a:rPr lang="cs-CZ" sz="3600" dirty="0"/>
              <a:t>státní podniky</a:t>
            </a:r>
          </a:p>
          <a:p>
            <a:pPr lvl="2"/>
            <a:r>
              <a:rPr lang="cs-CZ" sz="3600" dirty="0"/>
              <a:t>církve a náboženské společnosti</a:t>
            </a:r>
          </a:p>
          <a:p>
            <a:pPr lvl="2"/>
            <a:r>
              <a:rPr lang="cs-CZ" sz="3600" dirty="0"/>
              <a:t>PO, ve kterých má veškerý podíl na prospěchu a hlasovacích právech stát, kraj nebo obec</a:t>
            </a:r>
          </a:p>
          <a:p>
            <a:pPr lvl="3"/>
            <a:r>
              <a:rPr lang="cs-CZ" sz="3600" dirty="0"/>
              <a:t>neplatí pro PO ovládané církvemi či lesní družstva, jejichž členem jsou i fyzické osoby</a:t>
            </a:r>
          </a:p>
          <a:p>
            <a:r>
              <a:rPr lang="cs-CZ" sz="3600" dirty="0">
                <a:solidFill>
                  <a:srgbClr val="FF0000"/>
                </a:solidFill>
              </a:rPr>
              <a:t>požadavek platí i pro myslivecké příspěvky,</a:t>
            </a:r>
            <a:r>
              <a:rPr lang="cs-CZ" sz="3600" dirty="0"/>
              <a:t> kde upozorňujeme:</a:t>
            </a:r>
          </a:p>
          <a:p>
            <a:pPr lvl="1"/>
            <a:r>
              <a:rPr lang="cs-CZ" sz="3600" dirty="0"/>
              <a:t>honební společenstva nemají povinnost evidovat skutečné majitele (výpis nepředkládají)</a:t>
            </a:r>
          </a:p>
          <a:p>
            <a:pPr lvl="1"/>
            <a:r>
              <a:rPr lang="cs-CZ" sz="3600" dirty="0"/>
              <a:t>myslivecké spolky mají povinnost evidovat skutečné majitele (výpis překládají)</a:t>
            </a:r>
          </a:p>
          <a:p>
            <a:pPr marL="0" indent="0">
              <a:buNone/>
            </a:pPr>
            <a:endParaRPr lang="cs-CZ" sz="4000" dirty="0"/>
          </a:p>
          <a:p>
            <a:endParaRPr lang="cs-CZ" dirty="0"/>
          </a:p>
        </p:txBody>
      </p:sp>
    </p:spTree>
    <p:extLst>
      <p:ext uri="{BB962C8B-B14F-4D97-AF65-F5344CB8AC3E}">
        <p14:creationId xmlns:p14="http://schemas.microsoft.com/office/powerpoint/2010/main" val="10862409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AFA47DD-1049-4560-8762-CA15266FFA7F}"/>
              </a:ext>
            </a:extLst>
          </p:cNvPr>
          <p:cNvSpPr>
            <a:spLocks noGrp="1"/>
          </p:cNvSpPr>
          <p:nvPr>
            <p:ph type="title"/>
          </p:nvPr>
        </p:nvSpPr>
        <p:spPr>
          <a:xfrm>
            <a:off x="1249200" y="555812"/>
            <a:ext cx="21888000" cy="1224000"/>
          </a:xfrm>
        </p:spPr>
        <p:txBody>
          <a:bodyPr/>
          <a:lstStyle/>
          <a:p>
            <a:r>
              <a:rPr lang="cs-CZ" dirty="0"/>
              <a:t>FINANČNÍ PŘÍSPĚVKY NA HOSPODAŘENÍ V LESÍCH</a:t>
            </a:r>
          </a:p>
        </p:txBody>
      </p:sp>
      <p:sp>
        <p:nvSpPr>
          <p:cNvPr id="3" name="Zástupný symbol pro obsah 2">
            <a:extLst>
              <a:ext uri="{FF2B5EF4-FFF2-40B4-BE49-F238E27FC236}">
                <a16:creationId xmlns:a16="http://schemas.microsoft.com/office/drawing/2014/main" id="{563E927D-CDC9-4CB8-B11E-EDA74F441408}"/>
              </a:ext>
            </a:extLst>
          </p:cNvPr>
          <p:cNvSpPr>
            <a:spLocks noGrp="1"/>
          </p:cNvSpPr>
          <p:nvPr>
            <p:ph sz="quarter" idx="13"/>
          </p:nvPr>
        </p:nvSpPr>
        <p:spPr>
          <a:xfrm>
            <a:off x="1249200" y="1779811"/>
            <a:ext cx="21888000" cy="11111435"/>
          </a:xfrm>
        </p:spPr>
        <p:txBody>
          <a:bodyPr>
            <a:normAutofit/>
          </a:bodyPr>
          <a:lstStyle/>
          <a:p>
            <a:pPr marL="0" indent="0">
              <a:buNone/>
            </a:pPr>
            <a:r>
              <a:rPr lang="cs-CZ" sz="4000" b="1" dirty="0"/>
              <a:t>Finanční příspěvek na ekologické a k přírodě šetrné technologie při hospodaření v lese (D)</a:t>
            </a:r>
          </a:p>
          <a:p>
            <a:pPr marL="360000" lvl="1" indent="0">
              <a:buNone/>
            </a:pPr>
            <a:endParaRPr lang="cs-CZ" sz="3600" dirty="0"/>
          </a:p>
          <a:p>
            <a:pPr marL="360000" lvl="1" indent="0">
              <a:buNone/>
            </a:pPr>
            <a:endParaRPr lang="cs-CZ" sz="3600" dirty="0"/>
          </a:p>
          <a:p>
            <a:pPr marL="360000" lvl="1" indent="0">
              <a:buNone/>
            </a:pPr>
            <a:endParaRPr lang="cs-CZ" sz="3600" dirty="0"/>
          </a:p>
          <a:p>
            <a:pPr marL="360000" lvl="1" indent="0">
              <a:buNone/>
            </a:pPr>
            <a:endParaRPr lang="cs-CZ" sz="3600" dirty="0"/>
          </a:p>
          <a:p>
            <a:pPr marL="360000" lvl="1" indent="0">
              <a:buNone/>
            </a:pPr>
            <a:endParaRPr lang="cs-CZ" sz="3600" dirty="0"/>
          </a:p>
          <a:p>
            <a:pPr marL="360000" lvl="1" indent="0">
              <a:buNone/>
            </a:pPr>
            <a:endParaRPr lang="cs-CZ" sz="3600" dirty="0"/>
          </a:p>
          <a:p>
            <a:pPr marL="360000" lvl="1" indent="0">
              <a:buNone/>
            </a:pPr>
            <a:endParaRPr lang="cs-CZ" sz="3600" dirty="0"/>
          </a:p>
          <a:p>
            <a:r>
              <a:rPr lang="cs-CZ" sz="3600" dirty="0"/>
              <a:t>poznámka k příspěvku na vyvážení dříví:</a:t>
            </a:r>
          </a:p>
          <a:p>
            <a:pPr lvl="1"/>
            <a:r>
              <a:rPr lang="cs-CZ" sz="3600" dirty="0"/>
              <a:t>podmínkou je max. hmotnost na nápravu do 6 t</a:t>
            </a:r>
          </a:p>
          <a:p>
            <a:pPr lvl="1"/>
            <a:r>
              <a:rPr lang="cs-CZ" sz="3600" dirty="0"/>
              <a:t>posuzuje se u všech náprav v případě samostatného stroje (</a:t>
            </a:r>
            <a:r>
              <a:rPr lang="cs-CZ" sz="3600" dirty="0" err="1"/>
              <a:t>forwarder</a:t>
            </a:r>
            <a:r>
              <a:rPr lang="cs-CZ" sz="3600" dirty="0"/>
              <a:t>) i v případě vyvážecí soupravy (u náprav traktoru i u náprav vleku)</a:t>
            </a:r>
          </a:p>
        </p:txBody>
      </p:sp>
      <p:graphicFrame>
        <p:nvGraphicFramePr>
          <p:cNvPr id="4" name="Tabulka 4">
            <a:extLst>
              <a:ext uri="{FF2B5EF4-FFF2-40B4-BE49-F238E27FC236}">
                <a16:creationId xmlns:a16="http://schemas.microsoft.com/office/drawing/2014/main" id="{DB8F1C4D-0E26-492B-812B-A70403DD640E}"/>
              </a:ext>
            </a:extLst>
          </p:cNvPr>
          <p:cNvGraphicFramePr>
            <a:graphicFrameLocks noGrp="1"/>
          </p:cNvGraphicFramePr>
          <p:nvPr>
            <p:extLst>
              <p:ext uri="{D42A27DB-BD31-4B8C-83A1-F6EECF244321}">
                <p14:modId xmlns:p14="http://schemas.microsoft.com/office/powerpoint/2010/main" val="1940310"/>
              </p:ext>
            </p:extLst>
          </p:nvPr>
        </p:nvGraphicFramePr>
        <p:xfrm>
          <a:off x="1249200" y="2532322"/>
          <a:ext cx="12538772" cy="3840480"/>
        </p:xfrm>
        <a:graphic>
          <a:graphicData uri="http://schemas.openxmlformats.org/drawingml/2006/table">
            <a:tbl>
              <a:tblPr firstRow="1" bandRow="1">
                <a:tableStyleId>{5C22544A-7EE6-4342-B048-85BDC9FD1C3A}</a:tableStyleId>
              </a:tblPr>
              <a:tblGrid>
                <a:gridCol w="4892167">
                  <a:extLst>
                    <a:ext uri="{9D8B030D-6E8A-4147-A177-3AD203B41FA5}">
                      <a16:colId xmlns:a16="http://schemas.microsoft.com/office/drawing/2014/main" val="1792710090"/>
                    </a:ext>
                  </a:extLst>
                </a:gridCol>
                <a:gridCol w="2127821">
                  <a:extLst>
                    <a:ext uri="{9D8B030D-6E8A-4147-A177-3AD203B41FA5}">
                      <a16:colId xmlns:a16="http://schemas.microsoft.com/office/drawing/2014/main" val="3761258303"/>
                    </a:ext>
                  </a:extLst>
                </a:gridCol>
                <a:gridCol w="2759392">
                  <a:extLst>
                    <a:ext uri="{9D8B030D-6E8A-4147-A177-3AD203B41FA5}">
                      <a16:colId xmlns:a16="http://schemas.microsoft.com/office/drawing/2014/main" val="1308623055"/>
                    </a:ext>
                  </a:extLst>
                </a:gridCol>
                <a:gridCol w="2759392">
                  <a:extLst>
                    <a:ext uri="{9D8B030D-6E8A-4147-A177-3AD203B41FA5}">
                      <a16:colId xmlns:a16="http://schemas.microsoft.com/office/drawing/2014/main" val="574881530"/>
                    </a:ext>
                  </a:extLst>
                </a:gridCol>
              </a:tblGrid>
              <a:tr h="370840">
                <a:tc>
                  <a:txBody>
                    <a:bodyPr/>
                    <a:lstStyle/>
                    <a:p>
                      <a:pPr algn="ctr"/>
                      <a:r>
                        <a:rPr lang="cs-CZ" dirty="0"/>
                        <a:t>technologie</a:t>
                      </a:r>
                    </a:p>
                  </a:txBody>
                  <a:tcPr/>
                </a:tc>
                <a:tc>
                  <a:txBody>
                    <a:bodyPr/>
                    <a:lstStyle/>
                    <a:p>
                      <a:pPr algn="ctr"/>
                      <a:r>
                        <a:rPr lang="cs-CZ" dirty="0"/>
                        <a:t>2020</a:t>
                      </a:r>
                    </a:p>
                  </a:txBody>
                  <a:tcPr/>
                </a:tc>
                <a:tc>
                  <a:txBody>
                    <a:bodyPr/>
                    <a:lstStyle/>
                    <a:p>
                      <a:pPr algn="ctr"/>
                      <a:r>
                        <a:rPr lang="cs-CZ" dirty="0"/>
                        <a:t>sazba 2021</a:t>
                      </a:r>
                    </a:p>
                  </a:txBody>
                  <a:tcPr/>
                </a:tc>
                <a:tc>
                  <a:txBody>
                    <a:bodyPr/>
                    <a:lstStyle/>
                    <a:p>
                      <a:pPr algn="ctr"/>
                      <a:r>
                        <a:rPr lang="cs-CZ" dirty="0"/>
                        <a:t>sazba 2022</a:t>
                      </a:r>
                    </a:p>
                  </a:txBody>
                  <a:tcPr/>
                </a:tc>
                <a:extLst>
                  <a:ext uri="{0D108BD9-81ED-4DB2-BD59-A6C34878D82A}">
                    <a16:rowId xmlns:a16="http://schemas.microsoft.com/office/drawing/2014/main" val="1126797320"/>
                  </a:ext>
                </a:extLst>
              </a:tr>
              <a:tr h="370840">
                <a:tc>
                  <a:txBody>
                    <a:bodyPr/>
                    <a:lstStyle/>
                    <a:p>
                      <a:r>
                        <a:rPr lang="cs-CZ" dirty="0"/>
                        <a:t>lanovka</a:t>
                      </a:r>
                    </a:p>
                  </a:txBody>
                  <a:tcPr/>
                </a:tc>
                <a:tc>
                  <a:txBody>
                    <a:bodyPr/>
                    <a:lstStyle/>
                    <a:p>
                      <a:pPr algn="r"/>
                      <a:r>
                        <a:rPr lang="cs-CZ" dirty="0"/>
                        <a:t>10 mil. Kč</a:t>
                      </a:r>
                    </a:p>
                  </a:txBody>
                  <a:tcPr/>
                </a:tc>
                <a:tc>
                  <a:txBody>
                    <a:bodyPr/>
                    <a:lstStyle/>
                    <a:p>
                      <a:pPr algn="r"/>
                      <a:r>
                        <a:rPr lang="cs-CZ" dirty="0"/>
                        <a:t>80 Kč/m3</a:t>
                      </a:r>
                    </a:p>
                  </a:txBody>
                  <a:tcPr/>
                </a:tc>
                <a:tc>
                  <a:txBody>
                    <a:bodyPr/>
                    <a:lstStyle/>
                    <a:p>
                      <a:pPr algn="r"/>
                      <a:r>
                        <a:rPr lang="cs-CZ" dirty="0">
                          <a:solidFill>
                            <a:srgbClr val="FF0000"/>
                          </a:solidFill>
                        </a:rPr>
                        <a:t>200 Kč/m3</a:t>
                      </a:r>
                    </a:p>
                  </a:txBody>
                  <a:tcPr/>
                </a:tc>
                <a:extLst>
                  <a:ext uri="{0D108BD9-81ED-4DB2-BD59-A6C34878D82A}">
                    <a16:rowId xmlns:a16="http://schemas.microsoft.com/office/drawing/2014/main" val="3055170100"/>
                  </a:ext>
                </a:extLst>
              </a:tr>
              <a:tr h="370840">
                <a:tc>
                  <a:txBody>
                    <a:bodyPr/>
                    <a:lstStyle/>
                    <a:p>
                      <a:r>
                        <a:rPr lang="cs-CZ" dirty="0"/>
                        <a:t>kůň</a:t>
                      </a:r>
                    </a:p>
                  </a:txBody>
                  <a:tcPr/>
                </a:tc>
                <a:tc>
                  <a:txBody>
                    <a:bodyPr/>
                    <a:lstStyle/>
                    <a:p>
                      <a:pPr algn="r"/>
                      <a:r>
                        <a:rPr lang="cs-CZ" dirty="0"/>
                        <a:t>64 mil. Kč</a:t>
                      </a:r>
                    </a:p>
                  </a:txBody>
                  <a:tcPr/>
                </a:tc>
                <a:tc>
                  <a:txBody>
                    <a:bodyPr/>
                    <a:lstStyle/>
                    <a:p>
                      <a:pPr algn="r"/>
                      <a:r>
                        <a:rPr lang="cs-CZ" dirty="0"/>
                        <a:t>80 Kč/m3</a:t>
                      </a:r>
                    </a:p>
                  </a:txBody>
                  <a:tcPr/>
                </a:tc>
                <a:tc>
                  <a:txBody>
                    <a:bodyPr/>
                    <a:lstStyle/>
                    <a:p>
                      <a:pPr algn="r"/>
                      <a:r>
                        <a:rPr lang="cs-CZ" dirty="0">
                          <a:solidFill>
                            <a:srgbClr val="FF0000"/>
                          </a:solidFill>
                        </a:rPr>
                        <a:t>150 Kč/m3</a:t>
                      </a:r>
                    </a:p>
                  </a:txBody>
                  <a:tcPr/>
                </a:tc>
                <a:extLst>
                  <a:ext uri="{0D108BD9-81ED-4DB2-BD59-A6C34878D82A}">
                    <a16:rowId xmlns:a16="http://schemas.microsoft.com/office/drawing/2014/main" val="2266715694"/>
                  </a:ext>
                </a:extLst>
              </a:tr>
              <a:tr h="370840">
                <a:tc>
                  <a:txBody>
                    <a:bodyPr/>
                    <a:lstStyle/>
                    <a:p>
                      <a:r>
                        <a:rPr lang="cs-CZ" dirty="0"/>
                        <a:t>vyvážení</a:t>
                      </a:r>
                    </a:p>
                  </a:txBody>
                  <a:tcPr/>
                </a:tc>
                <a:tc>
                  <a:txBody>
                    <a:bodyPr/>
                    <a:lstStyle/>
                    <a:p>
                      <a:pPr algn="r"/>
                      <a:r>
                        <a:rPr lang="cs-CZ" dirty="0"/>
                        <a:t>37 mil. Kč</a:t>
                      </a:r>
                    </a:p>
                  </a:txBody>
                  <a:tcPr/>
                </a:tc>
                <a:tc>
                  <a:txBody>
                    <a:bodyPr/>
                    <a:lstStyle/>
                    <a:p>
                      <a:pPr algn="r"/>
                      <a:r>
                        <a:rPr lang="cs-CZ" dirty="0"/>
                        <a:t>30 Kč/m3</a:t>
                      </a:r>
                    </a:p>
                  </a:txBody>
                  <a:tcPr/>
                </a:tc>
                <a:tc>
                  <a:txBody>
                    <a:bodyPr/>
                    <a:lstStyle/>
                    <a:p>
                      <a:pPr algn="r"/>
                      <a:r>
                        <a:rPr lang="cs-CZ" dirty="0">
                          <a:solidFill>
                            <a:srgbClr val="FF0000"/>
                          </a:solidFill>
                        </a:rPr>
                        <a:t>50 Kč/m3</a:t>
                      </a:r>
                    </a:p>
                  </a:txBody>
                  <a:tcPr/>
                </a:tc>
                <a:extLst>
                  <a:ext uri="{0D108BD9-81ED-4DB2-BD59-A6C34878D82A}">
                    <a16:rowId xmlns:a16="http://schemas.microsoft.com/office/drawing/2014/main" val="2283991976"/>
                  </a:ext>
                </a:extLst>
              </a:tr>
              <a:tr h="370840">
                <a:tc>
                  <a:txBody>
                    <a:bodyPr/>
                    <a:lstStyle/>
                    <a:p>
                      <a:r>
                        <a:rPr lang="cs-CZ" dirty="0" err="1"/>
                        <a:t>štěpkování</a:t>
                      </a:r>
                      <a:r>
                        <a:rPr lang="cs-CZ" dirty="0"/>
                        <a:t>/drcení  klestu</a:t>
                      </a:r>
                    </a:p>
                  </a:txBody>
                  <a:tcPr/>
                </a:tc>
                <a:tc>
                  <a:txBody>
                    <a:bodyPr/>
                    <a:lstStyle/>
                    <a:p>
                      <a:pPr algn="r"/>
                      <a:r>
                        <a:rPr lang="cs-CZ" dirty="0"/>
                        <a:t>57 mil. Kč</a:t>
                      </a:r>
                    </a:p>
                  </a:txBody>
                  <a:tcPr/>
                </a:tc>
                <a:tc>
                  <a:txBody>
                    <a:bodyPr/>
                    <a:lstStyle/>
                    <a:p>
                      <a:pPr algn="r"/>
                      <a:r>
                        <a:rPr lang="cs-CZ" dirty="0"/>
                        <a:t>18 000 Kč/ha</a:t>
                      </a:r>
                    </a:p>
                  </a:txBody>
                  <a:tcPr/>
                </a:tc>
                <a:tc>
                  <a:txBody>
                    <a:bodyPr/>
                    <a:lstStyle/>
                    <a:p>
                      <a:pPr algn="r"/>
                      <a:r>
                        <a:rPr lang="cs-CZ" dirty="0">
                          <a:solidFill>
                            <a:srgbClr val="FF0000"/>
                          </a:solidFill>
                        </a:rPr>
                        <a:t>25 000 Kč/ha</a:t>
                      </a:r>
                    </a:p>
                  </a:txBody>
                  <a:tcPr/>
                </a:tc>
                <a:extLst>
                  <a:ext uri="{0D108BD9-81ED-4DB2-BD59-A6C34878D82A}">
                    <a16:rowId xmlns:a16="http://schemas.microsoft.com/office/drawing/2014/main" val="2124330408"/>
                  </a:ext>
                </a:extLst>
              </a:tr>
              <a:tr h="370840">
                <a:tc>
                  <a:txBody>
                    <a:bodyPr/>
                    <a:lstStyle/>
                    <a:p>
                      <a:r>
                        <a:rPr lang="cs-CZ" dirty="0"/>
                        <a:t>železný kůň</a:t>
                      </a:r>
                    </a:p>
                  </a:txBody>
                  <a:tcPr/>
                </a:tc>
                <a:tc>
                  <a:txBody>
                    <a:bodyPr/>
                    <a:lstStyle/>
                    <a:p>
                      <a:pPr algn="r"/>
                      <a:r>
                        <a:rPr lang="cs-CZ" dirty="0"/>
                        <a:t>1 mil. Kč</a:t>
                      </a:r>
                    </a:p>
                  </a:txBody>
                  <a:tcPr/>
                </a:tc>
                <a:tc>
                  <a:txBody>
                    <a:bodyPr/>
                    <a:lstStyle/>
                    <a:p>
                      <a:pPr algn="r"/>
                      <a:r>
                        <a:rPr lang="cs-CZ" dirty="0"/>
                        <a:t>30 Kč/m3</a:t>
                      </a:r>
                    </a:p>
                  </a:txBody>
                  <a:tcPr/>
                </a:tc>
                <a:tc>
                  <a:txBody>
                    <a:bodyPr/>
                    <a:lstStyle/>
                    <a:p>
                      <a:pPr algn="r"/>
                      <a:r>
                        <a:rPr lang="cs-CZ" dirty="0">
                          <a:solidFill>
                            <a:srgbClr val="FF0000"/>
                          </a:solidFill>
                        </a:rPr>
                        <a:t>80 Kč/m3</a:t>
                      </a:r>
                    </a:p>
                  </a:txBody>
                  <a:tcPr/>
                </a:tc>
                <a:extLst>
                  <a:ext uri="{0D108BD9-81ED-4DB2-BD59-A6C34878D82A}">
                    <a16:rowId xmlns:a16="http://schemas.microsoft.com/office/drawing/2014/main" val="2463897822"/>
                  </a:ext>
                </a:extLst>
              </a:tr>
            </a:tbl>
          </a:graphicData>
        </a:graphic>
      </p:graphicFrame>
    </p:spTree>
    <p:extLst>
      <p:ext uri="{BB962C8B-B14F-4D97-AF65-F5344CB8AC3E}">
        <p14:creationId xmlns:p14="http://schemas.microsoft.com/office/powerpoint/2010/main" val="29578672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AFA47DD-1049-4560-8762-CA15266FFA7F}"/>
              </a:ext>
            </a:extLst>
          </p:cNvPr>
          <p:cNvSpPr>
            <a:spLocks noGrp="1"/>
          </p:cNvSpPr>
          <p:nvPr>
            <p:ph type="title"/>
          </p:nvPr>
        </p:nvSpPr>
        <p:spPr>
          <a:xfrm>
            <a:off x="1249200" y="555812"/>
            <a:ext cx="21888000" cy="1224000"/>
          </a:xfrm>
        </p:spPr>
        <p:txBody>
          <a:bodyPr/>
          <a:lstStyle/>
          <a:p>
            <a:r>
              <a:rPr lang="cs-CZ" dirty="0"/>
              <a:t>FINANČNÍ PŘÍSPĚVKY NA HOSPODAŘENÍ V LESÍCH</a:t>
            </a:r>
          </a:p>
        </p:txBody>
      </p:sp>
      <p:sp>
        <p:nvSpPr>
          <p:cNvPr id="3" name="Zástupný symbol pro obsah 2">
            <a:extLst>
              <a:ext uri="{FF2B5EF4-FFF2-40B4-BE49-F238E27FC236}">
                <a16:creationId xmlns:a16="http://schemas.microsoft.com/office/drawing/2014/main" id="{563E927D-CDC9-4CB8-B11E-EDA74F441408}"/>
              </a:ext>
            </a:extLst>
          </p:cNvPr>
          <p:cNvSpPr>
            <a:spLocks noGrp="1"/>
          </p:cNvSpPr>
          <p:nvPr>
            <p:ph sz="quarter" idx="13"/>
          </p:nvPr>
        </p:nvSpPr>
        <p:spPr>
          <a:xfrm>
            <a:off x="1249200" y="1779811"/>
            <a:ext cx="21888000" cy="11111435"/>
          </a:xfrm>
        </p:spPr>
        <p:txBody>
          <a:bodyPr>
            <a:normAutofit/>
          </a:bodyPr>
          <a:lstStyle/>
          <a:p>
            <a:pPr marL="0" indent="0">
              <a:buNone/>
            </a:pPr>
            <a:r>
              <a:rPr lang="cs-CZ" sz="4000" b="1" dirty="0"/>
              <a:t>Finanční příspěvek na obnovu, zajištění a výchovu lesních porostů (B)</a:t>
            </a:r>
          </a:p>
          <a:p>
            <a:r>
              <a:rPr lang="cs-CZ" sz="3600" dirty="0">
                <a:solidFill>
                  <a:srgbClr val="FF0000"/>
                </a:solidFill>
              </a:rPr>
              <a:t>v období 2021 až 2023 financován z Národního plánu obnovy</a:t>
            </a:r>
            <a:r>
              <a:rPr lang="cs-CZ" sz="3600" dirty="0"/>
              <a:t> (8,54 mld. Kč)</a:t>
            </a:r>
          </a:p>
          <a:p>
            <a:r>
              <a:rPr lang="cs-CZ" sz="3600" dirty="0"/>
              <a:t>dopad na žadatele a pravidla příspěvků (po dobu financování příspěvku B z Národního plánu obnovy):</a:t>
            </a:r>
          </a:p>
          <a:p>
            <a:pPr lvl="1"/>
            <a:r>
              <a:rPr lang="cs-CZ" sz="3600" dirty="0">
                <a:solidFill>
                  <a:srgbClr val="FF0000"/>
                </a:solidFill>
              </a:rPr>
              <a:t>uvádění dodavatelů pěstebních prací do žádostí o příspěvek B</a:t>
            </a:r>
          </a:p>
          <a:p>
            <a:pPr lvl="2"/>
            <a:r>
              <a:rPr lang="cs-CZ" sz="3600" dirty="0"/>
              <a:t>zavedeno v žádostech založených počínaje 20. 12. 2021</a:t>
            </a:r>
          </a:p>
          <a:p>
            <a:pPr lvl="2"/>
            <a:r>
              <a:rPr lang="cs-CZ" sz="3600" dirty="0"/>
              <a:t>u starších žádostí bude předmětem samostatného zjišťování v průběhu roku 2022</a:t>
            </a:r>
          </a:p>
          <a:p>
            <a:pPr lvl="1"/>
            <a:r>
              <a:rPr lang="cs-CZ" sz="3600" dirty="0"/>
              <a:t>vyloučení podpory douglasky tisolisté</a:t>
            </a:r>
          </a:p>
          <a:p>
            <a:pPr lvl="2"/>
            <a:r>
              <a:rPr lang="cs-CZ" sz="3600" dirty="0"/>
              <a:t>na území Natura 2000 (evropsky významné lokality i ptačí oblasti)</a:t>
            </a:r>
          </a:p>
          <a:p>
            <a:pPr lvl="2"/>
            <a:r>
              <a:rPr lang="cs-CZ" sz="3600" dirty="0"/>
              <a:t>ve zvláště chráněných územích (velkoplošná i maloplošná)</a:t>
            </a:r>
          </a:p>
          <a:p>
            <a:pPr lvl="2"/>
            <a:r>
              <a:rPr lang="cs-CZ" sz="3600" dirty="0"/>
              <a:t>platí pro příspěvky na obnovu (přirozenou i umělou), následnou péči a zajištění</a:t>
            </a:r>
          </a:p>
        </p:txBody>
      </p:sp>
    </p:spTree>
    <p:extLst>
      <p:ext uri="{BB962C8B-B14F-4D97-AF65-F5344CB8AC3E}">
        <p14:creationId xmlns:p14="http://schemas.microsoft.com/office/powerpoint/2010/main" val="29604369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AFA47DD-1049-4560-8762-CA15266FFA7F}"/>
              </a:ext>
            </a:extLst>
          </p:cNvPr>
          <p:cNvSpPr>
            <a:spLocks noGrp="1"/>
          </p:cNvSpPr>
          <p:nvPr>
            <p:ph type="title"/>
          </p:nvPr>
        </p:nvSpPr>
        <p:spPr>
          <a:xfrm>
            <a:off x="1249200" y="555812"/>
            <a:ext cx="21888000" cy="1224000"/>
          </a:xfrm>
        </p:spPr>
        <p:txBody>
          <a:bodyPr/>
          <a:lstStyle/>
          <a:p>
            <a:r>
              <a:rPr lang="cs-CZ" dirty="0"/>
              <a:t>FINANČNÍ PŘÍSPĚVKY NA HOSPODAŘENÍ V LESÍCH</a:t>
            </a:r>
          </a:p>
        </p:txBody>
      </p:sp>
      <p:sp>
        <p:nvSpPr>
          <p:cNvPr id="3" name="Zástupný symbol pro obsah 2">
            <a:extLst>
              <a:ext uri="{FF2B5EF4-FFF2-40B4-BE49-F238E27FC236}">
                <a16:creationId xmlns:a16="http://schemas.microsoft.com/office/drawing/2014/main" id="{563E927D-CDC9-4CB8-B11E-EDA74F441408}"/>
              </a:ext>
            </a:extLst>
          </p:cNvPr>
          <p:cNvSpPr>
            <a:spLocks noGrp="1"/>
          </p:cNvSpPr>
          <p:nvPr>
            <p:ph sz="quarter" idx="13"/>
          </p:nvPr>
        </p:nvSpPr>
        <p:spPr>
          <a:xfrm>
            <a:off x="1249200" y="1779811"/>
            <a:ext cx="21888000" cy="11111435"/>
          </a:xfrm>
        </p:spPr>
        <p:txBody>
          <a:bodyPr>
            <a:normAutofit/>
          </a:bodyPr>
          <a:lstStyle/>
          <a:p>
            <a:pPr marL="0" indent="0">
              <a:buNone/>
            </a:pPr>
            <a:r>
              <a:rPr lang="cs-CZ" sz="4000" b="1" dirty="0"/>
              <a:t>Finanční příspěvek na obnovu, zajištění a výchovu lesních porostů (B)</a:t>
            </a:r>
          </a:p>
          <a:p>
            <a:r>
              <a:rPr lang="cs-CZ" sz="3600" dirty="0"/>
              <a:t>předměty příspěvku:</a:t>
            </a:r>
          </a:p>
          <a:p>
            <a:pPr lvl="1"/>
            <a:r>
              <a:rPr lang="cs-CZ" sz="3600" dirty="0"/>
              <a:t>přirozená obnova</a:t>
            </a:r>
          </a:p>
          <a:p>
            <a:pPr lvl="1"/>
            <a:r>
              <a:rPr lang="cs-CZ" sz="3600" dirty="0"/>
              <a:t>umělá obnova síjí</a:t>
            </a:r>
          </a:p>
          <a:p>
            <a:pPr lvl="1"/>
            <a:r>
              <a:rPr lang="cs-CZ" sz="3600" dirty="0"/>
              <a:t>umělá obnova sadbou první</a:t>
            </a:r>
          </a:p>
          <a:p>
            <a:pPr lvl="1"/>
            <a:r>
              <a:rPr lang="cs-CZ" sz="3600" strike="dblStrike" dirty="0">
                <a:solidFill>
                  <a:srgbClr val="FF0000"/>
                </a:solidFill>
              </a:rPr>
              <a:t>umělá obnova sadbou opakovaná</a:t>
            </a:r>
          </a:p>
          <a:p>
            <a:pPr lvl="1"/>
            <a:r>
              <a:rPr lang="cs-CZ" sz="3600" dirty="0"/>
              <a:t>zajištění porostu</a:t>
            </a:r>
          </a:p>
          <a:p>
            <a:pPr lvl="1"/>
            <a:r>
              <a:rPr lang="cs-CZ" sz="3600" dirty="0"/>
              <a:t>přeměna/rekonstrukce porostu do 40 let věku</a:t>
            </a:r>
          </a:p>
          <a:p>
            <a:pPr lvl="1"/>
            <a:r>
              <a:rPr lang="cs-CZ" sz="3600" dirty="0"/>
              <a:t>výchova porostu do 40 let věku</a:t>
            </a:r>
          </a:p>
          <a:p>
            <a:pPr lvl="1"/>
            <a:r>
              <a:rPr lang="cs-CZ" sz="3600" dirty="0"/>
              <a:t>zřizování oplocenek</a:t>
            </a:r>
          </a:p>
          <a:p>
            <a:pPr lvl="1"/>
            <a:r>
              <a:rPr lang="cs-CZ" sz="3600" dirty="0"/>
              <a:t>následná péče o výsadbu</a:t>
            </a:r>
          </a:p>
          <a:p>
            <a:pPr lvl="1"/>
            <a:r>
              <a:rPr lang="cs-CZ" sz="3600" dirty="0">
                <a:solidFill>
                  <a:srgbClr val="FF0000"/>
                </a:solidFill>
              </a:rPr>
              <a:t>mechanická příprava půdy</a:t>
            </a:r>
          </a:p>
          <a:p>
            <a:pPr lvl="1"/>
            <a:r>
              <a:rPr lang="cs-CZ" sz="3600" dirty="0">
                <a:solidFill>
                  <a:srgbClr val="FF0000"/>
                </a:solidFill>
              </a:rPr>
              <a:t>ukládání klestu na hromady/valy</a:t>
            </a:r>
          </a:p>
        </p:txBody>
      </p:sp>
      <p:graphicFrame>
        <p:nvGraphicFramePr>
          <p:cNvPr id="4" name="Tabulka 4">
            <a:extLst>
              <a:ext uri="{FF2B5EF4-FFF2-40B4-BE49-F238E27FC236}">
                <a16:creationId xmlns:a16="http://schemas.microsoft.com/office/drawing/2014/main" id="{956343F6-CC65-433A-9925-6B333BA92733}"/>
              </a:ext>
            </a:extLst>
          </p:cNvPr>
          <p:cNvGraphicFramePr>
            <a:graphicFrameLocks noGrp="1"/>
          </p:cNvGraphicFramePr>
          <p:nvPr>
            <p:extLst>
              <p:ext uri="{D42A27DB-BD31-4B8C-83A1-F6EECF244321}">
                <p14:modId xmlns:p14="http://schemas.microsoft.com/office/powerpoint/2010/main" val="554387195"/>
              </p:ext>
            </p:extLst>
          </p:nvPr>
        </p:nvGraphicFramePr>
        <p:xfrm>
          <a:off x="13118882" y="3195710"/>
          <a:ext cx="6955790" cy="5760720"/>
        </p:xfrm>
        <a:graphic>
          <a:graphicData uri="http://schemas.openxmlformats.org/drawingml/2006/table">
            <a:tbl>
              <a:tblPr firstRow="1" bandRow="1">
                <a:tableStyleId>{5C22544A-7EE6-4342-B048-85BDC9FD1C3A}</a:tableStyleId>
              </a:tblPr>
              <a:tblGrid>
                <a:gridCol w="4599369">
                  <a:extLst>
                    <a:ext uri="{9D8B030D-6E8A-4147-A177-3AD203B41FA5}">
                      <a16:colId xmlns:a16="http://schemas.microsoft.com/office/drawing/2014/main" val="2850618183"/>
                    </a:ext>
                  </a:extLst>
                </a:gridCol>
                <a:gridCol w="2356421">
                  <a:extLst>
                    <a:ext uri="{9D8B030D-6E8A-4147-A177-3AD203B41FA5}">
                      <a16:colId xmlns:a16="http://schemas.microsoft.com/office/drawing/2014/main" val="773922608"/>
                    </a:ext>
                  </a:extLst>
                </a:gridCol>
              </a:tblGrid>
              <a:tr h="370840">
                <a:tc>
                  <a:txBody>
                    <a:bodyPr/>
                    <a:lstStyle/>
                    <a:p>
                      <a:pPr algn="ctr"/>
                      <a:r>
                        <a:rPr lang="cs-CZ" dirty="0"/>
                        <a:t>předmět příspěvku</a:t>
                      </a:r>
                    </a:p>
                  </a:txBody>
                  <a:tcPr anchor="ctr"/>
                </a:tc>
                <a:tc>
                  <a:txBody>
                    <a:bodyPr/>
                    <a:lstStyle/>
                    <a:p>
                      <a:pPr algn="ctr"/>
                      <a:r>
                        <a:rPr lang="cs-CZ" dirty="0"/>
                        <a:t>2020</a:t>
                      </a:r>
                    </a:p>
                  </a:txBody>
                  <a:tcPr anchor="ctr"/>
                </a:tc>
                <a:extLst>
                  <a:ext uri="{0D108BD9-81ED-4DB2-BD59-A6C34878D82A}">
                    <a16:rowId xmlns:a16="http://schemas.microsoft.com/office/drawing/2014/main" val="2770952399"/>
                  </a:ext>
                </a:extLst>
              </a:tr>
              <a:tr h="370840">
                <a:tc>
                  <a:txBody>
                    <a:bodyPr/>
                    <a:lstStyle/>
                    <a:p>
                      <a:r>
                        <a:rPr lang="cs-CZ" dirty="0"/>
                        <a:t>přirozená obnova a síje</a:t>
                      </a:r>
                    </a:p>
                  </a:txBody>
                  <a:tcPr/>
                </a:tc>
                <a:tc>
                  <a:txBody>
                    <a:bodyPr/>
                    <a:lstStyle/>
                    <a:p>
                      <a:pPr algn="r"/>
                      <a:r>
                        <a:rPr lang="cs-CZ" dirty="0"/>
                        <a:t>17 mil. Kč</a:t>
                      </a:r>
                    </a:p>
                  </a:txBody>
                  <a:tcPr/>
                </a:tc>
                <a:extLst>
                  <a:ext uri="{0D108BD9-81ED-4DB2-BD59-A6C34878D82A}">
                    <a16:rowId xmlns:a16="http://schemas.microsoft.com/office/drawing/2014/main" val="561358358"/>
                  </a:ext>
                </a:extLst>
              </a:tr>
              <a:tr h="370840">
                <a:tc>
                  <a:txBody>
                    <a:bodyPr/>
                    <a:lstStyle/>
                    <a:p>
                      <a:r>
                        <a:rPr lang="cs-CZ" dirty="0"/>
                        <a:t>sadba první</a:t>
                      </a:r>
                    </a:p>
                  </a:txBody>
                  <a:tcPr/>
                </a:tc>
                <a:tc>
                  <a:txBody>
                    <a:bodyPr/>
                    <a:lstStyle/>
                    <a:p>
                      <a:pPr algn="r"/>
                      <a:r>
                        <a:rPr lang="cs-CZ" dirty="0"/>
                        <a:t>601 mil. Kč</a:t>
                      </a:r>
                    </a:p>
                  </a:txBody>
                  <a:tcPr/>
                </a:tc>
                <a:extLst>
                  <a:ext uri="{0D108BD9-81ED-4DB2-BD59-A6C34878D82A}">
                    <a16:rowId xmlns:a16="http://schemas.microsoft.com/office/drawing/2014/main" val="3108621477"/>
                  </a:ext>
                </a:extLst>
              </a:tr>
              <a:tr h="370840">
                <a:tc>
                  <a:txBody>
                    <a:bodyPr/>
                    <a:lstStyle/>
                    <a:p>
                      <a:r>
                        <a:rPr lang="cs-CZ" dirty="0"/>
                        <a:t>sadba opakovaná</a:t>
                      </a:r>
                    </a:p>
                  </a:txBody>
                  <a:tcPr/>
                </a:tc>
                <a:tc>
                  <a:txBody>
                    <a:bodyPr/>
                    <a:lstStyle/>
                    <a:p>
                      <a:pPr algn="r"/>
                      <a:r>
                        <a:rPr lang="cs-CZ" dirty="0"/>
                        <a:t>32 mil. Kč</a:t>
                      </a:r>
                    </a:p>
                  </a:txBody>
                  <a:tcPr/>
                </a:tc>
                <a:extLst>
                  <a:ext uri="{0D108BD9-81ED-4DB2-BD59-A6C34878D82A}">
                    <a16:rowId xmlns:a16="http://schemas.microsoft.com/office/drawing/2014/main" val="2970799332"/>
                  </a:ext>
                </a:extLst>
              </a:tr>
              <a:tr h="370840">
                <a:tc>
                  <a:txBody>
                    <a:bodyPr/>
                    <a:lstStyle/>
                    <a:p>
                      <a:r>
                        <a:rPr lang="cs-CZ" dirty="0"/>
                        <a:t>zajištění porostu</a:t>
                      </a:r>
                    </a:p>
                  </a:txBody>
                  <a:tcPr/>
                </a:tc>
                <a:tc>
                  <a:txBody>
                    <a:bodyPr/>
                    <a:lstStyle/>
                    <a:p>
                      <a:pPr algn="r"/>
                      <a:r>
                        <a:rPr lang="cs-CZ" dirty="0"/>
                        <a:t>56 mil. Kč</a:t>
                      </a:r>
                    </a:p>
                  </a:txBody>
                  <a:tcPr/>
                </a:tc>
                <a:extLst>
                  <a:ext uri="{0D108BD9-81ED-4DB2-BD59-A6C34878D82A}">
                    <a16:rowId xmlns:a16="http://schemas.microsoft.com/office/drawing/2014/main" val="3143022683"/>
                  </a:ext>
                </a:extLst>
              </a:tr>
              <a:tr h="370840">
                <a:tc>
                  <a:txBody>
                    <a:bodyPr/>
                    <a:lstStyle/>
                    <a:p>
                      <a:r>
                        <a:rPr lang="cs-CZ" dirty="0"/>
                        <a:t>následná péče</a:t>
                      </a:r>
                    </a:p>
                  </a:txBody>
                  <a:tcPr/>
                </a:tc>
                <a:tc>
                  <a:txBody>
                    <a:bodyPr/>
                    <a:lstStyle/>
                    <a:p>
                      <a:pPr algn="r"/>
                      <a:r>
                        <a:rPr lang="cs-CZ" dirty="0"/>
                        <a:t>---</a:t>
                      </a:r>
                    </a:p>
                  </a:txBody>
                  <a:tcPr/>
                </a:tc>
                <a:extLst>
                  <a:ext uri="{0D108BD9-81ED-4DB2-BD59-A6C34878D82A}">
                    <a16:rowId xmlns:a16="http://schemas.microsoft.com/office/drawing/2014/main" val="1557982377"/>
                  </a:ext>
                </a:extLst>
              </a:tr>
              <a:tr h="370840">
                <a:tc>
                  <a:txBody>
                    <a:bodyPr/>
                    <a:lstStyle/>
                    <a:p>
                      <a:r>
                        <a:rPr lang="cs-CZ" dirty="0"/>
                        <a:t>přeměna/rekonstrukce</a:t>
                      </a:r>
                    </a:p>
                  </a:txBody>
                  <a:tcPr/>
                </a:tc>
                <a:tc>
                  <a:txBody>
                    <a:bodyPr/>
                    <a:lstStyle/>
                    <a:p>
                      <a:pPr algn="r"/>
                      <a:r>
                        <a:rPr lang="cs-CZ" dirty="0"/>
                        <a:t>1 mil. Kč</a:t>
                      </a:r>
                    </a:p>
                  </a:txBody>
                  <a:tcPr/>
                </a:tc>
                <a:extLst>
                  <a:ext uri="{0D108BD9-81ED-4DB2-BD59-A6C34878D82A}">
                    <a16:rowId xmlns:a16="http://schemas.microsoft.com/office/drawing/2014/main" val="1736187358"/>
                  </a:ext>
                </a:extLst>
              </a:tr>
              <a:tr h="370840">
                <a:tc>
                  <a:txBody>
                    <a:bodyPr/>
                    <a:lstStyle/>
                    <a:p>
                      <a:r>
                        <a:rPr lang="cs-CZ" dirty="0"/>
                        <a:t>výchova</a:t>
                      </a:r>
                    </a:p>
                  </a:txBody>
                  <a:tcPr/>
                </a:tc>
                <a:tc>
                  <a:txBody>
                    <a:bodyPr/>
                    <a:lstStyle/>
                    <a:p>
                      <a:pPr algn="r"/>
                      <a:r>
                        <a:rPr lang="cs-CZ" dirty="0"/>
                        <a:t>51 mil. Kč</a:t>
                      </a:r>
                    </a:p>
                  </a:txBody>
                  <a:tcPr/>
                </a:tc>
                <a:extLst>
                  <a:ext uri="{0D108BD9-81ED-4DB2-BD59-A6C34878D82A}">
                    <a16:rowId xmlns:a16="http://schemas.microsoft.com/office/drawing/2014/main" val="151283741"/>
                  </a:ext>
                </a:extLst>
              </a:tr>
              <a:tr h="370840">
                <a:tc>
                  <a:txBody>
                    <a:bodyPr/>
                    <a:lstStyle/>
                    <a:p>
                      <a:r>
                        <a:rPr lang="cs-CZ" dirty="0"/>
                        <a:t>oplocenky</a:t>
                      </a:r>
                    </a:p>
                  </a:txBody>
                  <a:tcPr/>
                </a:tc>
                <a:tc>
                  <a:txBody>
                    <a:bodyPr/>
                    <a:lstStyle/>
                    <a:p>
                      <a:pPr algn="r"/>
                      <a:r>
                        <a:rPr lang="cs-CZ" dirty="0"/>
                        <a:t>---</a:t>
                      </a:r>
                    </a:p>
                  </a:txBody>
                  <a:tcPr/>
                </a:tc>
                <a:extLst>
                  <a:ext uri="{0D108BD9-81ED-4DB2-BD59-A6C34878D82A}">
                    <a16:rowId xmlns:a16="http://schemas.microsoft.com/office/drawing/2014/main" val="483875160"/>
                  </a:ext>
                </a:extLst>
              </a:tr>
            </a:tbl>
          </a:graphicData>
        </a:graphic>
      </p:graphicFrame>
    </p:spTree>
    <p:extLst>
      <p:ext uri="{BB962C8B-B14F-4D97-AF65-F5344CB8AC3E}">
        <p14:creationId xmlns:p14="http://schemas.microsoft.com/office/powerpoint/2010/main" val="3537169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AFA47DD-1049-4560-8762-CA15266FFA7F}"/>
              </a:ext>
            </a:extLst>
          </p:cNvPr>
          <p:cNvSpPr>
            <a:spLocks noGrp="1"/>
          </p:cNvSpPr>
          <p:nvPr>
            <p:ph type="title"/>
          </p:nvPr>
        </p:nvSpPr>
        <p:spPr>
          <a:xfrm>
            <a:off x="1249200" y="555812"/>
            <a:ext cx="21888000" cy="1224000"/>
          </a:xfrm>
        </p:spPr>
        <p:txBody>
          <a:bodyPr/>
          <a:lstStyle/>
          <a:p>
            <a:r>
              <a:rPr lang="cs-CZ" dirty="0"/>
              <a:t>FINANČNÍ PŘÍSPĚVKY NA HOSPODAŘENÍ V LESÍCH</a:t>
            </a:r>
          </a:p>
        </p:txBody>
      </p:sp>
      <p:sp>
        <p:nvSpPr>
          <p:cNvPr id="3" name="Zástupný symbol pro obsah 2">
            <a:extLst>
              <a:ext uri="{FF2B5EF4-FFF2-40B4-BE49-F238E27FC236}">
                <a16:creationId xmlns:a16="http://schemas.microsoft.com/office/drawing/2014/main" id="{563E927D-CDC9-4CB8-B11E-EDA74F441408}"/>
              </a:ext>
            </a:extLst>
          </p:cNvPr>
          <p:cNvSpPr>
            <a:spLocks noGrp="1"/>
          </p:cNvSpPr>
          <p:nvPr>
            <p:ph sz="quarter" idx="13"/>
          </p:nvPr>
        </p:nvSpPr>
        <p:spPr>
          <a:xfrm>
            <a:off x="1249200" y="1779811"/>
            <a:ext cx="21888000" cy="11111435"/>
          </a:xfrm>
        </p:spPr>
        <p:txBody>
          <a:bodyPr>
            <a:normAutofit/>
          </a:bodyPr>
          <a:lstStyle/>
          <a:p>
            <a:pPr marL="0" indent="0">
              <a:buNone/>
            </a:pPr>
            <a:r>
              <a:rPr lang="cs-CZ" sz="4000" b="1" dirty="0"/>
              <a:t>Finanční příspěvek na obnovu, zajištění a výchovu lesních porostů (B)</a:t>
            </a:r>
          </a:p>
          <a:p>
            <a:pPr marL="0" indent="0">
              <a:buNone/>
            </a:pPr>
            <a:endParaRPr lang="cs-CZ" sz="3600" dirty="0"/>
          </a:p>
        </p:txBody>
      </p:sp>
      <p:graphicFrame>
        <p:nvGraphicFramePr>
          <p:cNvPr id="5" name="Tabulka 5">
            <a:extLst>
              <a:ext uri="{FF2B5EF4-FFF2-40B4-BE49-F238E27FC236}">
                <a16:creationId xmlns:a16="http://schemas.microsoft.com/office/drawing/2014/main" id="{15B5CC5F-3AAB-4E98-87B0-F21D7D88AF5E}"/>
              </a:ext>
            </a:extLst>
          </p:cNvPr>
          <p:cNvGraphicFramePr>
            <a:graphicFrameLocks noGrp="1"/>
          </p:cNvGraphicFramePr>
          <p:nvPr>
            <p:extLst>
              <p:ext uri="{D42A27DB-BD31-4B8C-83A1-F6EECF244321}">
                <p14:modId xmlns:p14="http://schemas.microsoft.com/office/powerpoint/2010/main" val="1778575460"/>
              </p:ext>
            </p:extLst>
          </p:nvPr>
        </p:nvGraphicFramePr>
        <p:xfrm>
          <a:off x="1249200" y="2550251"/>
          <a:ext cx="18029131" cy="10881360"/>
        </p:xfrm>
        <a:graphic>
          <a:graphicData uri="http://schemas.openxmlformats.org/drawingml/2006/table">
            <a:tbl>
              <a:tblPr firstRow="1" bandRow="1">
                <a:tableStyleId>{5C22544A-7EE6-4342-B048-85BDC9FD1C3A}</a:tableStyleId>
              </a:tblPr>
              <a:tblGrid>
                <a:gridCol w="8618855">
                  <a:extLst>
                    <a:ext uri="{9D8B030D-6E8A-4147-A177-3AD203B41FA5}">
                      <a16:colId xmlns:a16="http://schemas.microsoft.com/office/drawing/2014/main" val="2083136769"/>
                    </a:ext>
                  </a:extLst>
                </a:gridCol>
                <a:gridCol w="3251623">
                  <a:extLst>
                    <a:ext uri="{9D8B030D-6E8A-4147-A177-3AD203B41FA5}">
                      <a16:colId xmlns:a16="http://schemas.microsoft.com/office/drawing/2014/main" val="2719651798"/>
                    </a:ext>
                  </a:extLst>
                </a:gridCol>
                <a:gridCol w="3251623">
                  <a:extLst>
                    <a:ext uri="{9D8B030D-6E8A-4147-A177-3AD203B41FA5}">
                      <a16:colId xmlns:a16="http://schemas.microsoft.com/office/drawing/2014/main" val="599704936"/>
                    </a:ext>
                  </a:extLst>
                </a:gridCol>
                <a:gridCol w="2907030">
                  <a:extLst>
                    <a:ext uri="{9D8B030D-6E8A-4147-A177-3AD203B41FA5}">
                      <a16:colId xmlns:a16="http://schemas.microsoft.com/office/drawing/2014/main" val="2866072097"/>
                    </a:ext>
                  </a:extLst>
                </a:gridCol>
              </a:tblGrid>
              <a:tr h="370840">
                <a:tc>
                  <a:txBody>
                    <a:bodyPr/>
                    <a:lstStyle/>
                    <a:p>
                      <a:pPr algn="ctr"/>
                      <a:r>
                        <a:rPr lang="cs-CZ" dirty="0"/>
                        <a:t>předmět příspěvku</a:t>
                      </a:r>
                    </a:p>
                  </a:txBody>
                  <a:tcPr/>
                </a:tc>
                <a:tc>
                  <a:txBody>
                    <a:bodyPr/>
                    <a:lstStyle/>
                    <a:p>
                      <a:pPr algn="ctr"/>
                      <a:r>
                        <a:rPr lang="cs-CZ" dirty="0"/>
                        <a:t>poznámka</a:t>
                      </a:r>
                    </a:p>
                  </a:txBody>
                  <a:tcPr/>
                </a:tc>
                <a:tc>
                  <a:txBody>
                    <a:bodyPr/>
                    <a:lstStyle/>
                    <a:p>
                      <a:pPr algn="ctr"/>
                      <a:r>
                        <a:rPr lang="cs-CZ" dirty="0"/>
                        <a:t>sazba 2021</a:t>
                      </a:r>
                    </a:p>
                  </a:txBody>
                  <a:tcPr/>
                </a:tc>
                <a:tc>
                  <a:txBody>
                    <a:bodyPr/>
                    <a:lstStyle/>
                    <a:p>
                      <a:pPr algn="ctr"/>
                      <a:r>
                        <a:rPr lang="cs-CZ" dirty="0"/>
                        <a:t>sazba 2022</a:t>
                      </a:r>
                    </a:p>
                  </a:txBody>
                  <a:tcPr/>
                </a:tc>
                <a:extLst>
                  <a:ext uri="{0D108BD9-81ED-4DB2-BD59-A6C34878D82A}">
                    <a16:rowId xmlns:a16="http://schemas.microsoft.com/office/drawing/2014/main" val="2624786990"/>
                  </a:ext>
                </a:extLst>
              </a:tr>
              <a:tr h="370840">
                <a:tc>
                  <a:txBody>
                    <a:bodyPr/>
                    <a:lstStyle/>
                    <a:p>
                      <a:r>
                        <a:rPr lang="cs-CZ" dirty="0"/>
                        <a:t>přirozená obnova MZD</a:t>
                      </a:r>
                    </a:p>
                  </a:txBody>
                  <a:tcPr/>
                </a:tc>
                <a:tc>
                  <a:txBody>
                    <a:bodyPr/>
                    <a:lstStyle/>
                    <a:p>
                      <a:pPr algn="ctr"/>
                      <a:endParaRPr lang="cs-CZ" dirty="0"/>
                    </a:p>
                  </a:txBody>
                  <a:tcPr/>
                </a:tc>
                <a:tc>
                  <a:txBody>
                    <a:bodyPr/>
                    <a:lstStyle/>
                    <a:p>
                      <a:pPr algn="r"/>
                      <a:r>
                        <a:rPr lang="cs-CZ" dirty="0"/>
                        <a:t>25 000 Kč/ha</a:t>
                      </a:r>
                    </a:p>
                  </a:txBody>
                  <a:tcPr/>
                </a:tc>
                <a:tc>
                  <a:txBody>
                    <a:bodyPr/>
                    <a:lstStyle/>
                    <a:p>
                      <a:pPr algn="r"/>
                      <a:r>
                        <a:rPr lang="cs-CZ" dirty="0">
                          <a:solidFill>
                            <a:srgbClr val="FF0000"/>
                          </a:solidFill>
                        </a:rPr>
                        <a:t>30 000 Kč/ha</a:t>
                      </a:r>
                    </a:p>
                  </a:txBody>
                  <a:tcPr/>
                </a:tc>
                <a:extLst>
                  <a:ext uri="{0D108BD9-81ED-4DB2-BD59-A6C34878D82A}">
                    <a16:rowId xmlns:a16="http://schemas.microsoft.com/office/drawing/2014/main" val="3035008227"/>
                  </a:ext>
                </a:extLst>
              </a:tr>
              <a:tr h="370840">
                <a:tc>
                  <a:txBody>
                    <a:bodyPr/>
                    <a:lstStyle/>
                    <a:p>
                      <a:r>
                        <a:rPr lang="cs-CZ" dirty="0"/>
                        <a:t>přirozená obnova DZC </a:t>
                      </a:r>
                      <a:r>
                        <a:rPr lang="cs-CZ" dirty="0">
                          <a:solidFill>
                            <a:srgbClr val="FF0000"/>
                          </a:solidFill>
                        </a:rPr>
                        <a:t>a DZP</a:t>
                      </a:r>
                    </a:p>
                  </a:txBody>
                  <a:tcPr/>
                </a:tc>
                <a:tc>
                  <a:txBody>
                    <a:bodyPr/>
                    <a:lstStyle/>
                    <a:p>
                      <a:pPr algn="ctr"/>
                      <a:endParaRPr lang="cs-CZ" dirty="0"/>
                    </a:p>
                  </a:txBody>
                  <a:tcPr/>
                </a:tc>
                <a:tc>
                  <a:txBody>
                    <a:bodyPr/>
                    <a:lstStyle/>
                    <a:p>
                      <a:pPr algn="r"/>
                      <a:r>
                        <a:rPr lang="cs-CZ" dirty="0"/>
                        <a:t>15 000 Kč/ha</a:t>
                      </a:r>
                    </a:p>
                  </a:txBody>
                  <a:tcPr/>
                </a:tc>
                <a:tc>
                  <a:txBody>
                    <a:bodyPr/>
                    <a:lstStyle/>
                    <a:p>
                      <a:pPr algn="r"/>
                      <a:r>
                        <a:rPr lang="cs-CZ" dirty="0">
                          <a:solidFill>
                            <a:srgbClr val="FF0000"/>
                          </a:solidFill>
                        </a:rPr>
                        <a:t>20 000 Kč/ha</a:t>
                      </a:r>
                    </a:p>
                  </a:txBody>
                  <a:tcPr/>
                </a:tc>
                <a:extLst>
                  <a:ext uri="{0D108BD9-81ED-4DB2-BD59-A6C34878D82A}">
                    <a16:rowId xmlns:a16="http://schemas.microsoft.com/office/drawing/2014/main" val="3370172968"/>
                  </a:ext>
                </a:extLst>
              </a:tr>
              <a:tr h="370840">
                <a:tc>
                  <a:txBody>
                    <a:bodyPr/>
                    <a:lstStyle/>
                    <a:p>
                      <a:r>
                        <a:rPr lang="cs-CZ" dirty="0"/>
                        <a:t>síje MZD</a:t>
                      </a:r>
                    </a:p>
                  </a:txBody>
                  <a:tcPr/>
                </a:tc>
                <a:tc>
                  <a:txBody>
                    <a:bodyPr/>
                    <a:lstStyle/>
                    <a:p>
                      <a:pPr algn="ctr"/>
                      <a:endParaRPr lang="cs-CZ" dirty="0"/>
                    </a:p>
                  </a:txBody>
                  <a:tcPr/>
                </a:tc>
                <a:tc>
                  <a:txBody>
                    <a:bodyPr/>
                    <a:lstStyle/>
                    <a:p>
                      <a:pPr algn="r"/>
                      <a:r>
                        <a:rPr lang="cs-CZ" dirty="0"/>
                        <a:t>25 000 Kč/ha</a:t>
                      </a:r>
                    </a:p>
                  </a:txBody>
                  <a:tcPr/>
                </a:tc>
                <a:tc>
                  <a:txBody>
                    <a:bodyPr/>
                    <a:lstStyle/>
                    <a:p>
                      <a:pPr algn="r"/>
                      <a:r>
                        <a:rPr lang="cs-CZ" dirty="0">
                          <a:solidFill>
                            <a:srgbClr val="FF0000"/>
                          </a:solidFill>
                        </a:rPr>
                        <a:t>30 000 Kč/ha</a:t>
                      </a:r>
                    </a:p>
                  </a:txBody>
                  <a:tcPr/>
                </a:tc>
                <a:extLst>
                  <a:ext uri="{0D108BD9-81ED-4DB2-BD59-A6C34878D82A}">
                    <a16:rowId xmlns:a16="http://schemas.microsoft.com/office/drawing/2014/main" val="775001107"/>
                  </a:ext>
                </a:extLst>
              </a:tr>
              <a:tr h="370840">
                <a:tc>
                  <a:txBody>
                    <a:bodyPr/>
                    <a:lstStyle/>
                    <a:p>
                      <a:r>
                        <a:rPr lang="cs-CZ" dirty="0"/>
                        <a:t>síje DZC a DZP</a:t>
                      </a:r>
                    </a:p>
                  </a:txBody>
                  <a:tcPr/>
                </a:tc>
                <a:tc>
                  <a:txBody>
                    <a:bodyPr/>
                    <a:lstStyle/>
                    <a:p>
                      <a:pPr algn="ctr"/>
                      <a:r>
                        <a:rPr lang="cs-CZ" dirty="0"/>
                        <a:t>SM od 5. LVS</a:t>
                      </a:r>
                    </a:p>
                  </a:txBody>
                  <a:tcPr/>
                </a:tc>
                <a:tc>
                  <a:txBody>
                    <a:bodyPr/>
                    <a:lstStyle/>
                    <a:p>
                      <a:pPr algn="r"/>
                      <a:r>
                        <a:rPr lang="cs-CZ" dirty="0"/>
                        <a:t>15 000 Kč/ha</a:t>
                      </a:r>
                    </a:p>
                  </a:txBody>
                  <a:tcPr/>
                </a:tc>
                <a:tc>
                  <a:txBody>
                    <a:bodyPr/>
                    <a:lstStyle/>
                    <a:p>
                      <a:pPr algn="r"/>
                      <a:r>
                        <a:rPr lang="cs-CZ" dirty="0">
                          <a:solidFill>
                            <a:srgbClr val="FF0000"/>
                          </a:solidFill>
                        </a:rPr>
                        <a:t>20 000 Kč/ha</a:t>
                      </a:r>
                    </a:p>
                  </a:txBody>
                  <a:tcPr/>
                </a:tc>
                <a:extLst>
                  <a:ext uri="{0D108BD9-81ED-4DB2-BD59-A6C34878D82A}">
                    <a16:rowId xmlns:a16="http://schemas.microsoft.com/office/drawing/2014/main" val="590047940"/>
                  </a:ext>
                </a:extLst>
              </a:tr>
              <a:tr h="370840">
                <a:tc>
                  <a:txBody>
                    <a:bodyPr/>
                    <a:lstStyle/>
                    <a:p>
                      <a:r>
                        <a:rPr lang="cs-CZ" dirty="0"/>
                        <a:t>výsadba MZD – semenáčky a sazenice</a:t>
                      </a:r>
                    </a:p>
                  </a:txBody>
                  <a:tcPr/>
                </a:tc>
                <a:tc>
                  <a:txBody>
                    <a:bodyPr/>
                    <a:lstStyle/>
                    <a:p>
                      <a:pPr algn="ctr"/>
                      <a:endParaRPr lang="cs-CZ" dirty="0"/>
                    </a:p>
                  </a:txBody>
                  <a:tcPr/>
                </a:tc>
                <a:tc>
                  <a:txBody>
                    <a:bodyPr/>
                    <a:lstStyle/>
                    <a:p>
                      <a:pPr algn="r"/>
                      <a:r>
                        <a:rPr lang="cs-CZ" dirty="0"/>
                        <a:t>12 Kč/ks</a:t>
                      </a:r>
                    </a:p>
                  </a:txBody>
                  <a:tcPr/>
                </a:tc>
                <a:tc>
                  <a:txBody>
                    <a:bodyPr/>
                    <a:lstStyle/>
                    <a:p>
                      <a:pPr algn="r"/>
                      <a:r>
                        <a:rPr lang="cs-CZ" dirty="0">
                          <a:solidFill>
                            <a:srgbClr val="FF0000"/>
                          </a:solidFill>
                        </a:rPr>
                        <a:t>15 Kč/ks</a:t>
                      </a:r>
                    </a:p>
                  </a:txBody>
                  <a:tcPr/>
                </a:tc>
                <a:extLst>
                  <a:ext uri="{0D108BD9-81ED-4DB2-BD59-A6C34878D82A}">
                    <a16:rowId xmlns:a16="http://schemas.microsoft.com/office/drawing/2014/main" val="3528944539"/>
                  </a:ext>
                </a:extLst>
              </a:tr>
              <a:tr h="370840">
                <a:tc>
                  <a:txBody>
                    <a:bodyPr/>
                    <a:lstStyle/>
                    <a:p>
                      <a:r>
                        <a:rPr lang="cs-CZ" dirty="0"/>
                        <a:t>výsadba DZC </a:t>
                      </a:r>
                      <a:r>
                        <a:rPr lang="cs-CZ" dirty="0">
                          <a:solidFill>
                            <a:srgbClr val="FF0000"/>
                          </a:solidFill>
                        </a:rPr>
                        <a:t>a DZP </a:t>
                      </a:r>
                      <a:r>
                        <a:rPr lang="cs-CZ" dirty="0"/>
                        <a:t>– semenáčky a sazenice</a:t>
                      </a:r>
                    </a:p>
                  </a:txBody>
                  <a:tcPr/>
                </a:tc>
                <a:tc rowSpan="3">
                  <a:txBody>
                    <a:bodyPr/>
                    <a:lstStyle/>
                    <a:p>
                      <a:pPr algn="ctr"/>
                      <a:r>
                        <a:rPr lang="cs-CZ" dirty="0"/>
                        <a:t>SM od 5. LVS</a:t>
                      </a:r>
                    </a:p>
                  </a:txBody>
                  <a:tcPr anchor="ctr"/>
                </a:tc>
                <a:tc>
                  <a:txBody>
                    <a:bodyPr/>
                    <a:lstStyle/>
                    <a:p>
                      <a:pPr algn="r"/>
                      <a:r>
                        <a:rPr lang="cs-CZ" dirty="0"/>
                        <a:t>6 Kč/ks</a:t>
                      </a:r>
                    </a:p>
                  </a:txBody>
                  <a:tcPr/>
                </a:tc>
                <a:tc>
                  <a:txBody>
                    <a:bodyPr/>
                    <a:lstStyle/>
                    <a:p>
                      <a:pPr algn="r"/>
                      <a:r>
                        <a:rPr lang="cs-CZ" dirty="0">
                          <a:solidFill>
                            <a:srgbClr val="FF0000"/>
                          </a:solidFill>
                        </a:rPr>
                        <a:t>9 Kč/ks</a:t>
                      </a:r>
                    </a:p>
                  </a:txBody>
                  <a:tcPr/>
                </a:tc>
                <a:extLst>
                  <a:ext uri="{0D108BD9-81ED-4DB2-BD59-A6C34878D82A}">
                    <a16:rowId xmlns:a16="http://schemas.microsoft.com/office/drawing/2014/main" val="2792471447"/>
                  </a:ext>
                </a:extLst>
              </a:tr>
              <a:tr h="370840">
                <a:tc>
                  <a:txBody>
                    <a:bodyPr/>
                    <a:lstStyle/>
                    <a:p>
                      <a:r>
                        <a:rPr lang="cs-CZ" dirty="0">
                          <a:solidFill>
                            <a:srgbClr val="FF0000"/>
                          </a:solidFill>
                        </a:rPr>
                        <a:t>výsadba MZD, DZC a DZP – </a:t>
                      </a:r>
                      <a:r>
                        <a:rPr lang="cs-CZ" dirty="0" err="1">
                          <a:solidFill>
                            <a:srgbClr val="FF0000"/>
                          </a:solidFill>
                        </a:rPr>
                        <a:t>poloodrostky</a:t>
                      </a:r>
                      <a:endParaRPr lang="cs-CZ" dirty="0">
                        <a:solidFill>
                          <a:srgbClr val="FF0000"/>
                        </a:solidFill>
                      </a:endParaRPr>
                    </a:p>
                  </a:txBody>
                  <a:tcPr/>
                </a:tc>
                <a:tc vMerge="1">
                  <a:txBody>
                    <a:bodyPr/>
                    <a:lstStyle/>
                    <a:p>
                      <a:pPr algn="ctr"/>
                      <a:r>
                        <a:rPr lang="cs-CZ" dirty="0"/>
                        <a:t>SM od 5. LVS</a:t>
                      </a:r>
                    </a:p>
                  </a:txBody>
                  <a:tcPr/>
                </a:tc>
                <a:tc>
                  <a:txBody>
                    <a:bodyPr/>
                    <a:lstStyle/>
                    <a:p>
                      <a:pPr algn="r"/>
                      <a:r>
                        <a:rPr lang="cs-CZ" dirty="0"/>
                        <a:t>---</a:t>
                      </a:r>
                    </a:p>
                  </a:txBody>
                  <a:tcPr/>
                </a:tc>
                <a:tc>
                  <a:txBody>
                    <a:bodyPr/>
                    <a:lstStyle/>
                    <a:p>
                      <a:pPr algn="r"/>
                      <a:r>
                        <a:rPr lang="cs-CZ" dirty="0">
                          <a:solidFill>
                            <a:srgbClr val="FF0000"/>
                          </a:solidFill>
                        </a:rPr>
                        <a:t>30 Kč/ks</a:t>
                      </a:r>
                    </a:p>
                  </a:txBody>
                  <a:tcPr/>
                </a:tc>
                <a:extLst>
                  <a:ext uri="{0D108BD9-81ED-4DB2-BD59-A6C34878D82A}">
                    <a16:rowId xmlns:a16="http://schemas.microsoft.com/office/drawing/2014/main" val="760515653"/>
                  </a:ext>
                </a:extLst>
              </a:tr>
              <a:tr h="370840">
                <a:tc>
                  <a:txBody>
                    <a:bodyPr/>
                    <a:lstStyle/>
                    <a:p>
                      <a:r>
                        <a:rPr lang="cs-CZ" dirty="0">
                          <a:solidFill>
                            <a:srgbClr val="FF0000"/>
                          </a:solidFill>
                        </a:rPr>
                        <a:t>výsadba MZD, DZC a DZP – odrostky</a:t>
                      </a:r>
                    </a:p>
                  </a:txBody>
                  <a:tcPr/>
                </a:tc>
                <a:tc vMerge="1">
                  <a:txBody>
                    <a:bodyPr/>
                    <a:lstStyle/>
                    <a:p>
                      <a:pPr algn="ctr"/>
                      <a:endParaRPr lang="cs-CZ" dirty="0"/>
                    </a:p>
                  </a:txBody>
                  <a:tcPr/>
                </a:tc>
                <a:tc>
                  <a:txBody>
                    <a:bodyPr/>
                    <a:lstStyle/>
                    <a:p>
                      <a:pPr algn="r"/>
                      <a:r>
                        <a:rPr lang="cs-CZ" dirty="0"/>
                        <a:t>---</a:t>
                      </a:r>
                    </a:p>
                  </a:txBody>
                  <a:tcPr/>
                </a:tc>
                <a:tc>
                  <a:txBody>
                    <a:bodyPr/>
                    <a:lstStyle/>
                    <a:p>
                      <a:pPr algn="r"/>
                      <a:r>
                        <a:rPr lang="cs-CZ" dirty="0">
                          <a:solidFill>
                            <a:srgbClr val="FF0000"/>
                          </a:solidFill>
                        </a:rPr>
                        <a:t>50 Kč/ks</a:t>
                      </a:r>
                    </a:p>
                  </a:txBody>
                  <a:tcPr/>
                </a:tc>
                <a:extLst>
                  <a:ext uri="{0D108BD9-81ED-4DB2-BD59-A6C34878D82A}">
                    <a16:rowId xmlns:a16="http://schemas.microsoft.com/office/drawing/2014/main" val="2717054238"/>
                  </a:ext>
                </a:extLst>
              </a:tr>
              <a:tr h="370840">
                <a:tc>
                  <a:txBody>
                    <a:bodyPr/>
                    <a:lstStyle/>
                    <a:p>
                      <a:r>
                        <a:rPr lang="cs-CZ" dirty="0"/>
                        <a:t>zajištění MZD</a:t>
                      </a:r>
                    </a:p>
                  </a:txBody>
                  <a:tcPr/>
                </a:tc>
                <a:tc>
                  <a:txBody>
                    <a:bodyPr/>
                    <a:lstStyle/>
                    <a:p>
                      <a:pPr algn="ctr"/>
                      <a:endParaRPr lang="cs-CZ" dirty="0"/>
                    </a:p>
                  </a:txBody>
                  <a:tcPr/>
                </a:tc>
                <a:tc>
                  <a:txBody>
                    <a:bodyPr/>
                    <a:lstStyle/>
                    <a:p>
                      <a:pPr algn="r"/>
                      <a:r>
                        <a:rPr lang="cs-CZ" dirty="0"/>
                        <a:t>34 000 Kč/ha</a:t>
                      </a:r>
                    </a:p>
                  </a:txBody>
                  <a:tcPr/>
                </a:tc>
                <a:tc>
                  <a:txBody>
                    <a:bodyPr/>
                    <a:lstStyle/>
                    <a:p>
                      <a:pPr algn="r"/>
                      <a:r>
                        <a:rPr lang="cs-CZ" dirty="0">
                          <a:solidFill>
                            <a:srgbClr val="FF0000"/>
                          </a:solidFill>
                        </a:rPr>
                        <a:t>50 000 Kč/ha</a:t>
                      </a:r>
                    </a:p>
                  </a:txBody>
                  <a:tcPr/>
                </a:tc>
                <a:extLst>
                  <a:ext uri="{0D108BD9-81ED-4DB2-BD59-A6C34878D82A}">
                    <a16:rowId xmlns:a16="http://schemas.microsoft.com/office/drawing/2014/main" val="1408853228"/>
                  </a:ext>
                </a:extLst>
              </a:tr>
              <a:tr h="370840">
                <a:tc>
                  <a:txBody>
                    <a:bodyPr/>
                    <a:lstStyle/>
                    <a:p>
                      <a:r>
                        <a:rPr lang="cs-CZ" dirty="0"/>
                        <a:t>zajištění DZC </a:t>
                      </a:r>
                      <a:r>
                        <a:rPr lang="cs-CZ" dirty="0">
                          <a:solidFill>
                            <a:srgbClr val="FF0000"/>
                          </a:solidFill>
                        </a:rPr>
                        <a:t>a DZP</a:t>
                      </a:r>
                    </a:p>
                  </a:txBody>
                  <a:tcPr/>
                </a:tc>
                <a:tc>
                  <a:txBody>
                    <a:bodyPr/>
                    <a:lstStyle/>
                    <a:p>
                      <a:pPr algn="ctr"/>
                      <a:r>
                        <a:rPr lang="cs-CZ" dirty="0"/>
                        <a:t>SM od 5. LVS</a:t>
                      </a:r>
                    </a:p>
                  </a:txBody>
                  <a:tcPr/>
                </a:tc>
                <a:tc>
                  <a:txBody>
                    <a:bodyPr/>
                    <a:lstStyle/>
                    <a:p>
                      <a:pPr algn="r"/>
                      <a:r>
                        <a:rPr lang="cs-CZ" dirty="0"/>
                        <a:t>20 000 Kč/ha</a:t>
                      </a:r>
                    </a:p>
                  </a:txBody>
                  <a:tcPr/>
                </a:tc>
                <a:tc>
                  <a:txBody>
                    <a:bodyPr/>
                    <a:lstStyle/>
                    <a:p>
                      <a:pPr algn="r"/>
                      <a:r>
                        <a:rPr lang="cs-CZ" dirty="0">
                          <a:solidFill>
                            <a:srgbClr val="FF0000"/>
                          </a:solidFill>
                        </a:rPr>
                        <a:t>20 000 Kč/ha</a:t>
                      </a:r>
                    </a:p>
                  </a:txBody>
                  <a:tcPr/>
                </a:tc>
                <a:extLst>
                  <a:ext uri="{0D108BD9-81ED-4DB2-BD59-A6C34878D82A}">
                    <a16:rowId xmlns:a16="http://schemas.microsoft.com/office/drawing/2014/main" val="1891898639"/>
                  </a:ext>
                </a:extLst>
              </a:tr>
              <a:tr h="370840">
                <a:tc>
                  <a:txBody>
                    <a:bodyPr/>
                    <a:lstStyle/>
                    <a:p>
                      <a:r>
                        <a:rPr lang="cs-CZ" dirty="0"/>
                        <a:t>následná péče MZD, DZC </a:t>
                      </a:r>
                      <a:r>
                        <a:rPr lang="cs-CZ" dirty="0">
                          <a:solidFill>
                            <a:srgbClr val="FF0000"/>
                          </a:solidFill>
                        </a:rPr>
                        <a:t>a DZP</a:t>
                      </a:r>
                    </a:p>
                  </a:txBody>
                  <a:tcPr/>
                </a:tc>
                <a:tc>
                  <a:txBody>
                    <a:bodyPr/>
                    <a:lstStyle/>
                    <a:p>
                      <a:pPr algn="ctr"/>
                      <a:r>
                        <a:rPr lang="cs-CZ" dirty="0"/>
                        <a:t>SM od 5. LVS</a:t>
                      </a:r>
                    </a:p>
                  </a:txBody>
                  <a:tcPr/>
                </a:tc>
                <a:tc>
                  <a:txBody>
                    <a:bodyPr/>
                    <a:lstStyle/>
                    <a:p>
                      <a:pPr algn="r"/>
                      <a:r>
                        <a:rPr lang="cs-CZ" dirty="0"/>
                        <a:t>12 000 Kč/ha</a:t>
                      </a:r>
                    </a:p>
                  </a:txBody>
                  <a:tcPr/>
                </a:tc>
                <a:tc>
                  <a:txBody>
                    <a:bodyPr/>
                    <a:lstStyle/>
                    <a:p>
                      <a:pPr algn="r"/>
                      <a:r>
                        <a:rPr lang="cs-CZ" dirty="0">
                          <a:solidFill>
                            <a:srgbClr val="FF0000"/>
                          </a:solidFill>
                        </a:rPr>
                        <a:t>16 000 Kč/ha</a:t>
                      </a:r>
                    </a:p>
                  </a:txBody>
                  <a:tcPr/>
                </a:tc>
                <a:extLst>
                  <a:ext uri="{0D108BD9-81ED-4DB2-BD59-A6C34878D82A}">
                    <a16:rowId xmlns:a16="http://schemas.microsoft.com/office/drawing/2014/main" val="2414695776"/>
                  </a:ext>
                </a:extLst>
              </a:tr>
              <a:tr h="370840">
                <a:tc>
                  <a:txBody>
                    <a:bodyPr/>
                    <a:lstStyle/>
                    <a:p>
                      <a:r>
                        <a:rPr lang="cs-CZ" dirty="0"/>
                        <a:t>přeměny/rekonstrukce</a:t>
                      </a:r>
                    </a:p>
                  </a:txBody>
                  <a:tcPr/>
                </a:tc>
                <a:tc>
                  <a:txBody>
                    <a:bodyPr/>
                    <a:lstStyle/>
                    <a:p>
                      <a:pPr algn="ctr"/>
                      <a:endParaRPr lang="cs-CZ" dirty="0"/>
                    </a:p>
                  </a:txBody>
                  <a:tcPr/>
                </a:tc>
                <a:tc>
                  <a:txBody>
                    <a:bodyPr/>
                    <a:lstStyle/>
                    <a:p>
                      <a:pPr algn="r"/>
                      <a:r>
                        <a:rPr lang="cs-CZ" dirty="0"/>
                        <a:t>10 000 Kč/ha</a:t>
                      </a:r>
                    </a:p>
                  </a:txBody>
                  <a:tcPr/>
                </a:tc>
                <a:tc>
                  <a:txBody>
                    <a:bodyPr/>
                    <a:lstStyle/>
                    <a:p>
                      <a:pPr algn="r"/>
                      <a:r>
                        <a:rPr lang="cs-CZ" dirty="0">
                          <a:solidFill>
                            <a:srgbClr val="FF0000"/>
                          </a:solidFill>
                        </a:rPr>
                        <a:t>15 000 Kč/ha</a:t>
                      </a:r>
                    </a:p>
                  </a:txBody>
                  <a:tcPr/>
                </a:tc>
                <a:extLst>
                  <a:ext uri="{0D108BD9-81ED-4DB2-BD59-A6C34878D82A}">
                    <a16:rowId xmlns:a16="http://schemas.microsoft.com/office/drawing/2014/main" val="497103671"/>
                  </a:ext>
                </a:extLst>
              </a:tr>
              <a:tr h="370840">
                <a:tc>
                  <a:txBody>
                    <a:bodyPr/>
                    <a:lstStyle/>
                    <a:p>
                      <a:r>
                        <a:rPr lang="cs-CZ" dirty="0"/>
                        <a:t>výchova</a:t>
                      </a:r>
                    </a:p>
                  </a:txBody>
                  <a:tcPr/>
                </a:tc>
                <a:tc>
                  <a:txBody>
                    <a:bodyPr/>
                    <a:lstStyle/>
                    <a:p>
                      <a:pPr algn="ctr"/>
                      <a:endParaRPr lang="cs-CZ" dirty="0"/>
                    </a:p>
                  </a:txBody>
                  <a:tcPr/>
                </a:tc>
                <a:tc>
                  <a:txBody>
                    <a:bodyPr/>
                    <a:lstStyle/>
                    <a:p>
                      <a:pPr algn="r"/>
                      <a:r>
                        <a:rPr lang="cs-CZ" dirty="0"/>
                        <a:t>6 000 Kč/ha</a:t>
                      </a:r>
                    </a:p>
                  </a:txBody>
                  <a:tcPr/>
                </a:tc>
                <a:tc>
                  <a:txBody>
                    <a:bodyPr/>
                    <a:lstStyle/>
                    <a:p>
                      <a:pPr algn="r"/>
                      <a:r>
                        <a:rPr lang="cs-CZ" dirty="0">
                          <a:solidFill>
                            <a:srgbClr val="FF0000"/>
                          </a:solidFill>
                        </a:rPr>
                        <a:t>10 000 Kč/ha</a:t>
                      </a:r>
                    </a:p>
                  </a:txBody>
                  <a:tcPr/>
                </a:tc>
                <a:extLst>
                  <a:ext uri="{0D108BD9-81ED-4DB2-BD59-A6C34878D82A}">
                    <a16:rowId xmlns:a16="http://schemas.microsoft.com/office/drawing/2014/main" val="3250263645"/>
                  </a:ext>
                </a:extLst>
              </a:tr>
              <a:tr h="370840">
                <a:tc>
                  <a:txBody>
                    <a:bodyPr/>
                    <a:lstStyle/>
                    <a:p>
                      <a:r>
                        <a:rPr lang="cs-CZ" dirty="0"/>
                        <a:t>oplocenky</a:t>
                      </a:r>
                    </a:p>
                  </a:txBody>
                  <a:tcPr/>
                </a:tc>
                <a:tc>
                  <a:txBody>
                    <a:bodyPr/>
                    <a:lstStyle/>
                    <a:p>
                      <a:pPr algn="ctr"/>
                      <a:endParaRPr lang="cs-CZ" dirty="0"/>
                    </a:p>
                  </a:txBody>
                  <a:tcPr/>
                </a:tc>
                <a:tc>
                  <a:txBody>
                    <a:bodyPr/>
                    <a:lstStyle/>
                    <a:p>
                      <a:pPr algn="r"/>
                      <a:r>
                        <a:rPr lang="cs-CZ" dirty="0"/>
                        <a:t>50 000 Kč/km</a:t>
                      </a:r>
                    </a:p>
                  </a:txBody>
                  <a:tcPr/>
                </a:tc>
                <a:tc>
                  <a:txBody>
                    <a:bodyPr/>
                    <a:lstStyle/>
                    <a:p>
                      <a:pPr algn="r"/>
                      <a:r>
                        <a:rPr lang="cs-CZ" dirty="0">
                          <a:solidFill>
                            <a:srgbClr val="FF0000"/>
                          </a:solidFill>
                        </a:rPr>
                        <a:t>70 000 Kč/km</a:t>
                      </a:r>
                    </a:p>
                  </a:txBody>
                  <a:tcPr/>
                </a:tc>
                <a:extLst>
                  <a:ext uri="{0D108BD9-81ED-4DB2-BD59-A6C34878D82A}">
                    <a16:rowId xmlns:a16="http://schemas.microsoft.com/office/drawing/2014/main" val="3957393514"/>
                  </a:ext>
                </a:extLst>
              </a:tr>
              <a:tr h="370840">
                <a:tc>
                  <a:txBody>
                    <a:bodyPr/>
                    <a:lstStyle/>
                    <a:p>
                      <a:r>
                        <a:rPr lang="cs-CZ" dirty="0">
                          <a:solidFill>
                            <a:srgbClr val="FF0000"/>
                          </a:solidFill>
                        </a:rPr>
                        <a:t>mechanická příprava půdy</a:t>
                      </a:r>
                    </a:p>
                  </a:txBody>
                  <a:tcPr/>
                </a:tc>
                <a:tc>
                  <a:txBody>
                    <a:bodyPr/>
                    <a:lstStyle/>
                    <a:p>
                      <a:pPr algn="ctr"/>
                      <a:endParaRPr lang="cs-CZ" dirty="0"/>
                    </a:p>
                  </a:txBody>
                  <a:tcPr/>
                </a:tc>
                <a:tc>
                  <a:txBody>
                    <a:bodyPr/>
                    <a:lstStyle/>
                    <a:p>
                      <a:pPr algn="r"/>
                      <a:r>
                        <a:rPr lang="cs-CZ" dirty="0"/>
                        <a:t>---</a:t>
                      </a:r>
                    </a:p>
                  </a:txBody>
                  <a:tcPr/>
                </a:tc>
                <a:tc>
                  <a:txBody>
                    <a:bodyPr/>
                    <a:lstStyle/>
                    <a:p>
                      <a:pPr algn="r"/>
                      <a:r>
                        <a:rPr lang="cs-CZ" dirty="0">
                          <a:solidFill>
                            <a:srgbClr val="FF0000"/>
                          </a:solidFill>
                        </a:rPr>
                        <a:t>12 000 Kč/ha</a:t>
                      </a:r>
                    </a:p>
                  </a:txBody>
                  <a:tcPr/>
                </a:tc>
                <a:extLst>
                  <a:ext uri="{0D108BD9-81ED-4DB2-BD59-A6C34878D82A}">
                    <a16:rowId xmlns:a16="http://schemas.microsoft.com/office/drawing/2014/main" val="949311040"/>
                  </a:ext>
                </a:extLst>
              </a:tr>
              <a:tr h="370840">
                <a:tc>
                  <a:txBody>
                    <a:bodyPr/>
                    <a:lstStyle/>
                    <a:p>
                      <a:r>
                        <a:rPr lang="cs-CZ" dirty="0">
                          <a:solidFill>
                            <a:srgbClr val="FF0000"/>
                          </a:solidFill>
                        </a:rPr>
                        <a:t>ukládání klestu na hromady/valy</a:t>
                      </a:r>
                    </a:p>
                  </a:txBody>
                  <a:tcPr/>
                </a:tc>
                <a:tc>
                  <a:txBody>
                    <a:bodyPr/>
                    <a:lstStyle/>
                    <a:p>
                      <a:pPr algn="ctr"/>
                      <a:endParaRPr lang="cs-CZ" dirty="0"/>
                    </a:p>
                  </a:txBody>
                  <a:tcPr/>
                </a:tc>
                <a:tc>
                  <a:txBody>
                    <a:bodyPr/>
                    <a:lstStyle/>
                    <a:p>
                      <a:pPr algn="r"/>
                      <a:r>
                        <a:rPr lang="cs-CZ" dirty="0"/>
                        <a:t>---</a:t>
                      </a:r>
                    </a:p>
                  </a:txBody>
                  <a:tcPr/>
                </a:tc>
                <a:tc>
                  <a:txBody>
                    <a:bodyPr/>
                    <a:lstStyle/>
                    <a:p>
                      <a:pPr algn="r"/>
                      <a:r>
                        <a:rPr lang="cs-CZ" dirty="0">
                          <a:solidFill>
                            <a:srgbClr val="FF0000"/>
                          </a:solidFill>
                        </a:rPr>
                        <a:t>50 Kč/m3</a:t>
                      </a:r>
                    </a:p>
                  </a:txBody>
                  <a:tcPr/>
                </a:tc>
                <a:extLst>
                  <a:ext uri="{0D108BD9-81ED-4DB2-BD59-A6C34878D82A}">
                    <a16:rowId xmlns:a16="http://schemas.microsoft.com/office/drawing/2014/main" val="829842569"/>
                  </a:ext>
                </a:extLst>
              </a:tr>
            </a:tbl>
          </a:graphicData>
        </a:graphic>
      </p:graphicFrame>
    </p:spTree>
    <p:extLst>
      <p:ext uri="{BB962C8B-B14F-4D97-AF65-F5344CB8AC3E}">
        <p14:creationId xmlns:p14="http://schemas.microsoft.com/office/powerpoint/2010/main" val="41175507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AFA47DD-1049-4560-8762-CA15266FFA7F}"/>
              </a:ext>
            </a:extLst>
          </p:cNvPr>
          <p:cNvSpPr>
            <a:spLocks noGrp="1"/>
          </p:cNvSpPr>
          <p:nvPr>
            <p:ph type="title"/>
          </p:nvPr>
        </p:nvSpPr>
        <p:spPr>
          <a:xfrm>
            <a:off x="1249200" y="555812"/>
            <a:ext cx="21888000" cy="1224000"/>
          </a:xfrm>
        </p:spPr>
        <p:txBody>
          <a:bodyPr/>
          <a:lstStyle/>
          <a:p>
            <a:r>
              <a:rPr lang="cs-CZ" dirty="0"/>
              <a:t>FINANČNÍ PŘÍSPĚVKY NA HOSPODAŘENÍ V LESÍCH</a:t>
            </a:r>
          </a:p>
        </p:txBody>
      </p:sp>
      <p:sp>
        <p:nvSpPr>
          <p:cNvPr id="3" name="Zástupný symbol pro obsah 2">
            <a:extLst>
              <a:ext uri="{FF2B5EF4-FFF2-40B4-BE49-F238E27FC236}">
                <a16:creationId xmlns:a16="http://schemas.microsoft.com/office/drawing/2014/main" id="{563E927D-CDC9-4CB8-B11E-EDA74F441408}"/>
              </a:ext>
            </a:extLst>
          </p:cNvPr>
          <p:cNvSpPr>
            <a:spLocks noGrp="1"/>
          </p:cNvSpPr>
          <p:nvPr>
            <p:ph sz="quarter" idx="13"/>
          </p:nvPr>
        </p:nvSpPr>
        <p:spPr>
          <a:xfrm>
            <a:off x="1249199" y="1779811"/>
            <a:ext cx="22363835" cy="11111435"/>
          </a:xfrm>
        </p:spPr>
        <p:txBody>
          <a:bodyPr>
            <a:normAutofit/>
          </a:bodyPr>
          <a:lstStyle/>
          <a:p>
            <a:pPr marL="0" indent="0">
              <a:buNone/>
            </a:pPr>
            <a:r>
              <a:rPr lang="cs-CZ" sz="4000" b="1" dirty="0"/>
              <a:t>Finanční příspěvek na obnovu, zajištění a výchovu lesních porostů (B)</a:t>
            </a:r>
          </a:p>
          <a:p>
            <a:r>
              <a:rPr lang="cs-CZ" sz="3600" b="1" dirty="0"/>
              <a:t>příspěvek na přirozenou obnovu (B.a.1 a B.a.2)</a:t>
            </a:r>
          </a:p>
          <a:p>
            <a:pPr lvl="1"/>
            <a:r>
              <a:rPr lang="cs-CZ" sz="3600" dirty="0"/>
              <a:t>poskytuje se po dosažení stanoveného počtu semenáčků (</a:t>
            </a:r>
            <a:r>
              <a:rPr lang="cs-CZ" sz="3600" dirty="0">
                <a:solidFill>
                  <a:srgbClr val="FF0000"/>
                </a:solidFill>
              </a:rPr>
              <a:t>100 % z tabulky</a:t>
            </a:r>
            <a:r>
              <a:rPr lang="cs-CZ" sz="3600" dirty="0"/>
              <a:t> v příloze č. 4 k vyhlášce č. 456/2021 Sb.)</a:t>
            </a:r>
          </a:p>
          <a:p>
            <a:r>
              <a:rPr lang="cs-CZ" sz="4000" b="1" dirty="0"/>
              <a:t>příspěvek na umělou obnovu síjí (B.a.3 a B.a.4)</a:t>
            </a:r>
          </a:p>
          <a:p>
            <a:pPr lvl="1"/>
            <a:r>
              <a:rPr lang="cs-CZ" sz="3600" dirty="0"/>
              <a:t>poskytuje se po dosažení stanoveného počtu semenáčků (</a:t>
            </a:r>
            <a:r>
              <a:rPr lang="cs-CZ" sz="3600" dirty="0">
                <a:solidFill>
                  <a:srgbClr val="FF0000"/>
                </a:solidFill>
              </a:rPr>
              <a:t>100 % z tabulky</a:t>
            </a:r>
            <a:r>
              <a:rPr lang="cs-CZ" sz="3600" dirty="0"/>
              <a:t> v příloze č. 4 k vyhlášce č. 456/2021 Sb.)</a:t>
            </a:r>
          </a:p>
          <a:p>
            <a:pPr lvl="1"/>
            <a:r>
              <a:rPr lang="cs-CZ" sz="3600" dirty="0"/>
              <a:t>musí být dodržena pravidla </a:t>
            </a:r>
            <a:r>
              <a:rPr lang="cs-CZ" sz="3600" b="1" dirty="0"/>
              <a:t>vertikálního</a:t>
            </a:r>
            <a:r>
              <a:rPr lang="cs-CZ" sz="3600" dirty="0"/>
              <a:t> přenosu RM LD podle přílohy č. 2 k vyhlášce č. 456/2021 Sb</a:t>
            </a:r>
            <a:r>
              <a:rPr lang="cs-CZ" sz="3600" dirty="0" smtClean="0"/>
              <a:t>.</a:t>
            </a:r>
            <a:endParaRPr lang="cs-CZ" sz="3600" dirty="0"/>
          </a:p>
          <a:p>
            <a:pPr lvl="1"/>
            <a:r>
              <a:rPr lang="cs-CZ" sz="3600" dirty="0"/>
              <a:t>musí být dodržena pravidla </a:t>
            </a:r>
            <a:r>
              <a:rPr lang="cs-CZ" sz="3600" b="1" dirty="0"/>
              <a:t>horizontálního</a:t>
            </a:r>
            <a:r>
              <a:rPr lang="cs-CZ" sz="3600" dirty="0"/>
              <a:t> přenosu RM LD podle přílohy č. 1 k vyhlášce č. 456/2021 Sb. (základní pravidla) </a:t>
            </a:r>
            <a:r>
              <a:rPr lang="cs-CZ" sz="3600" dirty="0">
                <a:solidFill>
                  <a:srgbClr val="FF0000"/>
                </a:solidFill>
              </a:rPr>
              <a:t>a současně i podle přílohy č. 12 k nařízení vlády č. 30/2014 Sb. </a:t>
            </a:r>
            <a:r>
              <a:rPr lang="cs-CZ" sz="3600" dirty="0"/>
              <a:t>(podrobná pravidla</a:t>
            </a:r>
            <a:r>
              <a:rPr lang="cs-CZ" sz="3600" dirty="0" smtClean="0"/>
              <a:t>)</a:t>
            </a:r>
            <a:endParaRPr lang="cs-CZ" sz="3600" dirty="0"/>
          </a:p>
          <a:p>
            <a:r>
              <a:rPr lang="cs-CZ" sz="4000" b="1" dirty="0"/>
              <a:t>příspěvek na umělou obnovu sadbou první (</a:t>
            </a:r>
            <a:r>
              <a:rPr lang="cs-CZ" sz="4000" b="1" dirty="0" err="1"/>
              <a:t>B.b</a:t>
            </a:r>
            <a:r>
              <a:rPr lang="cs-CZ" sz="4000" b="1" dirty="0"/>
              <a:t>.)</a:t>
            </a:r>
          </a:p>
          <a:p>
            <a:pPr lvl="1"/>
            <a:r>
              <a:rPr lang="cs-CZ" sz="3600" dirty="0"/>
              <a:t>k okamžiku splnění předmětu příspěvku se požaduje </a:t>
            </a:r>
            <a:r>
              <a:rPr lang="cs-CZ" sz="3600" dirty="0">
                <a:solidFill>
                  <a:srgbClr val="FF0000"/>
                </a:solidFill>
              </a:rPr>
              <a:t>alespoň 60 %</a:t>
            </a:r>
            <a:r>
              <a:rPr lang="cs-CZ" sz="3600" dirty="0"/>
              <a:t> z tabulky v příloze č. 4 k vyhlášce č. 456/2021 Sb.</a:t>
            </a:r>
          </a:p>
          <a:p>
            <a:pPr lvl="2"/>
            <a:r>
              <a:rPr lang="cs-CZ" sz="3600" dirty="0"/>
              <a:t>v případě obalovaných semenáčků a sazenic se počet z tabulky může ještě snížit o 10 %</a:t>
            </a:r>
          </a:p>
          <a:p>
            <a:pPr lvl="2"/>
            <a:r>
              <a:rPr lang="cs-CZ" sz="3600" dirty="0"/>
              <a:t>v případě </a:t>
            </a:r>
            <a:r>
              <a:rPr lang="cs-CZ" sz="3600" dirty="0" err="1"/>
              <a:t>poloodrostků</a:t>
            </a:r>
            <a:r>
              <a:rPr lang="cs-CZ" sz="3600" dirty="0"/>
              <a:t> a odrostků se počet z tabulky může ještě snížit o 20 %</a:t>
            </a:r>
          </a:p>
          <a:p>
            <a:pPr lvl="1"/>
            <a:r>
              <a:rPr lang="cs-CZ" sz="3600" dirty="0">
                <a:solidFill>
                  <a:srgbClr val="FF0000"/>
                </a:solidFill>
              </a:rPr>
              <a:t>pravidla přenosu RM LD musí být dodržena ve stejném rozsahu, jako u síje</a:t>
            </a:r>
          </a:p>
          <a:p>
            <a:pPr lvl="1"/>
            <a:r>
              <a:rPr lang="cs-CZ" sz="3600" dirty="0"/>
              <a:t>maximem, na které je příspěvek poskytován, je nadále </a:t>
            </a:r>
            <a:r>
              <a:rPr lang="cs-CZ" sz="3600" dirty="0">
                <a:solidFill>
                  <a:srgbClr val="FF0000"/>
                </a:solidFill>
              </a:rPr>
              <a:t>1,3násobek tabulkového počtu</a:t>
            </a:r>
          </a:p>
        </p:txBody>
      </p:sp>
    </p:spTree>
    <p:extLst>
      <p:ext uri="{BB962C8B-B14F-4D97-AF65-F5344CB8AC3E}">
        <p14:creationId xmlns:p14="http://schemas.microsoft.com/office/powerpoint/2010/main" val="3653910652"/>
      </p:ext>
    </p:extLst>
  </p:cSld>
  <p:clrMapOvr>
    <a:masterClrMapping/>
  </p:clrMapOvr>
</p:sld>
</file>

<file path=ppt/theme/theme1.xml><?xml version="1.0" encoding="utf-8"?>
<a:theme xmlns:a="http://schemas.openxmlformats.org/drawingml/2006/main" name="MZe - Lesní hospodářství - 16:9">
  <a:themeElements>
    <a:clrScheme name="Ministerstvo zemědělství">
      <a:dk1>
        <a:sysClr val="windowText" lastClr="000000"/>
      </a:dk1>
      <a:lt1>
        <a:sysClr val="window" lastClr="FFFFFF"/>
      </a:lt1>
      <a:dk2>
        <a:srgbClr val="1D1D1B"/>
      </a:dk2>
      <a:lt2>
        <a:srgbClr val="C6C6C6"/>
      </a:lt2>
      <a:accent1>
        <a:srgbClr val="005C2B"/>
      </a:accent1>
      <a:accent2>
        <a:srgbClr val="CDCE00"/>
      </a:accent2>
      <a:accent3>
        <a:srgbClr val="7F7310"/>
      </a:accent3>
      <a:accent4>
        <a:srgbClr val="E9C383"/>
      </a:accent4>
      <a:accent5>
        <a:srgbClr val="804900"/>
      </a:accent5>
      <a:accent6>
        <a:srgbClr val="F49712"/>
      </a:accent6>
      <a:hlink>
        <a:srgbClr val="005C2B"/>
      </a:hlink>
      <a:folHlink>
        <a:srgbClr val="005C2B"/>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otiv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ZE_Prez_LesMyslVcela_16x9_v8.potx" id="{A6CD9AB5-2F6D-4A77-980A-0ECBC045D31C}" vid="{7DFA8063-5E6B-46C0-8660-0675DFA9D06D}"/>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Prezentace MZE LH new</Template>
  <TotalTime>852</TotalTime>
  <Words>4771</Words>
  <Application>Microsoft Office PowerPoint</Application>
  <PresentationFormat>Vlastní</PresentationFormat>
  <Paragraphs>532</Paragraphs>
  <Slides>31</Slides>
  <Notes>2</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31</vt:i4>
      </vt:variant>
    </vt:vector>
  </HeadingPairs>
  <TitlesOfParts>
    <vt:vector size="36" baseType="lpstr">
      <vt:lpstr>Arial</vt:lpstr>
      <vt:lpstr>Calibri</vt:lpstr>
      <vt:lpstr>Cambria Math</vt:lpstr>
      <vt:lpstr>Gill Sans MT</vt:lpstr>
      <vt:lpstr>MZe - Lesní hospodářství - 16:9</vt:lpstr>
      <vt:lpstr>PŘÍSPĚVKY A DOTACE  V LESNÍM HOSPODÁŘSTVÍ</vt:lpstr>
      <vt:lpstr>Obsah</vt:lpstr>
      <vt:lpstr>FINANČNÍ PŘÍSPĚVKY NA HOSPODAŘENÍ V LESÍCH</vt:lpstr>
      <vt:lpstr>FINANČNÍ PŘÍSPĚVKY NA HOSPODAŘENÍ V LESÍCH</vt:lpstr>
      <vt:lpstr>FINANČNÍ PŘÍSPĚVKY NA HOSPODAŘENÍ V LESÍCH</vt:lpstr>
      <vt:lpstr>FINANČNÍ PŘÍSPĚVKY NA HOSPODAŘENÍ V LESÍCH</vt:lpstr>
      <vt:lpstr>FINANČNÍ PŘÍSPĚVKY NA HOSPODAŘENÍ V LESÍCH</vt:lpstr>
      <vt:lpstr>FINANČNÍ PŘÍSPĚVKY NA HOSPODAŘENÍ V LESÍCH</vt:lpstr>
      <vt:lpstr>FINANČNÍ PŘÍSPĚVKY NA HOSPODAŘENÍ V LESÍCH</vt:lpstr>
      <vt:lpstr>FINANČNÍ PŘÍSPĚVKY NA HOSPODAŘENÍ V LESÍCH</vt:lpstr>
      <vt:lpstr>FINANČNÍ PŘÍSPĚVKY NA HOSPODAŘENÍ V LESÍCH</vt:lpstr>
      <vt:lpstr>FINANČNÍ PŘÍSPĚVKY NA HOSPODAŘENÍ V LESÍCH</vt:lpstr>
      <vt:lpstr>FINANČNÍ PŘÍSPĚVKY NA HOSPODAŘENÍ V LESÍCH</vt:lpstr>
      <vt:lpstr>FINANČNÍ PŘÍSPĚVKY NA HOSPODAŘENÍ V LESÍCH</vt:lpstr>
      <vt:lpstr>FINANČNÍ PŘÍSPĚVKY NA HOSPODAŘENÍ V LESÍCH</vt:lpstr>
      <vt:lpstr>příspěvek na podporu adaptace lesních ekosystémů na klimatickou změnu (2022-2026)</vt:lpstr>
      <vt:lpstr>příspěvek na podporu adaptace lesních ekosystémů na klimatickou změnu (2022-2026)</vt:lpstr>
      <vt:lpstr>příspěvek na podporu adaptace lesních ekosystémů na klimatickou změnu (2022-2026)</vt:lpstr>
      <vt:lpstr>příspěvek na podporu adaptace lesních ekosystémů na klimatickou změnu (2022-2026)</vt:lpstr>
      <vt:lpstr>příspěvek na podporu adaptace lesních ekosystémů na klimatickou změnu (2022-2026)</vt:lpstr>
      <vt:lpstr>příspěvek na podporu adaptace lesních ekosystémů na klimatickou změnu (2022-2026)</vt:lpstr>
      <vt:lpstr>příspěvek na podporu adaptace lesních ekosystémů na klimatickou změnu (2022-2026)</vt:lpstr>
      <vt:lpstr>příspěvek na podporu adaptace lesních ekosystémů na klimatickou změnu (2022-2026)</vt:lpstr>
      <vt:lpstr>příspěvek na podporu adaptace lesních ekosystémů na klimatickou změnu (2022-2026)</vt:lpstr>
      <vt:lpstr>PROGRAM ROZVOJE VENKOVA 2023-2027</vt:lpstr>
      <vt:lpstr>Prezentace aplikace PowerPoint</vt:lpstr>
      <vt:lpstr>program rozvoje venkova 2023-2027</vt:lpstr>
      <vt:lpstr>program rozvoje venkova 2023-2027</vt:lpstr>
      <vt:lpstr>programy podpůrného a garančního rolnického a lesnického fondu</vt:lpstr>
      <vt:lpstr>programy podpůrného a garančního rolnického a lesnického fondu</vt:lpstr>
      <vt:lpstr>DĚKUJEME ZA POZORNOST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LESNÍ HOSPODÁŘSTVÍ TRA OMEN PRONE</dc:title>
  <dc:creator>Smejkal Tomáš</dc:creator>
  <cp:lastModifiedBy>Lojda Jan</cp:lastModifiedBy>
  <cp:revision>77</cp:revision>
  <dcterms:created xsi:type="dcterms:W3CDTF">2022-01-12T11:06:51Z</dcterms:created>
  <dcterms:modified xsi:type="dcterms:W3CDTF">2022-02-28T08:19:01Z</dcterms:modified>
</cp:coreProperties>
</file>