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</p:sldIdLst>
  <p:sldSz cx="10693400" cy="756126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33"/>
    <a:srgbClr val="25A93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37" autoAdjust="0"/>
  </p:normalViewPr>
  <p:slideViewPr>
    <p:cSldViewPr>
      <p:cViewPr varScale="1">
        <p:scale>
          <a:sx n="99" d="100"/>
          <a:sy n="99" d="100"/>
        </p:scale>
        <p:origin x="144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875543D-A866-4168-9C22-ED8709933C2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4888" y="685800"/>
            <a:ext cx="4848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495029F0-4B03-49C1-AA7A-13F139BAAC8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Výjimku budou</a:t>
            </a:r>
            <a:r>
              <a:rPr lang="cs-CZ" baseline="0" dirty="0" smtClean="0"/>
              <a:t> mít ty třídy, ve kterých v současné době jsou 4 pedagogičtí pracovníci. Omezení na 3 pracovníky se uplatní až po skončení platnosti stávajících doporučení ŠPZ.</a:t>
            </a:r>
          </a:p>
          <a:p>
            <a:endParaRPr lang="cs-CZ" baseline="0" dirty="0" smtClean="0"/>
          </a:p>
          <a:p>
            <a:r>
              <a:rPr lang="cs-CZ" baseline="0" dirty="0" smtClean="0"/>
              <a:t>Vyhláška nespecifikuje u jakých žáků může být doporučení delší než na dva roky, záleží jen na posouzení školského poradenského zařízení. Uvádí ale, že delší dobu platnosti nelze uplatnit u žáků s lehkým mentálním postižením. Odůvodněné případy se týkají žáků s postižením trvalého nebo chronického charakteru, u kterých není šance na zlepšení zdravotního stavu.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5029F0-4B03-49C1-AA7A-13F139BAAC8B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791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Vycházíme</a:t>
            </a:r>
            <a:r>
              <a:rPr lang="cs-CZ" baseline="0" dirty="0" smtClean="0"/>
              <a:t> ze skutečných údajů vykázaných v tomto školním roce</a:t>
            </a:r>
            <a:endParaRPr lang="cs-CZ" dirty="0" smtClean="0"/>
          </a:p>
          <a:p>
            <a:r>
              <a:rPr lang="cs-CZ" dirty="0" smtClean="0"/>
              <a:t>P1c-01</a:t>
            </a:r>
            <a:r>
              <a:rPr lang="cs-CZ" baseline="0" dirty="0" smtClean="0"/>
              <a:t> počet úvazků učitelů (včetně dohod) mínus počet úvazků učitelů stanovených krajským normativem na skutečný počet žáků k 30. 9. 2019</a:t>
            </a:r>
          </a:p>
          <a:p>
            <a:r>
              <a:rPr lang="cs-CZ" baseline="0" dirty="0" smtClean="0"/>
              <a:t>Je-li nový výsledek nižší, než výše úvazků v žádosti, škola je povinna finanční prostředky vrátit dle pokynů </a:t>
            </a:r>
            <a:r>
              <a:rPr lang="cs-CZ" baseline="0" dirty="0" err="1" smtClean="0"/>
              <a:t>KrÚ</a:t>
            </a:r>
            <a:endParaRPr lang="cs-CZ" baseline="0" dirty="0" smtClean="0"/>
          </a:p>
          <a:p>
            <a:r>
              <a:rPr lang="cs-CZ" baseline="0" dirty="0" smtClean="0"/>
              <a:t>Je-li nový výsledek vyšší, než výše úvazků v žádosti, škola může čerpat dotaci pouze do výše úvazků v žádosti</a:t>
            </a:r>
          </a:p>
          <a:p>
            <a:r>
              <a:rPr lang="cs-CZ" baseline="0" dirty="0" smtClean="0"/>
              <a:t>Platí podmínka, že </a:t>
            </a:r>
            <a:r>
              <a:rPr lang="cs-CZ" baseline="0" dirty="0" err="1" smtClean="0"/>
              <a:t>PHškoly</a:t>
            </a:r>
            <a:r>
              <a:rPr lang="cs-CZ" baseline="0" dirty="0" smtClean="0"/>
              <a:t> nesmí překročit </a:t>
            </a:r>
            <a:r>
              <a:rPr lang="cs-CZ" baseline="0" dirty="0" err="1" smtClean="0"/>
              <a:t>PHmax</a:t>
            </a:r>
            <a:r>
              <a:rPr lang="cs-CZ" baseline="0" dirty="0" smtClean="0"/>
              <a:t>. Pokud překročí, dotace bude pokrácena.</a:t>
            </a:r>
          </a:p>
          <a:p>
            <a:r>
              <a:rPr lang="cs-CZ" baseline="0" dirty="0" smtClean="0"/>
              <a:t>Dohody z rozvojového programu nemohou být placeny</a:t>
            </a:r>
          </a:p>
          <a:p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5029F0-4B03-49C1-AA7A-13F139BAAC8B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471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7BEE7-2B63-42B3-BC55-D3E59B4314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F9764-ADA0-40AC-9B85-770BCD5318CC}" type="datetime1">
              <a:rPr lang="cs-CZ" altLang="cs-CZ" smtClean="0"/>
              <a:t>13.11.2019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1224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61A53-F41A-423F-9C72-90D5AE67762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C9453-9B67-49D1-AFA5-458A9A542F75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5546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177800"/>
            <a:ext cx="1939925" cy="64119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19250" y="177800"/>
            <a:ext cx="5667375" cy="641191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1E3A-3A74-41A1-9C39-D62DE275C0E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248FA-5630-4DF3-8871-E9548336C9B7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0563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4F6B5-39FC-4259-A5DC-7FBB7734BA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33170-B19D-4995-8AC2-ABE09176FD2B}" type="datetime1">
              <a:rPr lang="cs-CZ" altLang="cs-CZ" smtClean="0"/>
              <a:t>13.11.2019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783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1788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1788" cy="1654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2FD67-F174-400D-88A9-6555B17C79E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337BC-3577-4B3B-8853-6B079E4FB0AC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14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1925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7530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3956-3B8F-41A1-8178-AB1CDAE7C55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BC23B-046F-41CF-8D11-8579A5B41D24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286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76E6D-CF98-4F9F-A493-26292B99A7F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ED663-439C-41AB-A578-A1FD522E9138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737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7CCB9-13BF-47DF-92E1-62EF3E184E5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F602A-0B13-4064-A327-CFFDE4D0F647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1420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3DF2F-5B4E-4FE3-BD51-1EA2CD8D4B3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B0657-1060-41DA-9CF2-50750DB362DA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01244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D2B89-22DC-4555-A67A-EE590C8D6BF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483BD-72CA-41E0-A49E-455B12918CEF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9994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58777-7F4C-46FA-BBDE-57D885467AC3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9E307-9C83-46B9-BD32-16E08660A076}" type="datetime1">
              <a:rPr lang="cs-CZ" altLang="cs-CZ" smtClean="0"/>
              <a:t>13.11.2019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8003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ozad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36525"/>
            <a:ext cx="10902951" cy="770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2225" y="177800"/>
            <a:ext cx="423545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prezentace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619250"/>
            <a:ext cx="7759700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Název oddílu – úroveň 1</a:t>
            </a:r>
          </a:p>
          <a:p>
            <a:pPr lvl="1"/>
            <a:r>
              <a:rPr lang="cs-CZ" altLang="cs-CZ" smtClean="0"/>
              <a:t>Text oddílu – úroveň 2</a:t>
            </a:r>
          </a:p>
          <a:p>
            <a:pPr lvl="2"/>
            <a:r>
              <a:rPr lang="cs-CZ" altLang="cs-CZ" smtClean="0"/>
              <a:t>Text oddílu – úroveň 3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8278813" y="7124700"/>
            <a:ext cx="2181225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9847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95363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072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400" dirty="0" smtClean="0">
                <a:solidFill>
                  <a:schemeClr val="bg2"/>
                </a:solidFill>
              </a:rPr>
              <a:t>Mgr. Petra Hamáčková</a:t>
            </a:r>
          </a:p>
          <a:p>
            <a:pPr algn="ctr" eaLnBrk="1" hangingPunct="1">
              <a:defRPr/>
            </a:pPr>
            <a:endParaRPr lang="cs-CZ" altLang="cs-CZ" sz="1400" dirty="0" smtClean="0">
              <a:solidFill>
                <a:schemeClr val="bg2"/>
              </a:solidFill>
            </a:endParaRP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16638" y="7124700"/>
            <a:ext cx="13160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95363" eaLnBrk="1" hangingPunct="1">
              <a:spcBef>
                <a:spcPct val="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21D752B-A0A0-45E7-8313-12F68BCB67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0" y="7124700"/>
            <a:ext cx="16383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95363" eaLnBrk="1" hangingPunct="1">
              <a:spcBef>
                <a:spcPct val="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2204D00-9A6C-4C0A-A37A-54CB66B65BF5}" type="datetime1">
              <a:rPr lang="cs-CZ" altLang="cs-CZ" smtClean="0"/>
              <a:t>13.11.2019</a:t>
            </a:fld>
            <a:endParaRPr lang="cs-CZ" altLang="cs-CZ"/>
          </a:p>
        </p:txBody>
      </p:sp>
      <p:pic>
        <p:nvPicPr>
          <p:cNvPr id="1032" name="Picture 11" descr="Logo bar po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6948488"/>
            <a:ext cx="108108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DDDDD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9pPr>
    </p:titleStyle>
    <p:bodyStyle>
      <a:lvl1pPr algn="l" defTabSz="182563" rtl="0" eaLnBrk="1" fontAlgn="base" hangingPunct="1">
        <a:lnSpc>
          <a:spcPct val="113000"/>
        </a:lnSpc>
        <a:spcBef>
          <a:spcPct val="0"/>
        </a:spcBef>
        <a:spcAft>
          <a:spcPct val="0"/>
        </a:spcAft>
        <a:defRPr sz="2200" b="1" kern="1200">
          <a:solidFill>
            <a:srgbClr val="25A939"/>
          </a:solidFill>
          <a:latin typeface="+mn-lt"/>
          <a:ea typeface="+mn-ea"/>
          <a:cs typeface="+mn-cs"/>
        </a:defRPr>
      </a:lvl1pPr>
      <a:lvl2pPr marL="720725" indent="-457200" algn="l" defTabSz="182563" rtl="0" eaLnBrk="1" fontAlgn="base" hangingPunct="1">
        <a:lnSpc>
          <a:spcPct val="125000"/>
        </a:lnSpc>
        <a:spcBef>
          <a:spcPct val="0"/>
        </a:spcBef>
        <a:spcAft>
          <a:spcPct val="20000"/>
        </a:spcAft>
        <a:buClr>
          <a:srgbClr val="25A93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263525" algn="l" defTabSz="182563" rtl="0" eaLnBrk="1" fontAlgn="base" hangingPunct="1">
        <a:spcBef>
          <a:spcPct val="0"/>
        </a:spcBef>
        <a:spcAft>
          <a:spcPct val="0"/>
        </a:spcAft>
        <a:buClr>
          <a:srgbClr val="25A939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2292350" indent="-228600" algn="l" defTabSz="182563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700338" indent="-228600" algn="l" defTabSz="182563" rtl="0" eaLnBrk="1" fontAlgn="base" hangingPunct="1">
        <a:spcBef>
          <a:spcPct val="20000"/>
        </a:spcBef>
        <a:spcAft>
          <a:spcPct val="0"/>
        </a:spcAft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pozadi_uv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87325"/>
            <a:ext cx="10974388" cy="775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8013" y="1744663"/>
            <a:ext cx="5389562" cy="765175"/>
          </a:xfrm>
          <a:noFill/>
        </p:spPr>
        <p:txBody>
          <a:bodyPr wrap="none" anchor="t"/>
          <a:lstStyle/>
          <a:p>
            <a:pPr algn="l" eaLnBrk="1" hangingPunct="1"/>
            <a:r>
              <a:rPr lang="cs-CZ" altLang="cs-CZ" sz="4800" b="0" dirty="0" smtClean="0"/>
              <a:t>Společné vzdělávání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18013" y="2776538"/>
            <a:ext cx="5537200" cy="2516187"/>
          </a:xfrm>
          <a:noFill/>
        </p:spPr>
        <p:txBody>
          <a:bodyPr wrap="none"/>
          <a:lstStyle/>
          <a:p>
            <a:pPr algn="l" eaLnBrk="1" hangingPunct="1"/>
            <a:r>
              <a:rPr lang="cs-CZ" altLang="cs-CZ" sz="2200" b="0" dirty="0" smtClean="0">
                <a:solidFill>
                  <a:srgbClr val="DDDDDD"/>
                </a:solidFill>
              </a:rPr>
              <a:t>Mgr. Petra Hamáčková</a:t>
            </a:r>
          </a:p>
          <a:p>
            <a:pPr algn="l" eaLnBrk="1" hangingPunct="1"/>
            <a:endParaRPr lang="cs-CZ" altLang="cs-CZ" sz="2200" b="0" dirty="0" smtClean="0">
              <a:solidFill>
                <a:srgbClr val="DDDDDD"/>
              </a:solidFill>
            </a:endParaRPr>
          </a:p>
          <a:p>
            <a:pPr algn="l" eaLnBrk="1" hangingPunct="1"/>
            <a:r>
              <a:rPr lang="cs-CZ" altLang="cs-CZ" sz="1800" b="0" dirty="0" smtClean="0">
                <a:solidFill>
                  <a:srgbClr val="DDDDDD"/>
                </a:solidFill>
              </a:rPr>
              <a:t>Kontakty:</a:t>
            </a:r>
          </a:p>
          <a:p>
            <a:pPr algn="l" eaLnBrk="1" hangingPunct="1"/>
            <a:r>
              <a:rPr lang="cs-CZ" altLang="cs-CZ" sz="1800" b="0" dirty="0" smtClean="0">
                <a:solidFill>
                  <a:srgbClr val="DDDDDD"/>
                </a:solidFill>
              </a:rPr>
              <a:t>e-mail: hamackova.p@kr-vysocina.cz</a:t>
            </a:r>
          </a:p>
          <a:p>
            <a:pPr algn="l" eaLnBrk="1" hangingPunct="1"/>
            <a:r>
              <a:rPr lang="cs-CZ" altLang="cs-CZ" sz="1800" b="0" dirty="0" smtClean="0">
                <a:solidFill>
                  <a:srgbClr val="DDDDDD"/>
                </a:solidFill>
              </a:rPr>
              <a:t>tel.: 564 602 951</a:t>
            </a:r>
          </a:p>
          <a:p>
            <a:pPr algn="l" eaLnBrk="1" hangingPunct="1"/>
            <a:endParaRPr lang="cs-CZ" altLang="cs-CZ" sz="1800" b="0" dirty="0" smtClean="0">
              <a:solidFill>
                <a:srgbClr val="DDDDDD"/>
              </a:solidFill>
            </a:endParaRPr>
          </a:p>
          <a:p>
            <a:pPr algn="l" eaLnBrk="1" hangingPunct="1"/>
            <a:endParaRPr lang="cs-CZ" altLang="cs-CZ" sz="2200" b="0" dirty="0" smtClean="0">
              <a:solidFill>
                <a:srgbClr val="DDDDDD"/>
              </a:solidFill>
            </a:endParaRPr>
          </a:p>
        </p:txBody>
      </p:sp>
      <p:pic>
        <p:nvPicPr>
          <p:cNvPr id="4101" name="Picture 14" descr="Logo bar po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6516688"/>
            <a:ext cx="2087562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4003D3-4D75-49EB-BF5F-24CD981A6DBE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2</a:t>
            </a:fld>
            <a:endParaRPr lang="cs-CZ" altLang="cs-CZ" sz="1400" dirty="0">
              <a:solidFill>
                <a:schemeClr val="bg2"/>
              </a:solidFill>
            </a:endParaRPr>
          </a:p>
        </p:txBody>
      </p:sp>
      <p:sp>
        <p:nvSpPr>
          <p:cNvPr id="512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9D90CB-C4BC-4318-BFF3-B2F4B4B0C1A3}" type="datetime1">
              <a:rPr lang="cs-CZ" altLang="cs-CZ" sz="1400" smtClean="0">
                <a:solidFill>
                  <a:schemeClr val="bg2"/>
                </a:solidFill>
              </a:rPr>
              <a:t>13.11.2019</a:t>
            </a:fld>
            <a:endParaRPr lang="cs-CZ" altLang="cs-CZ" sz="1400" dirty="0">
              <a:solidFill>
                <a:schemeClr val="bg2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r>
              <a:rPr lang="cs-CZ" altLang="cs-CZ" dirty="0" smtClean="0"/>
              <a:t>Asistent pedagoga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lvl="1" algn="just" eaLnBrk="1" hangingPunct="1"/>
            <a:r>
              <a:rPr lang="cs-CZ" altLang="cs-CZ" dirty="0" smtClean="0"/>
              <a:t>souhlas </a:t>
            </a:r>
            <a:r>
              <a:rPr lang="cs-CZ" altLang="cs-CZ" dirty="0" err="1" smtClean="0"/>
              <a:t>Kr</a:t>
            </a:r>
            <a:r>
              <a:rPr lang="en-US" altLang="cs-CZ" dirty="0" smtClean="0"/>
              <a:t>Ú</a:t>
            </a:r>
            <a:r>
              <a:rPr lang="cs-CZ" altLang="cs-CZ" dirty="0" smtClean="0"/>
              <a:t> ke </a:t>
            </a:r>
            <a:r>
              <a:rPr lang="cs-CZ" altLang="cs-CZ" dirty="0" err="1" smtClean="0"/>
              <a:t>zř</a:t>
            </a:r>
            <a:r>
              <a:rPr lang="en-US" altLang="cs-CZ" dirty="0" smtClean="0"/>
              <a:t>í</a:t>
            </a:r>
            <a:r>
              <a:rPr lang="cs-CZ" altLang="cs-CZ" dirty="0" smtClean="0"/>
              <a:t>zen</a:t>
            </a:r>
            <a:r>
              <a:rPr lang="en-US" altLang="cs-CZ" dirty="0" smtClean="0"/>
              <a:t>í</a:t>
            </a:r>
            <a:r>
              <a:rPr lang="cs-CZ" altLang="cs-CZ" dirty="0" smtClean="0"/>
              <a:t> funkce asistenta pedagoga od 1. 9. 2018 již </a:t>
            </a:r>
            <a:r>
              <a:rPr lang="cs-CZ" altLang="cs-CZ" dirty="0" err="1" smtClean="0"/>
              <a:t>nen</a:t>
            </a:r>
            <a:r>
              <a:rPr lang="en-US" altLang="cs-CZ" dirty="0" smtClean="0"/>
              <a:t>í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nutn</a:t>
            </a:r>
            <a:r>
              <a:rPr lang="en-US" altLang="cs-CZ" dirty="0" smtClean="0"/>
              <a:t>ý</a:t>
            </a:r>
            <a:endParaRPr lang="cs-CZ" altLang="cs-CZ" dirty="0" smtClean="0"/>
          </a:p>
          <a:p>
            <a:pPr lvl="1" algn="just" eaLnBrk="1" hangingPunct="1"/>
            <a:r>
              <a:rPr lang="cs-CZ" altLang="cs-CZ" dirty="0" smtClean="0"/>
              <a:t>přestupuje-li žák na novou školu = nové doporučení ŠPZ</a:t>
            </a:r>
          </a:p>
          <a:p>
            <a:pPr lvl="1" algn="just" eaLnBrk="1" hangingPunct="1"/>
            <a:r>
              <a:rPr lang="cs-CZ" altLang="cs-CZ" dirty="0" smtClean="0"/>
              <a:t>nové doporučení ŠPZ – ve výkazu R44-99 ukončit a nově zahájit</a:t>
            </a:r>
          </a:p>
          <a:p>
            <a:pPr lvl="1" algn="just" eaLnBrk="1" hangingPunct="1"/>
            <a:r>
              <a:rPr lang="cs-CZ" altLang="cs-CZ" dirty="0" smtClean="0"/>
              <a:t>od 1. 9. 2021 bude pro asistenty pedagoga v běžných třídách nastaven počet hodin přímé pedagogické činnosti v rozmezí 32 - 36 hodin týdně</a:t>
            </a:r>
          </a:p>
          <a:p>
            <a:pPr lvl="1" algn="just" eaLnBrk="1" hangingPunct="1"/>
            <a:r>
              <a:rPr lang="cs-CZ" altLang="cs-CZ" dirty="0" smtClean="0"/>
              <a:t>současné rozdělení přímé a nepřímé pedagogické činnosti asistenta pedagoga je uvedeno v příloze č. 1 vyhlášky č. 27/2016 Sb. o vzdělávání žáků se speciálními vzdělávacími potřebami a žáků nadaných</a:t>
            </a:r>
          </a:p>
          <a:p>
            <a:pPr lvl="1" eaLnBrk="1" hangingPunct="1"/>
            <a:endParaRPr lang="cs-CZ" altLang="cs-CZ" dirty="0" smtClean="0"/>
          </a:p>
          <a:p>
            <a:pPr marL="342900" indent="-342900" eaLnBrk="1" hangingPunct="1">
              <a:buFontTx/>
              <a:buChar char="•"/>
            </a:pPr>
            <a:endParaRPr lang="cs-CZ" altLang="cs-CZ" sz="2000" b="0" dirty="0" smtClean="0">
              <a:solidFill>
                <a:schemeClr val="tx1"/>
              </a:solidFill>
            </a:endParaRPr>
          </a:p>
          <a:p>
            <a:pPr marL="342900" indent="-342900" eaLnBrk="1" hangingPunct="1">
              <a:buFontTx/>
              <a:buChar char="•"/>
            </a:pPr>
            <a:endParaRPr lang="cs-CZ" altLang="cs-CZ" sz="2000" b="0" dirty="0" smtClean="0">
              <a:solidFill>
                <a:schemeClr val="tx1"/>
              </a:solidFill>
            </a:endParaRPr>
          </a:p>
          <a:p>
            <a:pPr marL="342900" indent="-342900" eaLnBrk="1" hangingPunct="1">
              <a:buFontTx/>
              <a:buChar char="•"/>
            </a:pPr>
            <a:endParaRPr lang="cs-CZ" altLang="cs-CZ" sz="2100" b="0" dirty="0" smtClean="0">
              <a:solidFill>
                <a:srgbClr val="3333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832225" y="177800"/>
            <a:ext cx="6861175" cy="433388"/>
          </a:xfrm>
        </p:spPr>
        <p:txBody>
          <a:bodyPr/>
          <a:lstStyle/>
          <a:p>
            <a:pPr eaLnBrk="1" hangingPunct="1"/>
            <a:r>
              <a:rPr lang="cs-CZ" altLang="cs-CZ" smtClean="0"/>
              <a:t>Asistent pedagoga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</a:pPr>
            <a:r>
              <a:rPr lang="cs-CZ" altLang="cs-CZ" sz="2000" b="0" dirty="0" smtClean="0">
                <a:solidFill>
                  <a:schemeClr val="tx1"/>
                </a:solidFill>
              </a:rPr>
              <a:t>od 1. 1. 2020 bude asistent pedagoga ve speciálním školství financován jako standartní pozice ze státního rozpočtu, ne jako podpůrné opatření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</a:pPr>
            <a:r>
              <a:rPr lang="cs-CZ" altLang="cs-CZ" sz="2000" b="0" dirty="0" smtClean="0">
                <a:solidFill>
                  <a:schemeClr val="tx1"/>
                </a:solidFill>
              </a:rPr>
              <a:t>změna se týká speciálního školství v rámci mateřských a základních škol, základní školy speciální, praktické školy, speciální oddělení školní družiny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</a:pPr>
            <a:r>
              <a:rPr lang="cs-CZ" altLang="cs-CZ" sz="2000" b="0" dirty="0" smtClean="0">
                <a:solidFill>
                  <a:schemeClr val="tx1"/>
                </a:solidFill>
              </a:rPr>
              <a:t>činnost asistenta pedagoga v dotčených školách, třídách a odděleních již nebude vyžadovat návštěvu ŠPZ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</a:pPr>
            <a:r>
              <a:rPr lang="cs-CZ" altLang="cs-CZ" sz="2000" b="0" dirty="0" smtClean="0">
                <a:solidFill>
                  <a:schemeClr val="tx1"/>
                </a:solidFill>
              </a:rPr>
              <a:t>pro tyto asistenty je stanoven maximální týdenní rozsah přímé pedagogické činnosti na 36 hodin týdně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</a:pPr>
            <a:r>
              <a:rPr lang="cs-CZ" altLang="cs-CZ" sz="2000" b="0" dirty="0" smtClean="0">
                <a:solidFill>
                  <a:schemeClr val="tx1"/>
                </a:solidFill>
              </a:rPr>
              <a:t>ve třídách a školách zřízených podle § 16 odst. 9 školského zákona je nastaven maximální financovaný počet hodiny výuky asistenta pedagoga (</a:t>
            </a:r>
            <a:r>
              <a:rPr lang="cs-CZ" altLang="cs-CZ" sz="2000" b="0" dirty="0" err="1" smtClean="0">
                <a:solidFill>
                  <a:schemeClr val="tx1"/>
                </a:solidFill>
              </a:rPr>
              <a:t>PHAmax</a:t>
            </a:r>
            <a:r>
              <a:rPr lang="cs-CZ" altLang="cs-CZ" sz="2000" b="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118E79-9837-43DC-9907-1C935EC307A8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3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7173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764CF2-E564-4F5D-8953-A2D799780E21}" type="datetime1">
              <a:rPr lang="cs-CZ" altLang="cs-CZ" sz="1400" smtClean="0">
                <a:solidFill>
                  <a:schemeClr val="bg2"/>
                </a:solidFill>
              </a:rPr>
              <a:t>13.11.2019</a:t>
            </a:fld>
            <a:endParaRPr lang="cs-CZ" altLang="cs-CZ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Asistent pedagoga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u </a:t>
            </a:r>
            <a:r>
              <a:rPr lang="cs-CZ" sz="2000" b="0" dirty="0" err="1" smtClean="0">
                <a:solidFill>
                  <a:schemeClr val="tx1"/>
                </a:solidFill>
              </a:rPr>
              <a:t>tř</a:t>
            </a:r>
            <a:r>
              <a:rPr lang="en-US" sz="2000" b="0" dirty="0" smtClean="0">
                <a:solidFill>
                  <a:schemeClr val="tx1"/>
                </a:solidFill>
              </a:rPr>
              <a:t>í</a:t>
            </a:r>
            <a:r>
              <a:rPr lang="cs-CZ" sz="2000" b="0" dirty="0" smtClean="0">
                <a:solidFill>
                  <a:schemeClr val="tx1"/>
                </a:solidFill>
              </a:rPr>
              <a:t>d </a:t>
            </a:r>
            <a:r>
              <a:rPr lang="cs-CZ" sz="2000" b="0" dirty="0" err="1" smtClean="0">
                <a:solidFill>
                  <a:schemeClr val="tx1"/>
                </a:solidFill>
              </a:rPr>
              <a:t>zř</a:t>
            </a:r>
            <a:r>
              <a:rPr lang="en-US" sz="2000" b="0" dirty="0" smtClean="0">
                <a:solidFill>
                  <a:schemeClr val="tx1"/>
                </a:solidFill>
              </a:rPr>
              <a:t>í</a:t>
            </a:r>
            <a:r>
              <a:rPr lang="cs-CZ" sz="2000" b="0" dirty="0" err="1" smtClean="0">
                <a:solidFill>
                  <a:schemeClr val="tx1"/>
                </a:solidFill>
              </a:rPr>
              <a:t>zených</a:t>
            </a:r>
            <a:r>
              <a:rPr lang="cs-CZ" sz="2000" b="0" dirty="0" smtClean="0">
                <a:solidFill>
                  <a:schemeClr val="tx1"/>
                </a:solidFill>
              </a:rPr>
              <a:t> pro ž</a:t>
            </a:r>
            <a:r>
              <a:rPr lang="en-US" sz="2000" b="0" dirty="0" smtClean="0">
                <a:solidFill>
                  <a:schemeClr val="tx1"/>
                </a:solidFill>
              </a:rPr>
              <a:t>á</a:t>
            </a:r>
            <a:r>
              <a:rPr lang="cs-CZ" sz="2000" b="0" dirty="0" err="1" smtClean="0">
                <a:solidFill>
                  <a:schemeClr val="tx1"/>
                </a:solidFill>
              </a:rPr>
              <a:t>ky</a:t>
            </a:r>
            <a:r>
              <a:rPr lang="cs-CZ" sz="2000" b="0" dirty="0" smtClean="0">
                <a:solidFill>
                  <a:schemeClr val="tx1"/>
                </a:solidFill>
              </a:rPr>
              <a:t> se z</a:t>
            </a:r>
            <a:r>
              <a:rPr lang="en-US" sz="2000" b="0" dirty="0" smtClean="0">
                <a:solidFill>
                  <a:schemeClr val="tx1"/>
                </a:solidFill>
              </a:rPr>
              <a:t>á</a:t>
            </a:r>
            <a:r>
              <a:rPr lang="cs-CZ" sz="2000" b="0" dirty="0" err="1" smtClean="0">
                <a:solidFill>
                  <a:schemeClr val="tx1"/>
                </a:solidFill>
              </a:rPr>
              <a:t>važn</a:t>
            </a:r>
            <a:r>
              <a:rPr lang="en-US" sz="2000" b="0" dirty="0" smtClean="0">
                <a:solidFill>
                  <a:schemeClr val="tx1"/>
                </a:solidFill>
              </a:rPr>
              <a:t>ý</a:t>
            </a:r>
            <a:r>
              <a:rPr lang="cs-CZ" sz="2000" b="0" dirty="0" smtClean="0">
                <a:solidFill>
                  <a:schemeClr val="tx1"/>
                </a:solidFill>
              </a:rPr>
              <a:t>mi vadami řeči dojde k navýšení </a:t>
            </a:r>
            <a:r>
              <a:rPr lang="cs-CZ" sz="2000" b="0" dirty="0" err="1" smtClean="0">
                <a:solidFill>
                  <a:schemeClr val="tx1"/>
                </a:solidFill>
              </a:rPr>
              <a:t>PHmax</a:t>
            </a:r>
            <a:r>
              <a:rPr lang="cs-CZ" sz="2000" b="0" dirty="0" smtClean="0">
                <a:solidFill>
                  <a:schemeClr val="tx1"/>
                </a:solidFill>
              </a:rPr>
              <a:t> o 1 hodinu na každého žáka, lze využít na </a:t>
            </a:r>
            <a:r>
              <a:rPr lang="cs-CZ" sz="2000" b="0" dirty="0" err="1" smtClean="0">
                <a:solidFill>
                  <a:schemeClr val="tx1"/>
                </a:solidFill>
              </a:rPr>
              <a:t>individu</a:t>
            </a:r>
            <a:r>
              <a:rPr lang="en-US" sz="2000" b="0" dirty="0" smtClean="0">
                <a:solidFill>
                  <a:schemeClr val="tx1"/>
                </a:solidFill>
              </a:rPr>
              <a:t>á</a:t>
            </a:r>
            <a:r>
              <a:rPr lang="cs-CZ" sz="2000" b="0" dirty="0" err="1" smtClean="0">
                <a:solidFill>
                  <a:schemeClr val="tx1"/>
                </a:solidFill>
              </a:rPr>
              <a:t>ln</a:t>
            </a:r>
            <a:r>
              <a:rPr lang="en-US" sz="2000" b="0" dirty="0" smtClean="0">
                <a:solidFill>
                  <a:schemeClr val="tx1"/>
                </a:solidFill>
              </a:rPr>
              <a:t>í</a:t>
            </a:r>
            <a:r>
              <a:rPr lang="cs-CZ" sz="2000" b="0" dirty="0" smtClean="0">
                <a:solidFill>
                  <a:schemeClr val="tx1"/>
                </a:solidFill>
              </a:rPr>
              <a:t> logopedickou p</a:t>
            </a:r>
            <a:r>
              <a:rPr lang="en-US" sz="2000" b="0" dirty="0" smtClean="0">
                <a:solidFill>
                  <a:schemeClr val="tx1"/>
                </a:solidFill>
              </a:rPr>
              <a:t>é</a:t>
            </a:r>
            <a:r>
              <a:rPr lang="cs-CZ" sz="2000" b="0" dirty="0" smtClean="0">
                <a:solidFill>
                  <a:schemeClr val="tx1"/>
                </a:solidFill>
              </a:rPr>
              <a:t>či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u třídy mateřské školy se </a:t>
            </a:r>
            <a:r>
              <a:rPr lang="cs-CZ" sz="2000" b="0" dirty="0" err="1" smtClean="0">
                <a:solidFill>
                  <a:schemeClr val="tx1"/>
                </a:solidFill>
              </a:rPr>
              <a:t>PHmax</a:t>
            </a:r>
            <a:r>
              <a:rPr lang="cs-CZ" sz="2000" b="0" dirty="0" smtClean="0">
                <a:solidFill>
                  <a:schemeClr val="tx1"/>
                </a:solidFill>
              </a:rPr>
              <a:t> navyšuje o 5 hodin týdně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u oddělení školní družiny je pro asistenta pedagoga stanoven </a:t>
            </a:r>
            <a:r>
              <a:rPr lang="cs-CZ" sz="2000" b="0" dirty="0" err="1" smtClean="0">
                <a:solidFill>
                  <a:schemeClr val="tx1"/>
                </a:solidFill>
              </a:rPr>
              <a:t>PHAmax</a:t>
            </a:r>
            <a:r>
              <a:rPr lang="cs-CZ" sz="2000" b="0" dirty="0" smtClean="0">
                <a:solidFill>
                  <a:schemeClr val="tx1"/>
                </a:solidFill>
              </a:rPr>
              <a:t> 15 hodin týdně za 1 oddělení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endParaRPr lang="cs-CZ" sz="2000" b="0" dirty="0" smtClean="0">
              <a:solidFill>
                <a:srgbClr val="333333"/>
              </a:solidFill>
            </a:endParaRPr>
          </a:p>
          <a:p>
            <a:pPr algn="just" eaLnBrk="1" hangingPunct="1">
              <a:buClr>
                <a:srgbClr val="25A939"/>
              </a:buClr>
              <a:defRPr/>
            </a:pPr>
            <a:r>
              <a:rPr lang="cs-CZ" sz="2000" b="0" dirty="0" smtClean="0">
                <a:solidFill>
                  <a:srgbClr val="333333"/>
                </a:solidFill>
              </a:rPr>
              <a:t>	</a:t>
            </a:r>
            <a:r>
              <a:rPr lang="cs-CZ" sz="2000" dirty="0" smtClean="0"/>
              <a:t>Důležité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v průběhu měsíce prosince ve výkazu R44-99 ukončit poskytování podpůrného opatření asistenta pedagoga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pracovní smlouvy asistentů musí být v souladu s nařízením vlády č. 75/2005 Sb.</a:t>
            </a:r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E7A623-66DC-4F50-8A12-AFF73B8B1FCB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4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8197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ACFECB-92B9-4E5A-960B-6C2912A868C1}" type="datetime1">
              <a:rPr lang="cs-CZ" altLang="cs-CZ" sz="1400" smtClean="0">
                <a:solidFill>
                  <a:schemeClr val="bg2"/>
                </a:solidFill>
              </a:rPr>
              <a:t>13.11.2019</a:t>
            </a:fld>
            <a:endParaRPr lang="cs-CZ" altLang="cs-CZ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Vyhláška č. 27/2016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1800" b="0" dirty="0" smtClean="0">
                <a:solidFill>
                  <a:schemeClr val="tx1"/>
                </a:solidFill>
              </a:rPr>
              <a:t>novela vyhlášky nabývá účinnosti dne 1. 1. 2020</a:t>
            </a:r>
          </a:p>
          <a:p>
            <a:pPr marL="342900" indent="-342900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endParaRPr lang="cs-CZ" sz="2000" b="0" dirty="0" smtClean="0">
              <a:solidFill>
                <a:srgbClr val="333333"/>
              </a:solidFill>
            </a:endParaRPr>
          </a:p>
          <a:p>
            <a:pPr eaLnBrk="1" hangingPunct="1">
              <a:buClr>
                <a:srgbClr val="25A939"/>
              </a:buClr>
              <a:defRPr/>
            </a:pPr>
            <a:r>
              <a:rPr lang="cs-CZ" sz="2000" b="0" dirty="0" smtClean="0">
                <a:solidFill>
                  <a:srgbClr val="333333"/>
                </a:solidFill>
              </a:rPr>
              <a:t>	</a:t>
            </a:r>
            <a:r>
              <a:rPr lang="cs-CZ" sz="2000" dirty="0" smtClean="0"/>
              <a:t>Změny</a:t>
            </a:r>
          </a:p>
          <a:p>
            <a:pPr marL="342900" indent="-342900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1800" b="0" dirty="0" err="1" smtClean="0">
                <a:solidFill>
                  <a:schemeClr val="tx1"/>
                </a:solidFill>
              </a:rPr>
              <a:t>nejv</a:t>
            </a:r>
            <a:r>
              <a:rPr lang="en-US" sz="1800" b="0" dirty="0" smtClean="0">
                <a:solidFill>
                  <a:schemeClr val="tx1"/>
                </a:solidFill>
              </a:rPr>
              <a:t>ý</a:t>
            </a:r>
            <a:r>
              <a:rPr lang="cs-CZ" sz="1800" b="0" dirty="0" err="1" smtClean="0">
                <a:solidFill>
                  <a:schemeClr val="tx1"/>
                </a:solidFill>
              </a:rPr>
              <a:t>še</a:t>
            </a:r>
            <a:r>
              <a:rPr lang="cs-CZ" sz="1800" b="0" dirty="0" smtClean="0">
                <a:solidFill>
                  <a:schemeClr val="tx1"/>
                </a:solidFill>
              </a:rPr>
              <a:t> 3 </a:t>
            </a:r>
            <a:r>
              <a:rPr lang="cs-CZ" sz="1800" b="0" dirty="0" err="1" smtClean="0">
                <a:solidFill>
                  <a:schemeClr val="tx1"/>
                </a:solidFill>
              </a:rPr>
              <a:t>pedagogičt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pracovn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err="1" smtClean="0">
                <a:solidFill>
                  <a:schemeClr val="tx1"/>
                </a:solidFill>
              </a:rPr>
              <a:t>ci</a:t>
            </a:r>
            <a:r>
              <a:rPr lang="cs-CZ" sz="1800" b="0" dirty="0" smtClean="0">
                <a:solidFill>
                  <a:schemeClr val="tx1"/>
                </a:solidFill>
              </a:rPr>
              <a:t> v </a:t>
            </a:r>
            <a:r>
              <a:rPr lang="cs-CZ" sz="1800" b="0" dirty="0" err="1" smtClean="0">
                <a:solidFill>
                  <a:schemeClr val="tx1"/>
                </a:solidFill>
              </a:rPr>
              <a:t>běžn</a:t>
            </a:r>
            <a:r>
              <a:rPr lang="en-US" sz="1800" b="0" dirty="0" smtClean="0">
                <a:solidFill>
                  <a:schemeClr val="tx1"/>
                </a:solidFill>
              </a:rPr>
              <a:t>ý</a:t>
            </a:r>
            <a:r>
              <a:rPr lang="cs-CZ" sz="1800" b="0" dirty="0" smtClean="0">
                <a:solidFill>
                  <a:schemeClr val="tx1"/>
                </a:solidFill>
              </a:rPr>
              <a:t>ch </a:t>
            </a:r>
            <a:r>
              <a:rPr lang="cs-CZ" sz="1800" b="0" dirty="0" err="1" smtClean="0">
                <a:solidFill>
                  <a:schemeClr val="tx1"/>
                </a:solidFill>
              </a:rPr>
              <a:t>tř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d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smtClean="0">
                <a:solidFill>
                  <a:schemeClr val="tx1"/>
                </a:solidFill>
              </a:rPr>
              <a:t>ch (</a:t>
            </a:r>
            <a:r>
              <a:rPr lang="cs-CZ" sz="1800" b="0" dirty="0" err="1" smtClean="0">
                <a:solidFill>
                  <a:schemeClr val="tx1"/>
                </a:solidFill>
              </a:rPr>
              <a:t>dř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ve </a:t>
            </a:r>
            <a:r>
              <a:rPr lang="cs-CZ" sz="1800" b="0" dirty="0" err="1" smtClean="0">
                <a:solidFill>
                  <a:schemeClr val="tx1"/>
                </a:solidFill>
              </a:rPr>
              <a:t>nejv</a:t>
            </a:r>
            <a:r>
              <a:rPr lang="en-US" sz="1800" b="0" dirty="0" smtClean="0">
                <a:solidFill>
                  <a:schemeClr val="tx1"/>
                </a:solidFill>
              </a:rPr>
              <a:t>ý</a:t>
            </a:r>
            <a:r>
              <a:rPr lang="cs-CZ" sz="1800" b="0" dirty="0" err="1" smtClean="0">
                <a:solidFill>
                  <a:schemeClr val="tx1"/>
                </a:solidFill>
              </a:rPr>
              <a:t>še</a:t>
            </a:r>
            <a:r>
              <a:rPr lang="cs-CZ" sz="1800" b="0" dirty="0" smtClean="0">
                <a:solidFill>
                  <a:schemeClr val="tx1"/>
                </a:solidFill>
              </a:rPr>
              <a:t> 4 </a:t>
            </a:r>
            <a:r>
              <a:rPr lang="cs-CZ" sz="1800" b="0" dirty="0" err="1" smtClean="0">
                <a:solidFill>
                  <a:schemeClr val="tx1"/>
                </a:solidFill>
              </a:rPr>
              <a:t>pedagogičt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pracovn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err="1" smtClean="0">
                <a:solidFill>
                  <a:schemeClr val="tx1"/>
                </a:solidFill>
              </a:rPr>
              <a:t>ci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1800" b="0" dirty="0" smtClean="0">
                <a:solidFill>
                  <a:schemeClr val="tx1"/>
                </a:solidFill>
              </a:rPr>
              <a:t>v odůvodněn</a:t>
            </a:r>
            <a:r>
              <a:rPr lang="en-US" sz="1800" b="0" dirty="0" smtClean="0">
                <a:solidFill>
                  <a:schemeClr val="tx1"/>
                </a:solidFill>
              </a:rPr>
              <a:t>ý</a:t>
            </a:r>
            <a:r>
              <a:rPr lang="cs-CZ" sz="1800" b="0" dirty="0" smtClean="0">
                <a:solidFill>
                  <a:schemeClr val="tx1"/>
                </a:solidFill>
              </a:rPr>
              <a:t>ch </a:t>
            </a:r>
            <a:r>
              <a:rPr lang="cs-CZ" sz="1800" b="0" dirty="0" err="1" smtClean="0">
                <a:solidFill>
                  <a:schemeClr val="tx1"/>
                </a:solidFill>
              </a:rPr>
              <a:t>př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err="1" smtClean="0">
                <a:solidFill>
                  <a:schemeClr val="tx1"/>
                </a:solidFill>
              </a:rPr>
              <a:t>padech</a:t>
            </a:r>
            <a:r>
              <a:rPr lang="cs-CZ" sz="1800" b="0" dirty="0" smtClean="0">
                <a:solidFill>
                  <a:schemeClr val="tx1"/>
                </a:solidFill>
              </a:rPr>
              <a:t> může </a:t>
            </a:r>
            <a:r>
              <a:rPr lang="cs-CZ" sz="1800" b="0" dirty="0" err="1" smtClean="0">
                <a:solidFill>
                  <a:schemeClr val="tx1"/>
                </a:solidFill>
              </a:rPr>
              <a:t>školsk</a:t>
            </a:r>
            <a:r>
              <a:rPr lang="en-US" sz="1800" b="0" dirty="0" smtClean="0">
                <a:solidFill>
                  <a:schemeClr val="tx1"/>
                </a:solidFill>
              </a:rPr>
              <a:t>é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poradensk</a:t>
            </a:r>
            <a:r>
              <a:rPr lang="en-US" sz="1800" b="0" dirty="0" smtClean="0">
                <a:solidFill>
                  <a:schemeClr val="tx1"/>
                </a:solidFill>
              </a:rPr>
              <a:t>é</a:t>
            </a:r>
            <a:r>
              <a:rPr lang="cs-CZ" sz="1800" b="0" dirty="0" smtClean="0">
                <a:solidFill>
                  <a:schemeClr val="tx1"/>
                </a:solidFill>
              </a:rPr>
              <a:t> zař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zen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 stanovit platnost doporučen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 až na 4 roky (</a:t>
            </a:r>
            <a:r>
              <a:rPr lang="cs-CZ" sz="1800" b="0" dirty="0" err="1" smtClean="0">
                <a:solidFill>
                  <a:schemeClr val="tx1"/>
                </a:solidFill>
              </a:rPr>
              <a:t>dř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ve všechny doporučen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 platnost na 2 roky)</a:t>
            </a:r>
          </a:p>
          <a:p>
            <a:pPr marL="342900" indent="-342900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1800" b="0" dirty="0" smtClean="0">
                <a:solidFill>
                  <a:schemeClr val="tx1"/>
                </a:solidFill>
              </a:rPr>
              <a:t>rozšiřuje se možnost </a:t>
            </a:r>
            <a:r>
              <a:rPr lang="cs-CZ" sz="1800" b="0" dirty="0" err="1" smtClean="0">
                <a:solidFill>
                  <a:schemeClr val="tx1"/>
                </a:solidFill>
              </a:rPr>
              <a:t>sd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len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 podpory asistenta pedagoga v </a:t>
            </a:r>
            <a:r>
              <a:rPr lang="cs-CZ" sz="1800" b="0" dirty="0" err="1" smtClean="0">
                <a:solidFill>
                  <a:schemeClr val="tx1"/>
                </a:solidFill>
              </a:rPr>
              <a:t>běžn</a:t>
            </a:r>
            <a:r>
              <a:rPr lang="en-US" sz="1800" b="0" dirty="0" smtClean="0">
                <a:solidFill>
                  <a:schemeClr val="tx1"/>
                </a:solidFill>
              </a:rPr>
              <a:t>ý</a:t>
            </a:r>
            <a:r>
              <a:rPr lang="cs-CZ" sz="1800" b="0" dirty="0" smtClean="0">
                <a:solidFill>
                  <a:schemeClr val="tx1"/>
                </a:solidFill>
              </a:rPr>
              <a:t>ch škol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smtClean="0">
                <a:solidFill>
                  <a:schemeClr val="tx1"/>
                </a:solidFill>
              </a:rPr>
              <a:t>ch pro v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err="1" smtClean="0">
                <a:solidFill>
                  <a:schemeClr val="tx1"/>
                </a:solidFill>
              </a:rPr>
              <a:t>ce</a:t>
            </a:r>
            <a:r>
              <a:rPr lang="cs-CZ" sz="1800" b="0" dirty="0" smtClean="0">
                <a:solidFill>
                  <a:schemeClr val="tx1"/>
                </a:solidFill>
              </a:rPr>
              <a:t> ž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err="1" smtClean="0">
                <a:solidFill>
                  <a:schemeClr val="tx1"/>
                </a:solidFill>
              </a:rPr>
              <a:t>ků</a:t>
            </a:r>
            <a:r>
              <a:rPr lang="cs-CZ" sz="1800" b="0" dirty="0" smtClean="0">
                <a:solidFill>
                  <a:schemeClr val="tx1"/>
                </a:solidFill>
              </a:rPr>
              <a:t> (</a:t>
            </a:r>
            <a:r>
              <a:rPr lang="cs-CZ" sz="1800" b="0" dirty="0" err="1" smtClean="0">
                <a:solidFill>
                  <a:schemeClr val="tx1"/>
                </a:solidFill>
              </a:rPr>
              <a:t>dř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ve podpora </a:t>
            </a:r>
            <a:r>
              <a:rPr lang="cs-CZ" sz="1800" b="0" dirty="0" err="1" smtClean="0">
                <a:solidFill>
                  <a:schemeClr val="tx1"/>
                </a:solidFill>
              </a:rPr>
              <a:t>nejv</a:t>
            </a:r>
            <a:r>
              <a:rPr lang="en-US" sz="1800" b="0" dirty="0" smtClean="0">
                <a:solidFill>
                  <a:schemeClr val="tx1"/>
                </a:solidFill>
              </a:rPr>
              <a:t>ý</a:t>
            </a:r>
            <a:r>
              <a:rPr lang="cs-CZ" sz="1800" b="0" dirty="0" err="1" smtClean="0">
                <a:solidFill>
                  <a:schemeClr val="tx1"/>
                </a:solidFill>
              </a:rPr>
              <a:t>še</a:t>
            </a:r>
            <a:r>
              <a:rPr lang="cs-CZ" sz="1800" b="0" dirty="0" smtClean="0">
                <a:solidFill>
                  <a:schemeClr val="tx1"/>
                </a:solidFill>
              </a:rPr>
              <a:t> 4 ž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err="1" smtClean="0">
                <a:solidFill>
                  <a:schemeClr val="tx1"/>
                </a:solidFill>
              </a:rPr>
              <a:t>kům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1800" b="0" dirty="0" smtClean="0">
                <a:solidFill>
                  <a:schemeClr val="tx1"/>
                </a:solidFill>
              </a:rPr>
              <a:t>ruš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 se možnost z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skat asistenta pedagoga do </a:t>
            </a:r>
            <a:r>
              <a:rPr lang="cs-CZ" sz="1800" b="0" dirty="0" err="1" smtClean="0">
                <a:solidFill>
                  <a:schemeClr val="tx1"/>
                </a:solidFill>
              </a:rPr>
              <a:t>běžn</a:t>
            </a:r>
            <a:r>
              <a:rPr lang="en-US" sz="1800" b="0" dirty="0" smtClean="0">
                <a:solidFill>
                  <a:schemeClr val="tx1"/>
                </a:solidFill>
              </a:rPr>
              <a:t>é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tř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err="1" smtClean="0">
                <a:solidFill>
                  <a:schemeClr val="tx1"/>
                </a:solidFill>
              </a:rPr>
              <a:t>dy</a:t>
            </a:r>
            <a:r>
              <a:rPr lang="cs-CZ" sz="1800" b="0" dirty="0" smtClean="0">
                <a:solidFill>
                  <a:schemeClr val="tx1"/>
                </a:solidFill>
              </a:rPr>
              <a:t>, ve </a:t>
            </a:r>
            <a:r>
              <a:rPr lang="cs-CZ" sz="1800" b="0" dirty="0" err="1" smtClean="0">
                <a:solidFill>
                  <a:schemeClr val="tx1"/>
                </a:solidFill>
              </a:rPr>
              <a:t>kter</a:t>
            </a:r>
            <a:r>
              <a:rPr lang="en-US" sz="1800" b="0" dirty="0" smtClean="0">
                <a:solidFill>
                  <a:schemeClr val="tx1"/>
                </a:solidFill>
              </a:rPr>
              <a:t>é</a:t>
            </a:r>
            <a:r>
              <a:rPr lang="cs-CZ" sz="1800" b="0" dirty="0" smtClean="0">
                <a:solidFill>
                  <a:schemeClr val="tx1"/>
                </a:solidFill>
              </a:rPr>
              <a:t> je </a:t>
            </a:r>
            <a:r>
              <a:rPr lang="cs-CZ" sz="1800" b="0" dirty="0" err="1" smtClean="0">
                <a:solidFill>
                  <a:schemeClr val="tx1"/>
                </a:solidFill>
              </a:rPr>
              <a:t>vzděl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smtClean="0">
                <a:solidFill>
                  <a:schemeClr val="tx1"/>
                </a:solidFill>
              </a:rPr>
              <a:t>v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smtClean="0">
                <a:solidFill>
                  <a:schemeClr val="tx1"/>
                </a:solidFill>
              </a:rPr>
              <a:t>no v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c než pět ž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err="1" smtClean="0">
                <a:solidFill>
                  <a:schemeClr val="tx1"/>
                </a:solidFill>
              </a:rPr>
              <a:t>ků</a:t>
            </a:r>
            <a:r>
              <a:rPr lang="cs-CZ" sz="1800" b="0" dirty="0" smtClean="0">
                <a:solidFill>
                  <a:schemeClr val="tx1"/>
                </a:solidFill>
              </a:rPr>
              <a:t> se </a:t>
            </a:r>
            <a:r>
              <a:rPr lang="cs-CZ" sz="1800" b="0" dirty="0" err="1" smtClean="0">
                <a:solidFill>
                  <a:schemeClr val="tx1"/>
                </a:solidFill>
              </a:rPr>
              <a:t>speci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err="1" smtClean="0">
                <a:solidFill>
                  <a:schemeClr val="tx1"/>
                </a:solidFill>
              </a:rPr>
              <a:t>ln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mi </a:t>
            </a:r>
            <a:r>
              <a:rPr lang="cs-CZ" sz="1800" b="0" dirty="0" err="1" smtClean="0">
                <a:solidFill>
                  <a:schemeClr val="tx1"/>
                </a:solidFill>
              </a:rPr>
              <a:t>vzděl</a:t>
            </a:r>
            <a:r>
              <a:rPr lang="en-US" sz="1800" b="0" dirty="0" smtClean="0">
                <a:solidFill>
                  <a:schemeClr val="tx1"/>
                </a:solidFill>
              </a:rPr>
              <a:t>á</a:t>
            </a:r>
            <a:r>
              <a:rPr lang="cs-CZ" sz="1800" b="0" dirty="0" err="1" smtClean="0">
                <a:solidFill>
                  <a:schemeClr val="tx1"/>
                </a:solidFill>
              </a:rPr>
              <a:t>vac</a:t>
            </a:r>
            <a:r>
              <a:rPr lang="en-US" sz="1800" b="0" dirty="0" smtClean="0">
                <a:solidFill>
                  <a:schemeClr val="tx1"/>
                </a:solidFill>
              </a:rPr>
              <a:t>í</a:t>
            </a:r>
            <a:r>
              <a:rPr lang="cs-CZ" sz="1800" b="0" dirty="0" smtClean="0">
                <a:solidFill>
                  <a:schemeClr val="tx1"/>
                </a:solidFill>
              </a:rPr>
              <a:t>mi potřebami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	</a:t>
            </a:r>
            <a:r>
              <a:rPr lang="cs-CZ" sz="2000" dirty="0" smtClean="0"/>
              <a:t>Metodický pokyn k novele vyhlášky</a:t>
            </a:r>
          </a:p>
          <a:p>
            <a:pPr eaLnBrk="1" hangingPunct="1">
              <a:defRPr/>
            </a:pPr>
            <a:r>
              <a:rPr lang="cs-CZ" sz="2000" dirty="0" smtClean="0"/>
              <a:t>		</a:t>
            </a:r>
            <a:r>
              <a:rPr lang="cs-CZ" sz="2000" b="0" dirty="0" smtClean="0">
                <a:solidFill>
                  <a:schemeClr val="tx1"/>
                </a:solidFill>
              </a:rPr>
              <a:t>http://www.msmt.cz/file/51499/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cs-CZ" dirty="0" smtClean="0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BE477F-6646-4CC9-A9A9-97C87CF2C685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5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9221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E575F9-16E2-4822-B7C0-64478C67FA01}" type="datetime1">
              <a:rPr lang="cs-CZ" altLang="cs-CZ" sz="1400" smtClean="0">
                <a:solidFill>
                  <a:schemeClr val="bg2"/>
                </a:solidFill>
              </a:rPr>
              <a:t>13.11.2019</a:t>
            </a:fld>
            <a:endParaRPr lang="cs-CZ" altLang="cs-CZ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Rozvojový program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cs-CZ" sz="2000" dirty="0" smtClean="0"/>
              <a:t>Podpora financování ZŠ a SŠ při zavádění změny systému financování regionálního školství</a:t>
            </a:r>
          </a:p>
          <a:p>
            <a:pPr algn="just" eaLnBrk="1" hangingPunct="1">
              <a:defRPr/>
            </a:pPr>
            <a:endParaRPr lang="cs-CZ" sz="2000" dirty="0" smtClean="0"/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>
                <a:solidFill>
                  <a:schemeClr val="tx1"/>
                </a:solidFill>
              </a:rPr>
              <a:t>ž</a:t>
            </a:r>
            <a:r>
              <a:rPr lang="cs-CZ" sz="2000" b="0" dirty="0" smtClean="0">
                <a:solidFill>
                  <a:schemeClr val="tx1"/>
                </a:solidFill>
              </a:rPr>
              <a:t>ádost je nutné přepočítat na skutečnost – výkaz P1c-01 a krajské normativy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je-li rozdíl nižší než výše úvazků v žádosti = vratka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>
                <a:solidFill>
                  <a:schemeClr val="tx1"/>
                </a:solidFill>
              </a:rPr>
              <a:t>d</a:t>
            </a:r>
            <a:r>
              <a:rPr lang="cs-CZ" sz="2000" b="0" dirty="0" smtClean="0">
                <a:solidFill>
                  <a:schemeClr val="tx1"/>
                </a:solidFill>
              </a:rPr>
              <a:t>otaci lze čerpat maximálně do výše, na kterou bylo zažádáno</a:t>
            </a:r>
          </a:p>
          <a:p>
            <a:pPr marL="342900" indent="-342900" algn="just" eaLnBrk="1" hangingPunct="1">
              <a:buClr>
                <a:srgbClr val="25A939"/>
              </a:buClr>
              <a:buFont typeface="Wingdings" panose="05000000000000000000" pitchFamily="2" charset="2"/>
              <a:buChar char="§"/>
              <a:defRPr/>
            </a:pPr>
            <a:r>
              <a:rPr lang="cs-CZ" sz="2000" b="0" dirty="0" smtClean="0">
                <a:solidFill>
                  <a:schemeClr val="tx1"/>
                </a:solidFill>
              </a:rPr>
              <a:t>vyúčtování do 15. 1. 2020</a:t>
            </a:r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8BA46-F7C4-4F56-A4D4-6FDEEBA802BB}" type="slidenum">
              <a:rPr lang="cs-CZ" altLang="cs-CZ" sz="1400">
                <a:solidFill>
                  <a:schemeClr val="bg2"/>
                </a:solidFill>
              </a:rPr>
              <a:pPr>
                <a:spcBef>
                  <a:spcPct val="0"/>
                </a:spcBef>
              </a:pPr>
              <a:t>6</a:t>
            </a:fld>
            <a:endParaRPr lang="cs-CZ" altLang="cs-CZ" sz="1400">
              <a:solidFill>
                <a:schemeClr val="bg2"/>
              </a:solidFill>
            </a:endParaRPr>
          </a:p>
        </p:txBody>
      </p:sp>
      <p:sp>
        <p:nvSpPr>
          <p:cNvPr id="10245" name="Zástupný symbol pro datum 4"/>
          <p:cNvSpPr>
            <a:spLocks noGrp="1"/>
          </p:cNvSpPr>
          <p:nvPr>
            <p:ph type="dt" sz="quarter" idx="11"/>
          </p:nvPr>
        </p:nvSpPr>
        <p:spPr>
          <a:noFill/>
        </p:spPr>
        <p:txBody>
          <a:bodyPr/>
          <a:lstStyle>
            <a:lvl1pPr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5363">
              <a:spcBef>
                <a:spcPct val="20000"/>
              </a:spcBef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63FC6B-E8E9-49EE-BD06-E0F56F89A81B}" type="datetime1">
              <a:rPr lang="cs-CZ" altLang="cs-CZ" sz="1400" smtClean="0">
                <a:solidFill>
                  <a:schemeClr val="bg2"/>
                </a:solidFill>
              </a:rPr>
              <a:t>13.11.2019</a:t>
            </a:fld>
            <a:endParaRPr lang="cs-CZ" altLang="cs-CZ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/>
            <a:r>
              <a:rPr lang="cs-CZ" sz="3200" dirty="0" smtClean="0"/>
              <a:t>Děkuji za pozornost.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64F6B5-39FC-4259-A5DC-7FBB7734BAED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7A95E1A-0A7E-488C-B008-36D01351348D}" type="datetime1">
              <a:rPr lang="cs-CZ" altLang="cs-CZ" smtClean="0"/>
              <a:t>13.11.2019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212437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.pot [režim kompatibility]" id="{E84E0688-60D1-4B82-8E25-89C49BEF73AD}" vid="{F9C4FB9C-0571-41E0-9544-77AC5A8BFC10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1A1A93D06E574C960A6D7E98135716" ma:contentTypeVersion="7" ma:contentTypeDescription="Vytvoří nový dokument" ma:contentTypeScope="" ma:versionID="0bb631a01b2456230b70190d4b2f9cac">
  <xsd:schema xmlns:xsd="http://www.w3.org/2001/XMLSchema" xmlns:xs="http://www.w3.org/2001/XMLSchema" xmlns:p="http://schemas.microsoft.com/office/2006/metadata/properties" xmlns:ns2="ad0a1802-d40a-4fae-a083-bd919e9592b2" xmlns:ns3="552c9eae-b457-430e-aa69-c3e45868fffa" targetNamespace="http://schemas.microsoft.com/office/2006/metadata/properties" ma:root="true" ma:fieldsID="019473a6dbac341c863c31ced28d54b0" ns2:_="" ns3:_="">
    <xsd:import namespace="ad0a1802-d40a-4fae-a083-bd919e9592b2"/>
    <xsd:import namespace="552c9eae-b457-430e-aa69-c3e45868fffa"/>
    <xsd:element name="properties">
      <xsd:complexType>
        <xsd:sequence>
          <xsd:element name="documentManagement">
            <xsd:complexType>
              <xsd:all>
                <xsd:element ref="ns2:Kategorie" minOccurs="0"/>
                <xsd:element ref="ns2:Popis_x0020_dokumentu" minOccurs="0"/>
                <xsd:element ref="ns2:Barva"/>
                <xsd:element ref="ns2:Vlastn_x00ed_k_x0020__x0161_ablony" minOccurs="0"/>
                <xsd:element ref="ns2:Datum_x0020_vyd_x00e1_n_x00ed__x0020_verze"/>
                <xsd:element ref="ns2:Vnit_x0159_n_x00ed__x0020_p_x0159_edpisy_x0020__x002d__x0020_p_x0159__x00ed_loha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0a1802-d40a-4fae-a083-bd919e9592b2" elementFormDefault="qualified">
    <xsd:import namespace="http://schemas.microsoft.com/office/2006/documentManagement/types"/>
    <xsd:import namespace="http://schemas.microsoft.com/office/infopath/2007/PartnerControls"/>
    <xsd:element name="Kategorie" ma:index="2" nillable="true" ma:displayName="Kategorie" ma:default="Radní" ma:format="Dropdown" ma:internalName="Kategorie">
      <xsd:simpleType>
        <xsd:restriction base="dms:Choice">
          <xsd:enumeration value="Šablona odboru"/>
          <xsd:enumeration value="Zastupitelstvo"/>
          <xsd:enumeration value="Radní"/>
          <xsd:enumeration value="Prezentace"/>
          <xsd:enumeration value="Vysočina náš domov"/>
          <xsd:enumeration value="Personální záležitosti"/>
          <xsd:enumeration value="Pracovní týmy"/>
          <xsd:enumeration value="Legislativní návrh"/>
          <xsd:enumeration value="Archiv"/>
          <xsd:enumeration value="Speciální"/>
          <xsd:enumeration value="Kontrolní činnost"/>
          <xsd:enumeration value="Vnitřní předpisy - příloha"/>
          <xsd:enumeration value="Fond Vysočiny"/>
          <xsd:enumeration value="Formuláře ostatní"/>
          <xsd:enumeration value="Cedule"/>
          <xsd:enumeration value="Pokladní operace"/>
          <xsd:enumeration value="Majetková evidence"/>
        </xsd:restriction>
      </xsd:simpleType>
    </xsd:element>
    <xsd:element name="Popis_x0020_dokumentu" ma:index="3" nillable="true" ma:displayName="Popis dokumentu" ma:internalName="Popis_x0020_dokumentu">
      <xsd:simpleType>
        <xsd:restriction base="dms:Text">
          <xsd:maxLength value="200"/>
        </xsd:restriction>
      </xsd:simpleType>
    </xsd:element>
    <xsd:element name="Barva" ma:index="4" ma:displayName="Barva" ma:default="Černobílá" ma:format="Dropdown" ma:internalName="Barva">
      <xsd:simpleType>
        <xsd:restriction base="dms:Choice">
          <xsd:enumeration value="Černobílá"/>
          <xsd:enumeration value="Barevná"/>
        </xsd:restriction>
      </xsd:simpleType>
    </xsd:element>
    <xsd:element name="Vlastn_x00ed_k_x0020__x0161_ablony" ma:index="5" nillable="true" ma:displayName="Vlastník šablony" ma:default="OSV" ma:format="Dropdown" ma:internalName="Vlastn_x00ed_k_x0020__x0161_ablony">
      <xsd:simpleType>
        <xsd:restriction base="dms:Choice">
          <xsd:enumeration value="OddRLZ"/>
          <xsd:enumeration value="OAPR"/>
          <xsd:enumeration value="OddHS"/>
          <xsd:enumeration value="Reditel"/>
          <xsd:enumeration value="Sekční ředitelé"/>
          <xsd:enumeration value="OddPKZU"/>
          <xsd:enumeration value="OSH"/>
          <xsd:enumeration value="OM"/>
          <xsd:enumeration value="OE"/>
          <xsd:enumeration value="OK"/>
          <xsd:enumeration value="ODSH"/>
          <xsd:enumeration value="OKPPCR"/>
          <xsd:enumeration value="ORR"/>
          <xsd:enumeration value="OSV"/>
          <xsd:enumeration value="OSMS"/>
          <xsd:enumeration value="OUPSR"/>
          <xsd:enumeration value="OZ"/>
          <xsd:enumeration value="OŽPZ"/>
          <xsd:enumeration value="OddHS"/>
          <xsd:enumeration value="OddIA"/>
          <xsd:enumeration value="OddOSC"/>
          <xsd:enumeration value="OddVK"/>
          <xsd:enumeration value="OI"/>
        </xsd:restriction>
      </xsd:simpleType>
    </xsd:element>
    <xsd:element name="Datum_x0020_vyd_x00e1_n_x00ed__x0020_verze" ma:index="6" ma:displayName="Datum vydání verze" ma:default="2019-01-01T00:00:00Z" ma:format="DateOnly" ma:internalName="Datum_x0020_vyd_x00e1_n_x00ed__x0020_verze">
      <xsd:simpleType>
        <xsd:restriction base="dms:DateTime"/>
      </xsd:simpleType>
    </xsd:element>
    <xsd:element name="Vnit_x0159_n_x00ed__x0020_p_x0159_edpisy_x0020__x002d__x0020_p_x0159__x00ed_loha" ma:index="13" nillable="true" ma:displayName="Vnitřní předpisy - příloha" ma:default="0" ma:internalName="Vnit_x0159_n_x00ed__x0020_p_x0159_edpisy_x0020__x002d__x0020_p_x0159__x00ed_loh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c9eae-b457-430e-aa69-c3e45868fff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Typ obsahu"/>
        <xsd:element ref="dc:title" minOccurs="0" maxOccurs="1" ma:index="1" ma:displayName="Podkategori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077352-2455-4361-AC4A-48246A51BF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0a1802-d40a-4fae-a083-bd919e9592b2"/>
    <ds:schemaRef ds:uri="552c9eae-b457-430e-aa69-c3e45868ff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1D41F2C-2C86-4549-9D1C-F377B3D12CD7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5409F114-33DC-4867-9947-685A543162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105</TotalTime>
  <Words>567</Words>
  <Application>Microsoft Office PowerPoint</Application>
  <PresentationFormat>Vlastní</PresentationFormat>
  <Paragraphs>76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Wingdings</vt:lpstr>
      <vt:lpstr>Vlastní návrh</vt:lpstr>
      <vt:lpstr>Společné vzdělávání</vt:lpstr>
      <vt:lpstr>Asistent pedagoga</vt:lpstr>
      <vt:lpstr>Asistent pedagoga</vt:lpstr>
      <vt:lpstr>Asistent pedagoga</vt:lpstr>
      <vt:lpstr>Vyhláška č. 27/2016 Sb.</vt:lpstr>
      <vt:lpstr>Rozvojový program</vt:lpstr>
      <vt:lpstr>Prezentace aplikace PowerPoint</vt:lpstr>
    </vt:vector>
  </TitlesOfParts>
  <Company>Krajský úřad Kraje Vysočina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Společné vzdělávání</dc:title>
  <dc:creator>Hamáčková Petra Bc.</dc:creator>
  <cp:lastModifiedBy>Hamáčková Petra Bc.</cp:lastModifiedBy>
  <cp:revision>13</cp:revision>
  <dcterms:created xsi:type="dcterms:W3CDTF">2019-11-12T07:27:12Z</dcterms:created>
  <dcterms:modified xsi:type="dcterms:W3CDTF">2019-11-13T15:33:36Z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ategorie">
    <vt:lpwstr>Prezentace</vt:lpwstr>
  </property>
  <property fmtid="{D5CDD505-2E9C-101B-9397-08002B2CF9AE}" pid="3" name="Popis dokumentu">
    <vt:lpwstr/>
  </property>
  <property fmtid="{D5CDD505-2E9C-101B-9397-08002B2CF9AE}" pid="4" name="Barva">
    <vt:lpwstr>Barevná</vt:lpwstr>
  </property>
  <property fmtid="{D5CDD505-2E9C-101B-9397-08002B2CF9AE}" pid="5" name="Datum vydání verze">
    <vt:lpwstr>2018-01-04T00:00:00Z</vt:lpwstr>
  </property>
  <property fmtid="{D5CDD505-2E9C-101B-9397-08002B2CF9AE}" pid="6" name="Vlastník šablony">
    <vt:lpwstr>OSH</vt:lpwstr>
  </property>
  <property fmtid="{D5CDD505-2E9C-101B-9397-08002B2CF9AE}" pid="7" name="Vnitřní předpisy - příloha">
    <vt:lpwstr>0</vt:lpwstr>
  </property>
</Properties>
</file>