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7" r:id="rId5"/>
    <p:sldId id="258" r:id="rId6"/>
    <p:sldId id="274" r:id="rId7"/>
    <p:sldId id="261" r:id="rId8"/>
    <p:sldId id="262" r:id="rId9"/>
    <p:sldId id="266" r:id="rId10"/>
    <p:sldId id="267" r:id="rId11"/>
    <p:sldId id="263" r:id="rId12"/>
    <p:sldId id="259" r:id="rId13"/>
    <p:sldId id="264" r:id="rId14"/>
    <p:sldId id="265" r:id="rId15"/>
    <p:sldId id="268" r:id="rId16"/>
  </p:sldIdLst>
  <p:sldSz cx="6858000" cy="51435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B0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4649"/>
  </p:normalViewPr>
  <p:slideViewPr>
    <p:cSldViewPr>
      <p:cViewPr varScale="1">
        <p:scale>
          <a:sx n="92" d="100"/>
          <a:sy n="92" d="100"/>
        </p:scale>
        <p:origin x="1194" y="7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72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E5D3157-EB56-4B37-AFF2-97A376655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BEAF39-90EC-4B8B-B7D0-2E90C560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F9610B5-C242-4764-90AB-299135C1E707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D9CD66-E5F9-42AC-A571-D17F084FE6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D60828-6C7C-4504-A35D-6A30F3D7A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34EE030-D340-4622-91F2-434192122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24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78B5B41F-8D1E-42B9-84A0-306B0AB4C86B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0" tIns="47775" rIns="95550" bIns="4777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028DF21-F295-4BA4-9212-60979CADC7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8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DF21-F295-4BA4-9212-60979CADC785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72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8EE1B-AB99-428B-A543-E3A566BA3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A92A6F-BBCC-49F5-934F-E541ABA3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C3B4B7-6553-41B5-B5AC-118816A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84A13-86EC-45EA-A2B2-7B9367CC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A98A5E-A7C6-4059-A8E9-D568E7B8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C420-BDCC-467C-B13F-D4E250C7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F7685C-9480-49D1-9C28-403AEFB83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B5F17-9A21-40F6-8F0B-126583EE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BA93E-C1E6-44BF-B010-D03B59D0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27CCE1-1C49-4B6D-986D-B4DE6BFE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9285D6-8FE8-49A6-9F38-C3A631396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F37534-3FFB-4F40-97F5-D527030DE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2B668-FA8D-4E0C-90EE-222E2852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F134D0-167B-49B6-A174-5453F630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C5419-D6DC-4183-94DF-EB696685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8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43A-1C24-47BD-A4AE-B7C6D8EB56B8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CA2F-662B-4C94-8D42-66C9FF1FF1DD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4FD7-66F3-4E59-A3BA-C29458FF6EFB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2647-53FE-4C5C-8725-D8CCFDFD859A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92A7-17F6-4711-8F40-FB0EBED1AC52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BBB7-046F-42B9-B4A8-8D5736E3E8AF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0E99-3EF4-4C25-82B1-8B84C64CB8A5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B96-F929-4812-A17E-D9407766E3B1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22640-EB21-4175-9D54-5F5EC98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F715B-EB9E-4C1F-A462-6AFB2963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68F77A-2D8A-4277-BC45-372766B0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82709-1C31-4B0E-8B8B-523588DC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C7943E-B3B3-41DC-84F3-0B4F6A3C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06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621D-556A-4029-A98A-B0FEA6888463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5F57-3A9A-4CB6-A9E1-5CBABACAA14D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06AA-D2A8-4B40-BAA8-8DA1E83F2718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CA2F-662B-4C94-8D42-66C9FF1FF1DD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C0F62-C9ED-4725-9730-0BF87722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B81F6-FF18-4305-B2E3-522C6168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0CE97D-7B26-4CBE-9DB8-99055494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BABF94-82B4-4E2D-BA98-0296BEDE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2F63B4-91C7-4230-BC98-B2DDF749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3D236-AE58-40BB-86FD-ACD12175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C9E9F-B8D0-4811-A223-B8D390394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CEA633-2A81-4968-9855-093C3F2E4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0E9E17-FF0A-4A73-84E8-A87DDA4D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92E2BA-89E0-421B-BC78-08C614B6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30089-5968-4D7F-B1F2-0BC74522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2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9719E-8B72-401E-BE68-B65B061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FCE3-BA6D-48C8-B45E-09AD400A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EFE14-772A-4843-ADCB-483B36826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67D8A1-DB1D-43D0-98F6-5E596F93E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E4CA6D-DD5C-497A-BFC6-4C8057903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5D506E-2CA8-42A2-AC58-E7CF3CEF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96DA64-060C-4E9F-B8C5-A90231A2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07D536-A727-43B1-988F-FA306A51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59613-B4DF-4D09-91F4-582576BE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BDA887-7940-4F2B-8A71-3535633C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163278-AB48-4D02-A8A4-51F1BA5E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2C2DFD-28FE-4535-AD62-A115CA78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C49FAF-3C51-466B-BE5B-CD4ADD27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A43C44-2B4D-4228-9EED-1642FD33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610152-D532-4C38-930B-A4EF0CC4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7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E3681-A9F3-4E9D-BBFF-3A04E139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C39DD-4EF1-411A-984F-D0439952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516100-3D24-4FC1-88F0-86973CD9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B5CE12-CCD1-4A04-BCF1-5F25E45D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423C7-0FD4-4ACA-BACC-1F649755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91B3E-04D9-4D11-A359-83FE868E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1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F311A-4390-4B68-A245-E3A592FD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C169BC-DA66-440F-B9E0-819DF808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558475-C1C3-4B9F-80E4-C929E408E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99A1E7-B3AE-4514-BF3A-4A3C737D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1860E-F132-4F1A-98E1-E4082C54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1B44AE-7A1A-41CC-8DCF-75927C4F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34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D57D-42DF-4366-A7E7-747AA159C760}" type="datetime1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627261C-00DB-48DD-9F53-EC4EB5735B4E}"/>
              </a:ext>
            </a:extLst>
          </p:cNvPr>
          <p:cNvGrpSpPr/>
          <p:nvPr userDrawn="1"/>
        </p:nvGrpSpPr>
        <p:grpSpPr>
          <a:xfrm>
            <a:off x="188640" y="411510"/>
            <a:ext cx="1152128" cy="360040"/>
            <a:chOff x="3707904" y="411509"/>
            <a:chExt cx="1656184" cy="504057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AB685CF-FEBF-453F-BB5B-A9F3DB24A0D2}"/>
                </a:ext>
              </a:extLst>
            </p:cNvPr>
            <p:cNvSpPr/>
            <p:nvPr userDrawn="1"/>
          </p:nvSpPr>
          <p:spPr>
            <a:xfrm>
              <a:off x="3707904" y="411509"/>
              <a:ext cx="1656184" cy="504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aphicFrame>
          <p:nvGraphicFramePr>
            <p:cNvPr id="9" name="Object 4">
              <a:extLst>
                <a:ext uri="{FF2B5EF4-FFF2-40B4-BE49-F238E27FC236}">
                  <a16:creationId xmlns:a16="http://schemas.microsoft.com/office/drawing/2014/main" id="{7B518099-ADFB-469E-B802-BF9E35F75270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528156830"/>
                </p:ext>
              </p:extLst>
            </p:nvPr>
          </p:nvGraphicFramePr>
          <p:xfrm>
            <a:off x="3923957" y="497592"/>
            <a:ext cx="1204855" cy="334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Fotografie" r:id="rId16" imgW="6477904" imgH="1800476" progId="">
                    <p:embed/>
                  </p:oleObj>
                </mc:Choice>
                <mc:Fallback>
                  <p:oleObj name="Fotografie" r:id="rId16" imgW="6477904" imgH="1800476" progId="">
                    <p:embed/>
                    <p:pic>
                      <p:nvPicPr>
                        <p:cNvPr id="7" name="Object 4">
                          <a:extLst>
                            <a:ext uri="{FF2B5EF4-FFF2-40B4-BE49-F238E27FC236}">
                              <a16:creationId xmlns:a16="http://schemas.microsoft.com/office/drawing/2014/main" id="{923B233C-86AC-486C-ABBB-BE4D7E8E6C4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57" y="497592"/>
                          <a:ext cx="1204855" cy="334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A29FC3-F4B3-4623-AE91-EBE857226C0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 l="1042" r="1042"/>
          <a:stretch>
            <a:fillRect/>
          </a:stretch>
        </p:blipFill>
        <p:spPr bwMode="auto">
          <a:xfrm>
            <a:off x="5715000" y="127631"/>
            <a:ext cx="1008472" cy="932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ngolf.cz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117" y="1491630"/>
            <a:ext cx="6731766" cy="174128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cs-CZ" sz="210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210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31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ART ECON STŘEDOŠKOLSKÝ POHÁR 2022 </a:t>
            </a:r>
            <a: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Prague City Golf</a:t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16. ročník</a:t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14. 6. 2022</a:t>
            </a:r>
            <a: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endParaRPr lang="en-US" sz="1899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84" y="1059582"/>
            <a:ext cx="6584377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Promotér akce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2655" y="1357289"/>
            <a:ext cx="3365459" cy="3590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2300" b="1" dirty="0">
                <a:latin typeface="Arial Narrow" pitchFamily="34" charset="0"/>
              </a:rPr>
              <a:t>INGOLF s.r.o. </a:t>
            </a:r>
          </a:p>
          <a:p>
            <a:pPr marL="0" indent="0">
              <a:buNone/>
            </a:pPr>
            <a:r>
              <a:rPr lang="cs-CZ" sz="2300" b="1" i="1" dirty="0">
                <a:latin typeface="Arial Narrow" pitchFamily="34" charset="0"/>
              </a:rPr>
              <a:t>Váš partner ve světě golfu</a:t>
            </a: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od roku 2006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Servisní a marketingová agentura poskytující komplexní služby v oblasti golfu. Oficiální agent International </a:t>
            </a:r>
            <a:r>
              <a:rPr lang="cs-CZ" sz="1400" dirty="0" err="1">
                <a:latin typeface="Arial Narrow" pitchFamily="34" charset="0"/>
              </a:rPr>
              <a:t>Sports</a:t>
            </a:r>
            <a:r>
              <a:rPr lang="cs-CZ" sz="1400" dirty="0">
                <a:latin typeface="Arial Narrow" pitchFamily="34" charset="0"/>
              </a:rPr>
              <a:t> Management. </a:t>
            </a:r>
          </a:p>
          <a:p>
            <a:pPr marL="0" indent="0">
              <a:buNone/>
            </a:pPr>
            <a:endParaRPr lang="cs-CZ" sz="1400" i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i="1" dirty="0">
                <a:latin typeface="Arial Narrow" pitchFamily="34" charset="0"/>
              </a:rPr>
              <a:t>Promotérská činnost:</a:t>
            </a: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Mezinárodní týden golfu, 5 ročníků, International </a:t>
            </a:r>
            <a:r>
              <a:rPr lang="cs-CZ" sz="1400" dirty="0" err="1">
                <a:latin typeface="Arial Narrow" pitchFamily="34" charset="0"/>
              </a:rPr>
              <a:t>GolfWeek</a:t>
            </a:r>
            <a:r>
              <a:rPr lang="cs-CZ" sz="1400" dirty="0">
                <a:latin typeface="Arial Narrow" pitchFamily="34" charset="0"/>
              </a:rPr>
              <a:t> China, 2 ročníky, ART ECON Středoškolský pohár 15 ročníků, Mistrovství ČR v Extrémním golfu, 7 ročníků, Speciální semináře PGAC, Volvo Dny s Klárou Spilkovou a mnoho dalšího. 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Přes 400 dalších golfových akcí dle zadání a potřeb klientů: turnaje, série, akademie, výlety do zahraničí a další.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Reference: KPMG, IBM, </a:t>
            </a:r>
            <a:r>
              <a:rPr lang="cs-CZ" sz="1400" dirty="0" err="1">
                <a:latin typeface="Arial Narrow" pitchFamily="34" charset="0"/>
              </a:rPr>
              <a:t>Raiffeisen</a:t>
            </a:r>
            <a:r>
              <a:rPr lang="cs-CZ" sz="1400" dirty="0">
                <a:latin typeface="Arial Narrow" pitchFamily="34" charset="0"/>
              </a:rPr>
              <a:t> bank, ČEZ, Deloitte, Eurotel, Budvar, ČPP, PGAC, SAP, Alcatel – </a:t>
            </a:r>
            <a:r>
              <a:rPr lang="cs-CZ" sz="1400" dirty="0" err="1">
                <a:latin typeface="Arial Narrow" pitchFamily="34" charset="0"/>
              </a:rPr>
              <a:t>Lucent</a:t>
            </a:r>
            <a:r>
              <a:rPr lang="cs-CZ" sz="1400" dirty="0">
                <a:latin typeface="Arial Narrow" pitchFamily="34" charset="0"/>
              </a:rPr>
              <a:t>, ČSOB, HVB, Tatrabanka, SWAN, Czech </a:t>
            </a:r>
            <a:r>
              <a:rPr lang="cs-CZ" sz="1400" dirty="0" err="1">
                <a:latin typeface="Arial Narrow" pitchFamily="34" charset="0"/>
              </a:rPr>
              <a:t>Tourism</a:t>
            </a:r>
            <a:r>
              <a:rPr lang="cs-CZ" sz="1400" dirty="0">
                <a:latin typeface="Arial Narrow" pitchFamily="34" charset="0"/>
              </a:rPr>
              <a:t>, Cisco Systems, SFM Group, Privat banka a další. 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Více na </a:t>
            </a:r>
            <a:r>
              <a:rPr lang="cs-CZ" sz="1400" b="1" dirty="0">
                <a:latin typeface="Arial Narrow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www.ingolf.cz</a:t>
            </a:r>
            <a:endParaRPr lang="cs-CZ" sz="1400" b="1" dirty="0">
              <a:latin typeface="Arial Narrow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9177C3-4B4D-4A36-86D2-DA1C59F460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15" y="1923678"/>
            <a:ext cx="2952328" cy="19009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F049A31-ACF8-4B0B-9C70-7954E05A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25" y="3824638"/>
            <a:ext cx="3024336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Alan Babický, společně s 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čínským ministrem sportu Ti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Su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Lianem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, Mirkem Topolánkem a dalšími VIP hosty slavnostně zahajuje International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GolfWeek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v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Shanghaji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2015</a:t>
            </a:r>
            <a:endParaRPr kumimoji="0" lang="cs-CZ" sz="900" i="0" u="none" strike="noStrike" kern="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Dax-Light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8680" y="991195"/>
            <a:ext cx="5518547" cy="8974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Spolupořadatel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0647" y="1707654"/>
            <a:ext cx="4010299" cy="3407470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687" b="1" dirty="0">
                <a:latin typeface="Arial Narrow" pitchFamily="34" charset="0"/>
              </a:rPr>
              <a:t>ART ECON – Střední škola a vyšší odborná škola Praha, s.r.o.</a:t>
            </a:r>
            <a:endParaRPr lang="cs-CZ" sz="1687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cs-CZ" sz="1055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55" dirty="0">
                <a:latin typeface="Arial Narrow" pitchFamily="34" charset="0"/>
              </a:rPr>
              <a:t>www.artecon.cz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cs-CZ" sz="1055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100" b="1" dirty="0">
                <a:latin typeface="Arial Narrow" panose="020B0606020202030204" pitchFamily="34" charset="0"/>
              </a:rPr>
              <a:t> </a:t>
            </a:r>
            <a:r>
              <a:rPr lang="cs-CZ" sz="1000" b="1" dirty="0">
                <a:latin typeface="Arial Narrow" panose="020B0606020202030204" pitchFamily="34" charset="0"/>
              </a:rPr>
              <a:t>Dne 1. 9. 2019 došlo ke sloučení dvou středních odborných škol zřizovatele IF Holding, a. s.</a:t>
            </a:r>
            <a:r>
              <a:rPr lang="cs-CZ" sz="1000" dirty="0">
                <a:latin typeface="Arial Narrow" panose="020B0606020202030204" pitchFamily="34" charset="0"/>
              </a:rPr>
              <a:t> a to PB – Vyšší odborné školy a Střední školy managementu a ART ECON – Střední školy pobočky Praha.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anose="020B0606020202030204" pitchFamily="34" charset="0"/>
              </a:rPr>
              <a:t> Tento dlouhotrvající záměr byl realizován s cílem vytvořit velkou, silnou a prestižní školu s kvalitním zázemím a silnou organizační strukturou. Nově tak vznikla škola </a:t>
            </a:r>
            <a:r>
              <a:rPr lang="cs-CZ" sz="1000" b="1" dirty="0">
                <a:latin typeface="Arial Narrow" panose="020B0606020202030204" pitchFamily="34" charset="0"/>
              </a:rPr>
              <a:t>ART ECON – Střední škola a vyšší odborná škola Praha, s.r.o.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V roce 2005 otevřela pod vedením A. Babického první třídu s  rozšířeným sportovním vyučováním zaměřeným na golf v ČR.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Nabízí možnost propojení kvalitního manažerského vzdělání a ekonomického a sportovního trhu.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Individuální přístup ke sportovně nadané mládeži.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00" b="1" dirty="0">
                <a:latin typeface="Arial Narrow" pitchFamily="34" charset="0"/>
              </a:rPr>
              <a:t>Jednatelka:	PhDr. Dana Čapková, Ph.D</a:t>
            </a:r>
            <a:r>
              <a:rPr lang="cs-CZ" sz="1055" b="1" dirty="0">
                <a:latin typeface="Arial Narrow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55" b="1" dirty="0">
                <a:latin typeface="Arial Narrow" pitchFamily="34" charset="0"/>
              </a:rPr>
              <a:t>                   	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801326" y="1888629"/>
            <a:ext cx="1519442" cy="2544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949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1694434"/>
            <a:ext cx="2376518" cy="14972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3291830"/>
            <a:ext cx="2376518" cy="158511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394" y="987574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Patronem 16. ročníku bude 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899" y="1684973"/>
            <a:ext cx="2843566" cy="2836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2006 -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Lucie Borhyová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TV moderátorka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2007, 08, 09 -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Kateřina Neumannová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lyžařka, olympijská vítězka z OH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Torino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2010 a 2011 -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Klára Spilková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bývala účastnice PB Středoškolského poháru a vítězka na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Ladies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European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Tour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2012 a 2013 -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Dominik Hašek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vítěz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Stanleyova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poháru, Mistr světa v hokeji  a olympijský vítěz z OH v Naganu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2014, 2015 a 2016 -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Roman Šebrle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olympijský vítěz a vášnivý golfista   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2017 -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Vladimír </a:t>
            </a:r>
            <a:r>
              <a:rPr lang="cs-CZ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Šmicer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vítěz všech tří hlavních klubových soutěží ve světovém fotbale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2018 - 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David </a:t>
            </a:r>
            <a:r>
              <a:rPr lang="cs-CZ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Suchařípa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povoláním herec, duší golfista a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golfcirkusák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2019 -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Dušan Salfický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Mistr světa v hokeji, vášnivý golfista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2020 -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Marta Jandová,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začínající golfistka – zazpívala hymnu a odpálila slavnostní odpal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2021 –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Štěpánka Pučálková,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sólistka drážďanské opery se nemohla osobně zúčastnit kvůli karanténě, zazpívala hymnu přes telefon</a:t>
            </a: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2022 –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Štěpánka Pučálková,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sólistka drážďanské opery a golfistka tělem i duší…</a:t>
            </a: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13819" y="3298677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Roman Šebrle zahajuje 10. ročník MMČR středoškolských družstev 2016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3B0468-1D21-460C-8E4E-F36D753B9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000" r="5202" b="19201"/>
          <a:stretch/>
        </p:blipFill>
        <p:spPr>
          <a:xfrm>
            <a:off x="3573016" y="1841405"/>
            <a:ext cx="256449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136" y="994420"/>
            <a:ext cx="6172200" cy="857250"/>
          </a:xfrm>
        </p:spPr>
        <p:txBody>
          <a:bodyPr/>
          <a:lstStyle/>
          <a:p>
            <a:pPr algn="ctr"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Místo konání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20" y="4155926"/>
            <a:ext cx="5136956" cy="53108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00"/>
              </a:buClr>
              <a:buNone/>
            </a:pPr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Prague City Golf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AFA26E-F22E-4FA3-8E3D-E3AD4223E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9" y="1851670"/>
            <a:ext cx="2474931" cy="1649338"/>
          </a:xfrm>
          <a:prstGeom prst="rect">
            <a:avLst/>
          </a:prstGeom>
        </p:spPr>
      </p:pic>
      <p:pic>
        <p:nvPicPr>
          <p:cNvPr id="3" name="Obrázek 2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EE4133D8-8C84-4D4C-9698-4225D11EB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r="11800" b="17240"/>
          <a:stretch/>
        </p:blipFill>
        <p:spPr>
          <a:xfrm>
            <a:off x="3573016" y="1851670"/>
            <a:ext cx="2508321" cy="1649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4664" y="945833"/>
            <a:ext cx="6314764" cy="49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9" tIns="26789" rIns="26789" bIns="26789"/>
          <a:lstStyle/>
          <a:p>
            <a:pPr algn="ctr">
              <a:defRPr/>
            </a:pPr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Dax-Light" pitchFamily="50" charset="0"/>
              </a:rPr>
              <a:t>Děkujeme partnerům 15. ročníku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9E5AAD-923A-4693-8F0B-C147A7FCB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2666781"/>
            <a:ext cx="2192417" cy="6442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8D2E45A-5280-4041-940C-55AC45EFA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01" y="1405398"/>
            <a:ext cx="129476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81E3E2-EDC6-4446-AF99-5F1CF90D60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6" y="2652281"/>
            <a:ext cx="1294765" cy="63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A3E865-817B-4A20-95AE-1AAAB6D17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" y="3566242"/>
            <a:ext cx="5013176" cy="608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85184" y="1320869"/>
            <a:ext cx="1367881" cy="516464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Obsah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81133" y="1837333"/>
            <a:ext cx="1728192" cy="2031925"/>
          </a:xfrm>
        </p:spPr>
        <p:txBody>
          <a:bodyPr/>
          <a:lstStyle/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Představení projektu</a:t>
            </a:r>
            <a:endParaRPr lang="en-US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Program</a:t>
            </a:r>
            <a:endParaRPr lang="en-US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Propozice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Záštita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Ceny pro soutěžící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Pořadatel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Promotér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Patron turnaje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Místo konání</a:t>
            </a:r>
          </a:p>
          <a:p>
            <a:pPr marL="125868" indent="0" algn="r">
              <a:lnSpc>
                <a:spcPct val="80000"/>
              </a:lnSpc>
              <a:buNone/>
            </a:pPr>
            <a:endParaRPr lang="cs-CZ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2135" y="4396339"/>
            <a:ext cx="1103187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Oficiální plakát,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7F76C2-96AF-45FF-8305-442317C6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2" t="18016" r="42338" b="4780"/>
          <a:stretch/>
        </p:blipFill>
        <p:spPr>
          <a:xfrm>
            <a:off x="1276167" y="1137119"/>
            <a:ext cx="2502228" cy="354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83303" y="915566"/>
            <a:ext cx="3411760" cy="50405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Naše myšlenka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9" name="Rectangle 7"/>
          <p:cNvSpPr>
            <a:spLocks/>
          </p:cNvSpPr>
          <p:nvPr/>
        </p:nvSpPr>
        <p:spPr bwMode="auto">
          <a:xfrm>
            <a:off x="300329" y="1397125"/>
            <a:ext cx="6457022" cy="24929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Rozhodující fáze pro vývoj mladého golfisty je mezi dvanáctým a osmnáctým rokem věku. Těžiště výchovy, nalezení motivace a probuzení vášně pro eventuální kariéru v soutěžním golfu spočívá ve všech vyspělých golfových zemích na „středních školách“.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Naším cílem je přispět k nastartování akceptace golfu na středních školách a druhých stupních základních škol. Každý rok oslovujeme všechny zřizovatele, ředitele a tělovýchovné pracovníky v ČR a tak posouváme golf do jejich povědomí jako normální sport vhodný pro individuální rozvoj jedince.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Všem školám v ČR nabízíme možnost účasti se svými reprezentačními družstvy. Školy tak mají důvod „podporovat“ své golfové programy a žáci reprezentují svou školu.  </a:t>
            </a: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 </a:t>
            </a: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O správnosti naší cesty nás ujišťuje fakt, že Česká golfová federace hned od druhého ročníku zařadila naši akci na svůj Oficiální kalendář turnajů ČGF. </a:t>
            </a:r>
            <a:endParaRPr lang="cs-CZ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8447EB-1886-4790-8295-0A09BDA7C3C0}"/>
              </a:ext>
            </a:extLst>
          </p:cNvPr>
          <p:cNvSpPr>
            <a:spLocks/>
          </p:cNvSpPr>
          <p:nvPr/>
        </p:nvSpPr>
        <p:spPr bwMode="auto">
          <a:xfrm>
            <a:off x="310613" y="4136609"/>
            <a:ext cx="6177709" cy="4701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PhDr. Dana Čapková, Ph.D.			                       Ing. Alan Babický, MBA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1352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95465" y="989065"/>
            <a:ext cx="3411760" cy="8572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Přichází 16. ročník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9" name="Rectangle 7"/>
          <p:cNvSpPr>
            <a:spLocks/>
          </p:cNvSpPr>
          <p:nvPr/>
        </p:nvSpPr>
        <p:spPr bwMode="auto">
          <a:xfrm>
            <a:off x="310551" y="2093112"/>
            <a:ext cx="2989131" cy="18569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Založeno v roce 2006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Bezmála 1200 účastníků během prvních 15 ročníků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 roce 2021 průměrný HCP družstva nižší než 7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Vítězné skóre v roce 2021 bylo 6 pod par</a:t>
            </a:r>
          </a:p>
          <a:p>
            <a:pPr>
              <a:spcBef>
                <a:spcPts val="475"/>
              </a:spcBef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</p:txBody>
      </p:sp>
      <p:pic>
        <p:nvPicPr>
          <p:cNvPr id="9220" name="Picture 9" descr="_D0V8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315" y="1634982"/>
            <a:ext cx="3307840" cy="25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861048" y="4136535"/>
            <a:ext cx="2876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Slavnostní nástup družstev za zvuku státní hymny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80" y="1337145"/>
            <a:ext cx="5949003" cy="89743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3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Záštita Českého olympijského výboru</a:t>
            </a:r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>
          <a:xfrm>
            <a:off x="603434" y="2931790"/>
            <a:ext cx="5699321" cy="1063243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endParaRPr lang="cs-CZ" sz="1055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endParaRPr lang="cs-CZ" sz="1055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r>
              <a:rPr lang="cs-CZ" sz="105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Dlouhodobou záštitu nad Mezinárodním mistrovstvím </a:t>
            </a: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r>
              <a:rPr lang="cs-CZ" sz="105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České republiky středních škol drží od roku 2013 Český olympijský výbor. </a:t>
            </a:r>
            <a:endParaRPr lang="cs-CZ" sz="105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Obrázek 10" descr="Olympic_rings_with_white_rim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761" y="2267967"/>
            <a:ext cx="2174669" cy="10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5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592" y="996692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dne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0956" y="3403586"/>
            <a:ext cx="2376264" cy="1388463"/>
          </a:xfrm>
          <a:ln>
            <a:miter lim="800000"/>
            <a:headEnd/>
            <a:tailEnd/>
          </a:ln>
        </p:spPr>
        <p:txBody>
          <a:bodyPr vert="horz" wrap="square" lIns="48220" tIns="24111" rIns="48220" bIns="24111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Registrace</a:t>
            </a: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zahájení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nástup školních družstev, státní hymna, proslovy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odpal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Patrona soutěže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Postupný start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účastníků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Doprovodný </a:t>
            </a: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VIP turnaj partnerů, hostů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</a:t>
            </a: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vyhlášení výsledků</a:t>
            </a: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Obrázek 4" descr="IMG_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1533662"/>
            <a:ext cx="2384977" cy="164817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8640" y="3181831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Dominik  Hašek 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FA0384-AEB2-45D5-B578-262EC605E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2" y="2918456"/>
            <a:ext cx="2472858" cy="164817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142AAE0C-174C-490C-86B7-45CC81FA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09" y="4587382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Vladimír </a:t>
            </a:r>
            <a:r>
              <a:rPr lang="cs-CZ" sz="949" b="1" i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Šmicer</a:t>
            </a: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 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64527" y="3547898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7:00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8:15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8:55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10:00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Cca 17:30</a:t>
            </a:r>
            <a:endParaRPr lang="cs-CZ" sz="12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125943-974E-4BC3-8E90-7528431F7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3" y="1648188"/>
            <a:ext cx="2376264" cy="158417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5B283E7-F573-4123-ABF9-D5C0E6A0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144" y="3232365"/>
            <a:ext cx="808146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Roman Šebrle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2008" y="1146259"/>
            <a:ext cx="5518547" cy="8974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Propozice soutěže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4664" y="2016982"/>
            <a:ext cx="2805774" cy="247227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Tříčlenná družstva - nejméně dva žáci z jedné školy. Hra na rány, započítávají se dva nejlepší výsledky družstva na jamce.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 Individuální soutěži, zavedené v roce 2021 hrají jednotlivci na rány bez vyrovnání.</a:t>
            </a:r>
          </a:p>
          <a:p>
            <a:pPr marL="0" indent="0"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Od roku 2016 hrají druhé stupně základních škol a nebo první 4.ročníky víceletých gymnázií. </a:t>
            </a:r>
          </a:p>
          <a:p>
            <a:pPr marL="0" indent="0"/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8564267-E8CF-4E5D-8095-96CD026A9048}"/>
              </a:ext>
            </a:extLst>
          </p:cNvPr>
          <p:cNvSpPr txBox="1"/>
          <p:nvPr/>
        </p:nvSpPr>
        <p:spPr>
          <a:xfrm>
            <a:off x="4501344" y="4457466"/>
            <a:ext cx="22509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Vítězové 2021 přebírají Putovní pohár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5A1E92-2CA3-43D7-82FC-2E99CC16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68" y="1779662"/>
            <a:ext cx="3085328" cy="2313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775" y="1275606"/>
            <a:ext cx="5518547" cy="89743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pro Partnery akce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217" y="2085373"/>
            <a:ext cx="3190177" cy="2520280"/>
          </a:xfrm>
        </p:spPr>
        <p:txBody>
          <a:bodyPr>
            <a:normAutofit/>
          </a:bodyPr>
          <a:lstStyle/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Účast na slavnostním zahájení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Snídaně a oběd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Setkání, podpisy a fotografování s patronem turnaje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Partnerský turnaj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Možnost prezentace své značky/produktů během dne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Účast na slavnostním zakončení s možností předávání trofejí, proslovu a prezentace partnerství</a:t>
            </a:r>
          </a:p>
          <a:p>
            <a:pPr marL="0" indent="0" algn="r">
              <a:buClr>
                <a:srgbClr val="CC0000"/>
              </a:buClr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2074338"/>
            <a:ext cx="2967472" cy="2225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112124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Trofeje a ceny pro soutěžící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831" y="1750879"/>
            <a:ext cx="3526234" cy="1504573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CC0000"/>
              </a:buClr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Putovní pohár pro vítězné družstvo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 první tři družstva poháry a zlaté, stříbrné a bronzové medaile</a:t>
            </a: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Trofeje pro Individuální soutěž  </a:t>
            </a: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Věcné ceny od partnerů 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Obhájci trofeje neplatí startovné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A50A34-3A19-4C9B-90F0-BD50E1CCB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1" y="3330012"/>
            <a:ext cx="1796361" cy="12115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B1D05E-2224-42D5-BEAF-1417638E4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3265813"/>
            <a:ext cx="1918261" cy="14386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16FE83-47DB-41E6-B32B-66A06269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09" y="1771061"/>
            <a:ext cx="2420058" cy="1815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760</Words>
  <Application>Microsoft Office PowerPoint</Application>
  <PresentationFormat>Vlastní</PresentationFormat>
  <Paragraphs>121</Paragraphs>
  <Slides>14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Dax-Light</vt:lpstr>
      <vt:lpstr>Gill Sans</vt:lpstr>
      <vt:lpstr>Vlastní návrh</vt:lpstr>
      <vt:lpstr>Motiv sady Office</vt:lpstr>
      <vt:lpstr>Fotografie</vt:lpstr>
      <vt:lpstr> ART ECON STŘEDOŠKOLSKÝ POHÁR 2022   Prague City Golf  16. ročník  14. 6. 2022 </vt:lpstr>
      <vt:lpstr>Obsah</vt:lpstr>
      <vt:lpstr>Naše myšlenka</vt:lpstr>
      <vt:lpstr>Přichází 16. ročník</vt:lpstr>
      <vt:lpstr>Záštita Českého olympijského výboru</vt:lpstr>
      <vt:lpstr>Program dne</vt:lpstr>
      <vt:lpstr>Propozice soutěže</vt:lpstr>
      <vt:lpstr>Program pro Partnery akce</vt:lpstr>
      <vt:lpstr>Trofeje a ceny pro soutěžící</vt:lpstr>
      <vt:lpstr>Promotér akce</vt:lpstr>
      <vt:lpstr>Spolupořadatel</vt:lpstr>
      <vt:lpstr> Patronem 16. ročníku bude …</vt:lpstr>
      <vt:lpstr>Místo konání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mediálních partnerů</dc:title>
  <dc:creator>nas region3</dc:creator>
  <cp:lastModifiedBy>RECEPCE_DOLNI</cp:lastModifiedBy>
  <cp:revision>266</cp:revision>
  <cp:lastPrinted>2022-04-13T14:16:27Z</cp:lastPrinted>
  <dcterms:created xsi:type="dcterms:W3CDTF">2018-04-04T12:00:04Z</dcterms:created>
  <dcterms:modified xsi:type="dcterms:W3CDTF">2022-05-09T07:01:42Z</dcterms:modified>
</cp:coreProperties>
</file>