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39" r:id="rId2"/>
    <p:sldId id="433" r:id="rId3"/>
    <p:sldId id="645" r:id="rId4"/>
    <p:sldId id="577" r:id="rId5"/>
    <p:sldId id="641" r:id="rId6"/>
    <p:sldId id="642" r:id="rId7"/>
    <p:sldId id="644" r:id="rId8"/>
    <p:sldId id="640" r:id="rId9"/>
    <p:sldId id="639" r:id="rId10"/>
    <p:sldId id="576" r:id="rId11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D2F"/>
    <a:srgbClr val="343878"/>
    <a:srgbClr val="535794"/>
    <a:srgbClr val="25A939"/>
    <a:srgbClr val="D6E3BC"/>
    <a:srgbClr val="3F4583"/>
    <a:srgbClr val="F2F2F2"/>
    <a:srgbClr val="E6E5FF"/>
    <a:srgbClr val="E3F3D1"/>
    <a:srgbClr val="E8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26" autoAdjust="0"/>
    <p:restoredTop sz="86374" autoAdjust="0"/>
  </p:normalViewPr>
  <p:slideViewPr>
    <p:cSldViewPr>
      <p:cViewPr varScale="1">
        <p:scale>
          <a:sx n="83" d="100"/>
          <a:sy n="83" d="100"/>
        </p:scale>
        <p:origin x="68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988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674" tIns="44838" rIns="89674" bIns="44838" numCol="1" anchor="t" anchorCtr="0" compatLnSpc="1">
            <a:prstTxWarp prst="textNoShape">
              <a:avLst/>
            </a:prstTxWarp>
          </a:bodyPr>
          <a:lstStyle>
            <a:lvl1pPr algn="l" defTabSz="89871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0" y="1"/>
            <a:ext cx="2947987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674" tIns="44838" rIns="89674" bIns="44838" numCol="1" anchor="t" anchorCtr="0" compatLnSpc="1">
            <a:prstTxWarp prst="textNoShape">
              <a:avLst/>
            </a:prstTxWarp>
          </a:bodyPr>
          <a:lstStyle>
            <a:lvl1pPr algn="r" defTabSz="89871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847"/>
            <a:ext cx="2947988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674" tIns="44838" rIns="89674" bIns="44838" numCol="1" anchor="b" anchorCtr="0" compatLnSpc="1">
            <a:prstTxWarp prst="textNoShape">
              <a:avLst/>
            </a:prstTxWarp>
          </a:bodyPr>
          <a:lstStyle>
            <a:lvl1pPr algn="l" defTabSz="89871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0" y="9432847"/>
            <a:ext cx="2947987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674" tIns="44838" rIns="89674" bIns="44838" numCol="1" anchor="b" anchorCtr="0" compatLnSpc="1">
            <a:prstTxWarp prst="textNoShape">
              <a:avLst/>
            </a:prstTxWarp>
          </a:bodyPr>
          <a:lstStyle>
            <a:lvl1pPr algn="r" defTabSz="898434" eaLnBrk="1" hangingPunct="1">
              <a:defRPr sz="1200"/>
            </a:lvl1pPr>
          </a:lstStyle>
          <a:p>
            <a:fld id="{644C56AF-9935-404C-8219-9F5F2F88FE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2556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9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9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54FD8-18C9-4313-A550-F92955E2DBBF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3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2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D968C-6FA1-4604-8454-1FC6247E98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67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A2432-12F5-48AE-9D46-87B633F0D0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153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03F6DD-7C8F-40EF-802B-0C3AD9E3E1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537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1AD73-6DD9-444E-B84E-F5AE5E1C45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6460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AEA5E-D094-48C7-9F50-1AC90A608E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95221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FBA29-54A1-4DF1-B29E-6EB6E18724A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4103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7CC1A-4BFD-45C5-8F6A-3A09F89BBA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09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7096A-A69C-44BE-AFAC-A0827F37D2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458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A659B-9D7F-4205-91BA-A873B4C3E9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373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40095-FCD9-4E0D-9CE2-EF26E7C32DA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9611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B4FD8-E27B-4C74-A6D8-94645C5189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0858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BDB7B-CA4A-4040-9542-2D24C4766E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895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8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7C5D90D-E90E-4EC4-825A-AB9584ED741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4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C5CACE66-4EEB-43FF-8E02-94A60F39022A}"/>
              </a:ext>
            </a:extLst>
          </p:cNvPr>
          <p:cNvSpPr txBox="1"/>
          <p:nvPr/>
        </p:nvSpPr>
        <p:spPr>
          <a:xfrm>
            <a:off x="0" y="6041103"/>
            <a:ext cx="9155440" cy="8387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501" y="6080738"/>
            <a:ext cx="1453133" cy="799086"/>
          </a:xfrm>
          <a:prstGeom prst="rect">
            <a:avLst/>
          </a:prstGeom>
        </p:spPr>
      </p:pic>
      <p:pic>
        <p:nvPicPr>
          <p:cNvPr id="14" name="Obrázek 16" descr="C:\Users\Veronika\Downloads\Logo OPZ barevné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42" y="6173667"/>
            <a:ext cx="2748917" cy="5676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080738"/>
            <a:ext cx="1584176" cy="597866"/>
          </a:xfrm>
          <a:prstGeom prst="rect">
            <a:avLst/>
          </a:prstGeom>
          <a:noFill/>
        </p:spPr>
      </p:pic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-11440" y="3557610"/>
            <a:ext cx="9144001" cy="1246495"/>
          </a:xfrm>
          <a:prstGeom prst="rect">
            <a:avLst/>
          </a:prstGeom>
          <a:ln w="6350"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buNone/>
              <a:defRPr/>
            </a:pPr>
            <a:r>
              <a:rPr lang="cs-CZ" sz="1600" b="1" dirty="0">
                <a:solidFill>
                  <a:srgbClr val="25A939"/>
                </a:solidFill>
                <a:latin typeface="+mn-lt"/>
              </a:rPr>
              <a:t/>
            </a:r>
            <a:br>
              <a:rPr lang="cs-CZ" sz="1600" b="1" dirty="0">
                <a:solidFill>
                  <a:srgbClr val="25A939"/>
                </a:solidFill>
                <a:latin typeface="+mn-lt"/>
              </a:rPr>
            </a:br>
            <a:r>
              <a:rPr lang="cs-CZ" sz="2000" b="1" dirty="0">
                <a:solidFill>
                  <a:srgbClr val="25A939"/>
                </a:solidFill>
                <a:latin typeface="+mn-lt"/>
              </a:rPr>
              <a:t>Vedoucí Odboru sociálních věcí Kraje Vysočina</a:t>
            </a:r>
          </a:p>
          <a:p>
            <a:pPr lvl="0" algn="ctr">
              <a:buNone/>
              <a:defRPr/>
            </a:pPr>
            <a:r>
              <a:rPr lang="cs-CZ" sz="2000" b="1" dirty="0">
                <a:solidFill>
                  <a:srgbClr val="25A939"/>
                </a:solidFill>
                <a:latin typeface="+mn-lt"/>
              </a:rPr>
              <a:t>JUDr. Věra Švarcová</a:t>
            </a:r>
            <a:br>
              <a:rPr lang="cs-CZ" sz="2000" b="1" dirty="0">
                <a:solidFill>
                  <a:srgbClr val="25A939"/>
                </a:solidFill>
                <a:latin typeface="+mn-lt"/>
              </a:rPr>
            </a:br>
            <a:r>
              <a:rPr lang="cs-CZ" sz="1200" b="1" dirty="0">
                <a:solidFill>
                  <a:srgbClr val="25A939"/>
                </a:solidFill>
                <a:latin typeface="+mn-lt"/>
              </a:rPr>
              <a:t/>
            </a:r>
            <a:br>
              <a:rPr lang="cs-CZ" sz="1200" b="1" dirty="0">
                <a:solidFill>
                  <a:srgbClr val="25A939"/>
                </a:solidFill>
                <a:latin typeface="+mn-lt"/>
              </a:rPr>
            </a:br>
            <a:r>
              <a:rPr lang="cs-CZ" sz="300" b="1" dirty="0">
                <a:solidFill>
                  <a:srgbClr val="25A939"/>
                </a:solidFill>
                <a:latin typeface="+mn-lt"/>
              </a:rPr>
              <a:t> </a:t>
            </a:r>
            <a:endParaRPr kumimoji="0" lang="cs-CZ" sz="1100" b="1" i="0" u="none" strike="noStrike" kern="1200" cap="none" spc="0" normalizeH="0" baseline="0" noProof="0" dirty="0">
              <a:ln>
                <a:noFill/>
              </a:ln>
              <a:solidFill>
                <a:srgbClr val="25A9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81718B3-4CF6-45FD-8869-6E681B166F5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68416C4-D8EA-41E6-80B5-A8C22067675A}"/>
              </a:ext>
            </a:extLst>
          </p:cNvPr>
          <p:cNvSpPr txBox="1"/>
          <p:nvPr/>
        </p:nvSpPr>
        <p:spPr>
          <a:xfrm>
            <a:off x="281804" y="1212758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„Optimalizace sítě pobytových sociálních služeb </a:t>
            </a:r>
            <a:b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Vysočina“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E968A988-417C-4769-BBEC-4DD6709B7CCF}"/>
              </a:ext>
            </a:extLst>
          </p:cNvPr>
          <p:cNvSpPr txBox="1"/>
          <p:nvPr/>
        </p:nvSpPr>
        <p:spPr>
          <a:xfrm>
            <a:off x="281804" y="2420888"/>
            <a:ext cx="87849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Projekt je kofinancován z Evropské unie, Evropského sociálního fondu, 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Operačního programu Zaměstnanost. </a:t>
            </a:r>
            <a:r>
              <a:rPr kumimoji="0" lang="cs-CZ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Reg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 č. projektu CZ.03.2.63/0.0/0.0/15_007/0006477. 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D1259D-6AB7-44D8-A991-C4B44C8C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432-12F5-48AE-9D46-87B633F0D0E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463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F9C25-0A57-470A-B8E6-FA75B709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8E0DC5-B5B1-494F-B1FA-0DECBFC8E0B3}"/>
              </a:ext>
            </a:extLst>
          </p:cNvPr>
          <p:cNvSpPr txBox="1"/>
          <p:nvPr/>
        </p:nvSpPr>
        <p:spPr>
          <a:xfrm>
            <a:off x="3203848" y="78567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5D7D55E-05A7-4C0D-B27E-B8E041F9E5D9}"/>
              </a:ext>
            </a:extLst>
          </p:cNvPr>
          <p:cNvSpPr txBox="1"/>
          <p:nvPr/>
        </p:nvSpPr>
        <p:spPr>
          <a:xfrm>
            <a:off x="277773" y="2249789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Děkuji všem</a:t>
            </a:r>
            <a:r>
              <a:rPr lang="cs-CZ" sz="36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kteří se na projektu podíleli, </a:t>
            </a:r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za aktivní, tvůrčí a profesionální přístup.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9494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432-12F5-48AE-9D46-87B633F0D0E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9" name="Zaoblený obdélník 8"/>
          <p:cNvSpPr/>
          <p:nvPr/>
        </p:nvSpPr>
        <p:spPr bwMode="auto">
          <a:xfrm>
            <a:off x="304104" y="1315693"/>
            <a:ext cx="8424936" cy="4571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1" hangingPunct="1"/>
            <a:r>
              <a:rPr lang="cs-CZ" sz="1600" dirty="0"/>
              <a:t>Realizace projektu probíhá od 1. 9. 2017 do </a:t>
            </a:r>
            <a:r>
              <a:rPr lang="cs-CZ" sz="1600" dirty="0" smtClean="0"/>
              <a:t>30. </a:t>
            </a:r>
            <a:r>
              <a:rPr lang="cs-CZ" sz="1600" dirty="0" smtClean="0"/>
              <a:t>11</a:t>
            </a:r>
            <a:r>
              <a:rPr lang="cs-CZ" sz="1600" dirty="0" smtClean="0"/>
              <a:t>. 2020</a:t>
            </a:r>
            <a:endParaRPr lang="cs-CZ" sz="1500" dirty="0">
              <a:cs typeface="Arial" panose="020B0604020202020204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04104" y="2064151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10 pracovních týmech pracovalo bez dodavatelské firmy cca 70 unikátních členů pracovních skupin, někteří z nich spolupracovali na vícero klíčových aktivitách.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Za dodavatele VZ projektu firmy </a:t>
            </a:r>
            <a:r>
              <a:rPr lang="cs-CZ" dirty="0"/>
              <a:t>AUGUR Consulting</a:t>
            </a:r>
            <a:r>
              <a:rPr lang="cs-CZ" dirty="0" smtClean="0"/>
              <a:t> na </a:t>
            </a:r>
            <a:r>
              <a:rPr lang="cs-CZ" dirty="0"/>
              <a:t>projektu participovalo celkem 16 osob, z toho 8 odborných konzultantů a 8 členů interního řešitelského týmu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Během realizace projektu proběhlo cca 75 jednání pracovních skupin + cca 20 jednání interního realizačního týmu.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462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29947" y="0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782" y="115713"/>
            <a:ext cx="5760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432-12F5-48AE-9D46-87B633F0D0E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8A00845-E739-4C94-8617-72B90E70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1407172"/>
            <a:ext cx="8683883" cy="451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b="1" dirty="0"/>
              <a:t>Zmapování základních problémů a kritických míst </a:t>
            </a:r>
            <a:r>
              <a:rPr lang="cs-CZ" sz="1250" dirty="0"/>
              <a:t>z hlediska stanovení optimální sítě sociálních služeb v Kraji Vysočina.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b="1" dirty="0"/>
              <a:t>Analýza poptávky a nabídky </a:t>
            </a:r>
            <a:r>
              <a:rPr lang="cs-CZ" sz="1250" dirty="0"/>
              <a:t>sociálních služeb v pobytových zařízeních v Kraji Vysočina a řízení nabídky ve vztahu k </a:t>
            </a:r>
            <a:r>
              <a:rPr lang="cs-CZ" sz="1250" b="1" dirty="0"/>
              <a:t>optimalizaci sítě</a:t>
            </a:r>
            <a:r>
              <a:rPr lang="cs-CZ" sz="1250" dirty="0"/>
              <a:t>.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dirty="0"/>
              <a:t>Posouzení souladu </a:t>
            </a:r>
            <a:r>
              <a:rPr lang="cs-CZ" sz="1250" b="1" dirty="0"/>
              <a:t>materiálně-technického standardu </a:t>
            </a:r>
            <a:r>
              <a:rPr lang="cs-CZ" sz="1250" dirty="0"/>
              <a:t>a návrh řešení, stanovení optimálního </a:t>
            </a:r>
            <a:r>
              <a:rPr lang="cs-CZ" sz="1250" b="1" dirty="0"/>
              <a:t>personálního standardu</a:t>
            </a:r>
            <a:r>
              <a:rPr lang="cs-CZ" sz="1250" dirty="0"/>
              <a:t>, </a:t>
            </a:r>
            <a:r>
              <a:rPr lang="cs-CZ" sz="1250" b="1" dirty="0"/>
              <a:t>optimální kapacity klientů </a:t>
            </a:r>
            <a:r>
              <a:rPr lang="cs-CZ" sz="1250" dirty="0"/>
              <a:t>se zřetelem na plnění standardů kvality sociálních služeb a určení </a:t>
            </a:r>
            <a:r>
              <a:rPr lang="cs-CZ" sz="1250" b="1" dirty="0"/>
              <a:t>stylu řízení </a:t>
            </a:r>
            <a:r>
              <a:rPr lang="cs-CZ" sz="1250" dirty="0"/>
              <a:t>zřizovaných organizací v závislosti na druhu, způsobu a formě poskytování služby a skladbě klientů. 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b="1" dirty="0"/>
              <a:t>Analýza ekonomické rentability </a:t>
            </a:r>
            <a:r>
              <a:rPr lang="cs-CZ" sz="1250" dirty="0"/>
              <a:t>zřizovaných zařízení pobytových sociálních služeb s ohledem na stárnutí populace, zdravotní stav obyvatel ve vztahu k rozsahu a kvalitě služeb sociální péče, dále ve vztahu k materiálně technickým standardům a k rozpočtovým možnostem kraje, státu a podílu klientů na krytí nákladů zřizovaných organizací. </a:t>
            </a:r>
          </a:p>
          <a:p>
            <a:pPr marL="28575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dirty="0"/>
              <a:t>Analýza možnosti </a:t>
            </a:r>
            <a:r>
              <a:rPr lang="cs-CZ" sz="1250" b="1" dirty="0"/>
              <a:t>úspor v provozu </a:t>
            </a:r>
            <a:r>
              <a:rPr lang="cs-CZ" sz="1250" dirty="0"/>
              <a:t>zařízení a vhodné </a:t>
            </a:r>
            <a:r>
              <a:rPr lang="cs-CZ" sz="1250" b="1" dirty="0"/>
              <a:t>nastavení kontrolního systému</a:t>
            </a:r>
            <a:r>
              <a:rPr lang="cs-CZ" sz="1250" dirty="0"/>
              <a:t>.</a:t>
            </a:r>
            <a:r>
              <a:rPr lang="cs-CZ" sz="1250" b="1" dirty="0"/>
              <a:t> Podpora v řízení </a:t>
            </a:r>
            <a:r>
              <a:rPr lang="cs-CZ" sz="1250" dirty="0"/>
              <a:t>jednotlivých organizací.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dirty="0"/>
              <a:t>Analýza </a:t>
            </a:r>
            <a:r>
              <a:rPr lang="cs-CZ" sz="1250" b="1" dirty="0"/>
              <a:t>sdílení služeb a společné nákupy </a:t>
            </a:r>
            <a:r>
              <a:rPr lang="cs-CZ" sz="1250" dirty="0"/>
              <a:t>tam, kde je to možné a rentabilní z ekonomického/provozního hlediska a není to na úkor kvality péče (sociálního začleňování klientů).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250" b="1" dirty="0"/>
              <a:t>Analýza stávajících </a:t>
            </a:r>
            <a:r>
              <a:rPr lang="cs-CZ" sz="1250" b="1" dirty="0" err="1"/>
              <a:t>ICT</a:t>
            </a:r>
            <a:r>
              <a:rPr lang="cs-CZ" sz="1250" b="1" dirty="0"/>
              <a:t> systémů </a:t>
            </a:r>
            <a:r>
              <a:rPr lang="cs-CZ" sz="1250" dirty="0"/>
              <a:t>v péči o klienta a </a:t>
            </a:r>
            <a:r>
              <a:rPr lang="cs-CZ" sz="1250" b="1" dirty="0"/>
              <a:t>analýza SW pro řízení provozů </a:t>
            </a:r>
            <a:r>
              <a:rPr lang="cs-CZ" sz="1250" dirty="0"/>
              <a:t>v jednotlivých zřizovaných organizacích včetně návrhy optimálního standardu.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37AABCC-6557-4043-B37A-DCEADEEE50CA}"/>
              </a:ext>
            </a:extLst>
          </p:cNvPr>
          <p:cNvSpPr txBox="1"/>
          <p:nvPr/>
        </p:nvSpPr>
        <p:spPr>
          <a:xfrm>
            <a:off x="179512" y="879180"/>
            <a:ext cx="1874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Cíle projektu</a:t>
            </a:r>
          </a:p>
        </p:txBody>
      </p:sp>
    </p:spTree>
    <p:extLst>
      <p:ext uri="{BB962C8B-B14F-4D97-AF65-F5344CB8AC3E}">
        <p14:creationId xmlns:p14="http://schemas.microsoft.com/office/powerpoint/2010/main" val="4590388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0" y="-1"/>
            <a:ext cx="9144000" cy="75129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F9C25-0A57-470A-B8E6-FA75B709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D8E0DC5-B5B1-494F-B1FA-0DECBFC8E0B3}"/>
              </a:ext>
            </a:extLst>
          </p:cNvPr>
          <p:cNvSpPr txBox="1"/>
          <p:nvPr/>
        </p:nvSpPr>
        <p:spPr>
          <a:xfrm>
            <a:off x="3203848" y="73098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Obdélník 2">
            <a:extLst>
              <a:ext uri="{FF2B5EF4-FFF2-40B4-BE49-F238E27FC236}">
                <a16:creationId xmlns:a16="http://schemas.microsoft.com/office/drawing/2014/main" id="{C3878584-5FFF-486F-9E70-81405689E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079" y="1452944"/>
            <a:ext cx="8935840" cy="46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00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Klíčová aktivita č. 1 </a:t>
            </a:r>
          </a:p>
          <a:p>
            <a:pPr marL="252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sz="1250" b="1" dirty="0">
                <a:solidFill>
                  <a:srgbClr val="000000"/>
                </a:solidFill>
              </a:rPr>
              <a:t>  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Analýza stávajícího stavu budov a navržení opatření k dosažení materiálně-technického standardu. 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2. Analýza sítě sociálních služeb a návrh optimalizace sítě sociálních služeb v kraji.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3. Analýza současného stavu obslužných služeb a návrh optimalizace služeb a nákupů.</a:t>
            </a:r>
          </a:p>
          <a:p>
            <a:pPr marL="36000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Klíčová aktivita č. 2 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dirty="0">
                <a:solidFill>
                  <a:srgbClr val="0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Analýza současného stavu personálního zabezpečení poskytování pobytových sociálních služeb a provozu 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zařízení (Vstupní analýza LZ) a návrh personálního standardu (Optimalizace LZ).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2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6000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Klíčová aktivita č. 3 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b="1" dirty="0">
                <a:solidFill>
                  <a:srgbClr val="0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Analýza a návrh optimalizace organizačních struktur a systémů řízení, a vykonávaných činností.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b="1" dirty="0">
                <a:solidFill>
                  <a:srgbClr val="C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Návrh standardu smluv, manuálu pro uzavírání smluv a standard pravidel pro přijímání klientů.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dirty="0">
                <a:solidFill>
                  <a:srgbClr val="0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Analýza procesního řízení a kontrolních mechanizmů a návrh optimalizace procesního řízení a kontrolních   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mechanizmů.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sz="1250" dirty="0">
                <a:solidFill>
                  <a:srgbClr val="000000"/>
                </a:solidFill>
              </a:rPr>
              <a:t>  </a:t>
            </a:r>
            <a:endParaRPr kumimoji="0" lang="cs-CZ" sz="12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6000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Klíčová aktivita č. 4 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b="1" dirty="0">
                <a:solidFill>
                  <a:srgbClr val="0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Analýza a návrh standardu ICT systémů.</a:t>
            </a:r>
          </a:p>
          <a:p>
            <a:pPr marL="3600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dirty="0">
                <a:solidFill>
                  <a:srgbClr val="000000"/>
                </a:solidFill>
              </a:rPr>
              <a:t>  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Analýza používaných forem komunikace a návrh standardu forem komunikace.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</a:t>
            </a:r>
          </a:p>
          <a:p>
            <a:pPr marL="360000" marR="0" lvl="1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Klíčová aktivita č. 5 </a:t>
            </a:r>
            <a:endParaRPr kumimoji="0" lang="cs-CZ" sz="12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7425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50" b="1" dirty="0">
                <a:solidFill>
                  <a:srgbClr val="000000"/>
                </a:solidFill>
              </a:rPr>
              <a:t>          </a:t>
            </a:r>
            <a:r>
              <a:rPr kumimoji="0" lang="cs-CZ" sz="125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 Závěrečná konference projektu.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0688393-86C5-47E3-90C3-5BEBE0773833}"/>
              </a:ext>
            </a:extLst>
          </p:cNvPr>
          <p:cNvSpPr txBox="1"/>
          <p:nvPr/>
        </p:nvSpPr>
        <p:spPr>
          <a:xfrm>
            <a:off x="179512" y="879180"/>
            <a:ext cx="3308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Klíčové aktivity projektu</a:t>
            </a:r>
          </a:p>
        </p:txBody>
      </p:sp>
    </p:spTree>
    <p:extLst>
      <p:ext uri="{BB962C8B-B14F-4D97-AF65-F5344CB8AC3E}">
        <p14:creationId xmlns:p14="http://schemas.microsoft.com/office/powerpoint/2010/main" val="42300675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0" y="21666"/>
            <a:ext cx="9323513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4D25857-02FE-46D4-9C84-A63168832EA8}"/>
              </a:ext>
            </a:extLst>
          </p:cNvPr>
          <p:cNvSpPr txBox="1"/>
          <p:nvPr/>
        </p:nvSpPr>
        <p:spPr>
          <a:xfrm>
            <a:off x="179512" y="879180"/>
            <a:ext cx="348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Příklady výstupů projektu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7DE6786-1218-4AEF-9F9B-0A3E63557EB5}"/>
              </a:ext>
            </a:extLst>
          </p:cNvPr>
          <p:cNvSpPr/>
          <p:nvPr/>
        </p:nvSpPr>
        <p:spPr bwMode="auto">
          <a:xfrm>
            <a:off x="395536" y="1479660"/>
            <a:ext cx="8219256" cy="513436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sz="1400" b="1" dirty="0">
                <a:solidFill>
                  <a:srgbClr val="000000"/>
                </a:solidFill>
              </a:rPr>
              <a:t>Softwarová aplikace umožňující sjednocení a zpřehlednění evidence nových žadatelů o pobytové služby, čekatelů i klientů.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7" name="Obrázek 4" descr="image0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30" y="2271941"/>
            <a:ext cx="8206470" cy="378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6598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8A00845-E739-4C94-8617-72B90E70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47" y="1384281"/>
            <a:ext cx="8821324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1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cs-CZ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rámci KA 4.2: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Analýza používaných forem 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komunikace a návrh standardu forem komunikace.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46FB6B-7C52-41AE-8B48-52DBC4C5691C}"/>
              </a:ext>
            </a:extLst>
          </p:cNvPr>
          <p:cNvSpPr txBox="1"/>
          <p:nvPr/>
        </p:nvSpPr>
        <p:spPr>
          <a:xfrm>
            <a:off x="179512" y="879180"/>
            <a:ext cx="348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Příklady výstupů projektu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A5A69D-788C-42BE-8151-4162A824D00E}"/>
              </a:ext>
            </a:extLst>
          </p:cNvPr>
          <p:cNvSpPr/>
          <p:nvPr/>
        </p:nvSpPr>
        <p:spPr bwMode="auto">
          <a:xfrm>
            <a:off x="506553" y="2196967"/>
            <a:ext cx="3384376" cy="569387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sz="1400" b="1" dirty="0">
                <a:solidFill>
                  <a:srgbClr val="000000"/>
                </a:solidFill>
              </a:rPr>
              <a:t>Žádost o poskytování pobytové sociální služby</a:t>
            </a:r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9BA1C5F-463E-4C5D-8892-8F2BDD64A0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" b="28086"/>
          <a:stretch/>
        </p:blipFill>
        <p:spPr>
          <a:xfrm>
            <a:off x="4154358" y="989334"/>
            <a:ext cx="4888339" cy="4932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282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8A00845-E739-4C94-8617-72B90E70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47" y="1355835"/>
            <a:ext cx="8821324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1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endParaRPr kumimoji="0" lang="cs-CZ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rámci KA 4.2: </a:t>
            </a: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Analýza používaných forem </a:t>
            </a:r>
            <a:b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2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komunikace a návrh standardu forem komunikace.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46FB6B-7C52-41AE-8B48-52DBC4C5691C}"/>
              </a:ext>
            </a:extLst>
          </p:cNvPr>
          <p:cNvSpPr txBox="1"/>
          <p:nvPr/>
        </p:nvSpPr>
        <p:spPr>
          <a:xfrm>
            <a:off x="179512" y="879180"/>
            <a:ext cx="3481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Příklady výstupů projektu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9A5A69D-788C-42BE-8151-4162A824D00E}"/>
              </a:ext>
            </a:extLst>
          </p:cNvPr>
          <p:cNvSpPr/>
          <p:nvPr/>
        </p:nvSpPr>
        <p:spPr bwMode="auto">
          <a:xfrm>
            <a:off x="435881" y="2168520"/>
            <a:ext cx="3416039" cy="1404496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cs-CZ" sz="1400" b="1" dirty="0">
                <a:solidFill>
                  <a:srgbClr val="000000"/>
                </a:solidFill>
              </a:rPr>
              <a:t>Příloha Žádosti </a:t>
            </a:r>
            <a:br>
              <a:rPr lang="cs-CZ" sz="1400" b="1" dirty="0">
                <a:solidFill>
                  <a:srgbClr val="000000"/>
                </a:solidFill>
              </a:rPr>
            </a:br>
            <a:r>
              <a:rPr lang="cs-CZ" sz="1400" b="1" dirty="0">
                <a:solidFill>
                  <a:srgbClr val="000000"/>
                </a:solidFill>
              </a:rPr>
              <a:t>– </a:t>
            </a:r>
            <a:br>
              <a:rPr lang="cs-CZ" sz="1400" b="1" dirty="0">
                <a:solidFill>
                  <a:srgbClr val="000000"/>
                </a:solidFill>
              </a:rPr>
            </a:br>
            <a:r>
              <a:rPr lang="cs-CZ" sz="1400" b="1" dirty="0">
                <a:solidFill>
                  <a:srgbClr val="000000"/>
                </a:solidFill>
              </a:rPr>
              <a:t>Vyjádření ošetřujícího lékaře </a:t>
            </a:r>
            <a:br>
              <a:rPr lang="cs-CZ" sz="1400" b="1" dirty="0">
                <a:solidFill>
                  <a:srgbClr val="000000"/>
                </a:solidFill>
              </a:rPr>
            </a:br>
            <a:r>
              <a:rPr lang="cs-CZ" sz="1400" b="1" dirty="0">
                <a:solidFill>
                  <a:srgbClr val="000000"/>
                </a:solidFill>
              </a:rPr>
              <a:t>o zdravotním stavu žadatele </a:t>
            </a:r>
            <a:br>
              <a:rPr lang="cs-CZ" sz="1400" b="1" dirty="0">
                <a:solidFill>
                  <a:srgbClr val="000000"/>
                </a:solidFill>
              </a:rPr>
            </a:br>
            <a:r>
              <a:rPr lang="cs-CZ" sz="1400" b="1" dirty="0">
                <a:solidFill>
                  <a:srgbClr val="000000"/>
                </a:solidFill>
              </a:rPr>
              <a:t>o poskytování pobytové sociální služby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F25F800-E41A-40D3-ACDA-4900F70381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661" b="18555"/>
          <a:stretch/>
        </p:blipFill>
        <p:spPr>
          <a:xfrm>
            <a:off x="4183229" y="880413"/>
            <a:ext cx="4938085" cy="51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50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8A00845-E739-4C94-8617-72B90E70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700808"/>
            <a:ext cx="8752179" cy="25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Byl posouzen soulad s materiálně-technickými standardy 16 vybraných budov, vč. 2 variant</a:t>
            </a:r>
            <a:r>
              <a:rPr kumimoji="0" lang="cs-CZ" sz="12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návrhu řešení;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navrženy personální </a:t>
            </a:r>
            <a:r>
              <a:rPr kumimoji="0" lang="cs-CZ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standardy,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optimální </a:t>
            </a:r>
            <a:r>
              <a:rPr lang="cs-CZ" sz="1200" dirty="0" smtClean="0">
                <a:solidFill>
                  <a:srgbClr val="000000"/>
                </a:solidFill>
                <a:latin typeface="+mj-lt"/>
              </a:rPr>
              <a:t>organizační struktury dle typu organizací;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analyzována krajská </a:t>
            </a:r>
            <a:r>
              <a:rPr kumimoji="0" lang="cs-CZ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síť sociálních služeb a </a:t>
            </a:r>
            <a:r>
              <a:rPr lang="cs-CZ" sz="1200" dirty="0" smtClean="0">
                <a:solidFill>
                  <a:srgbClr val="000000"/>
                </a:solidFill>
                <a:latin typeface="+mj-lt"/>
              </a:rPr>
              <a:t>navržena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optimalizace </a:t>
            </a:r>
            <a:r>
              <a:rPr kumimoji="0" lang="cs-CZ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procesu přijímání klienta do pobytové sociální služby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(více</a:t>
            </a:r>
            <a:r>
              <a:rPr kumimoji="0" lang="cs-CZ" sz="12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v příspěvku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Mgr</a:t>
            </a:r>
            <a:r>
              <a:rPr kumimoji="0" lang="cs-CZ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Mariána Svobody)</a:t>
            </a:r>
            <a:endParaRPr kumimoji="0" lang="cs-CZ" sz="12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Byla hodnocena</a:t>
            </a:r>
            <a:r>
              <a:rPr kumimoji="0" lang="cs-CZ" sz="12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možnost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sdílených služeb</a:t>
            </a:r>
            <a:r>
              <a:rPr kumimoji="0" lang="cs-CZ" sz="12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 společných nákupů, vznikla metodika kontrolních a řídicích mechanismů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cs-CZ" sz="1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– </a:t>
            </a:r>
            <a:r>
              <a:rPr kumimoji="0" lang="cs-CZ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(více v příspěvku</a:t>
            </a:r>
            <a:r>
              <a:rPr kumimoji="0" lang="cs-CZ" sz="12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Ing. </a:t>
            </a:r>
            <a:r>
              <a:rPr lang="cs-CZ" sz="1200" dirty="0" smtClean="0">
                <a:solidFill>
                  <a:srgbClr val="000000"/>
                </a:solidFill>
                <a:latin typeface="+mj-lt"/>
              </a:rPr>
              <a:t>Evy Janouškové a Ing. Dany Buřičové)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28575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Proběhly</a:t>
            </a:r>
            <a:r>
              <a:rPr kumimoji="0" lang="cs-CZ" sz="1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audity zdravotní péče ve všech příspěvkových organizací sociální pobytové péče KV </a:t>
            </a:r>
            <a:r>
              <a:rPr lang="cs-CZ" sz="1200" dirty="0">
                <a:solidFill>
                  <a:srgbClr val="000000"/>
                </a:solidFill>
              </a:rPr>
              <a:t>(více Ing. Jiří Procházka)</a:t>
            </a:r>
            <a:endParaRPr lang="cs-CZ" sz="1200" b="1" dirty="0">
              <a:solidFill>
                <a:srgbClr val="000000"/>
              </a:solidFill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1200" baseline="0" dirty="0" smtClean="0">
                <a:solidFill>
                  <a:srgbClr val="000000"/>
                </a:solidFill>
                <a:latin typeface="+mj-lt"/>
              </a:rPr>
              <a:t>Bylo</a:t>
            </a:r>
            <a:r>
              <a:rPr lang="cs-CZ" sz="1200" dirty="0" smtClean="0">
                <a:solidFill>
                  <a:srgbClr val="000000"/>
                </a:solidFill>
                <a:latin typeface="+mj-lt"/>
              </a:rPr>
              <a:t> uskutečněno pilotní měření klimatu vybraných organizací + vytvořena metodika měření klimatu PO KV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1200" dirty="0" smtClean="0">
                <a:effectLst/>
                <a:latin typeface="+mj-lt"/>
                <a:ea typeface="Calibri" panose="020F0502020204030204" pitchFamily="34" charset="0"/>
              </a:rPr>
              <a:t>Proběhla analýza i návrh forem komunikaci vč. webových stránek PO KV, výročních zpráv, jednotných formulářů; SW pro provoz i péče o klienta (více Mgr. Hana Šeráková,  Mgr. Silvie Tomšíková, MBA)</a:t>
            </a:r>
            <a:endParaRPr lang="cs-CZ" sz="1200" dirty="0" smtClean="0">
              <a:latin typeface="+mj-lt"/>
              <a:ea typeface="Calibri" panose="020F050202020403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80D01E8-9C83-415B-B32B-A19F1E9B713C}"/>
              </a:ext>
            </a:extLst>
          </p:cNvPr>
          <p:cNvSpPr txBox="1"/>
          <p:nvPr/>
        </p:nvSpPr>
        <p:spPr>
          <a:xfrm>
            <a:off x="179512" y="947443"/>
            <a:ext cx="5091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 smtClean="0">
                <a:solidFill>
                  <a:srgbClr val="C00000"/>
                </a:solidFill>
              </a:rPr>
              <a:t>DALŠÍ PŘÍKLADY VÝSTUPŮ PROJEKTU</a:t>
            </a:r>
            <a:endParaRPr lang="cs-CZ" sz="2000" b="1" cap="smal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387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8"/>
          <p:cNvSpPr>
            <a:spLocks noChangeArrowheads="1"/>
          </p:cNvSpPr>
          <p:nvPr/>
        </p:nvSpPr>
        <p:spPr bwMode="auto">
          <a:xfrm>
            <a:off x="2405063" y="666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43DF23A-1D68-4033-82A1-A386ACFDE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1"/>
          <a:stretch/>
        </p:blipFill>
        <p:spPr>
          <a:xfrm>
            <a:off x="-1" y="-1"/>
            <a:ext cx="9144001" cy="751299"/>
          </a:xfrm>
          <a:prstGeom prst="rect">
            <a:avLst/>
          </a:prstGeom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CA83CC57-BFF5-4A9A-A269-B780AA0FFD2E}"/>
              </a:ext>
            </a:extLst>
          </p:cNvPr>
          <p:cNvSpPr txBox="1"/>
          <p:nvPr/>
        </p:nvSpPr>
        <p:spPr>
          <a:xfrm>
            <a:off x="3195531" y="70269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Optimalizace sítě pobytových sociálních služeb </a:t>
            </a:r>
            <a:b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 Kraji Vysočina</a:t>
            </a:r>
            <a:endParaRPr kumimoji="0" lang="cs-CZ" sz="1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E6BD3E9-0D99-4A8B-8D84-7B772A352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43918"/>
            <a:ext cx="9144000" cy="63649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D99C996-3651-4B61-9EED-34965E727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1A2432-12F5-48AE-9D46-87B633F0D0EF}" type="slidenum">
              <a:rPr kumimoji="0" lang="cs-CZ" altLang="cs-CZ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8A00845-E739-4C94-8617-72B90E700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48" y="1523280"/>
            <a:ext cx="8632643" cy="4250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1300" dirty="0">
                <a:solidFill>
                  <a:srgbClr val="000000"/>
                </a:solidFill>
              </a:rPr>
              <a:t>Aktivní spolupráce mezi zadavatelem, zástupci praxe a realizační firmou. Uskutečnilo </a:t>
            </a:r>
            <a:r>
              <a:rPr lang="cs-CZ" sz="1300" dirty="0">
                <a:solidFill>
                  <a:srgbClr val="000000"/>
                </a:solidFill>
              </a:rPr>
              <a:t>se </a:t>
            </a:r>
            <a:r>
              <a:rPr lang="cs-CZ" sz="1300" dirty="0">
                <a:solidFill>
                  <a:srgbClr val="000000"/>
                </a:solidFill>
              </a:rPr>
              <a:t>75 </a:t>
            </a:r>
            <a:r>
              <a:rPr lang="cs-CZ" sz="1300" dirty="0">
                <a:solidFill>
                  <a:srgbClr val="000000"/>
                </a:solidFill>
              </a:rPr>
              <a:t>pracovních </a:t>
            </a:r>
            <a:r>
              <a:rPr lang="cs-CZ" sz="1300" dirty="0">
                <a:solidFill>
                  <a:srgbClr val="000000"/>
                </a:solidFill>
              </a:rPr>
              <a:t>skupin, kterých se účastnili mimo vybraných zástupců Krajského úřadu Kraje Vysočina a společnosti AUGUR Consulting, také ředitelé příspěvkových organizací popř. ekonomové či sociální pracovníci.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1300" dirty="0">
                <a:solidFill>
                  <a:srgbClr val="000000"/>
                </a:solidFill>
              </a:rPr>
              <a:t>I přesto, že byl daný projekt realizován ve všech příspěvkových organizacích Kraje Vysočina a v několika vybraných nezřizovaných organizací, je Kraj Vysočina připraven některé výstupy nabídnout i organizacím nezřizovaným.</a:t>
            </a:r>
          </a:p>
          <a:p>
            <a:pPr marL="28575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</a:pPr>
            <a:r>
              <a:rPr lang="cs-CZ" sz="1300" dirty="0">
                <a:solidFill>
                  <a:srgbClr val="000000"/>
                </a:solidFill>
              </a:rPr>
              <a:t>Kraj Vysočina je připraven se všemi doporučeními dále aktivně pracovat. </a:t>
            </a:r>
            <a:r>
              <a:rPr lang="cs-CZ" sz="1300" dirty="0">
                <a:solidFill>
                  <a:srgbClr val="000000"/>
                </a:solidFill>
              </a:rPr>
              <a:t>T</a:t>
            </a:r>
            <a:r>
              <a:rPr lang="cs-CZ" sz="1300" dirty="0" smtClean="0">
                <a:solidFill>
                  <a:srgbClr val="000000"/>
                </a:solidFill>
              </a:rPr>
              <a:t>y</a:t>
            </a:r>
            <a:r>
              <a:rPr lang="cs-CZ" sz="1300" dirty="0">
                <a:solidFill>
                  <a:srgbClr val="000000"/>
                </a:solidFill>
              </a:rPr>
              <a:t>, které budou vyhodnoceny jako optimalizační a systémové, budou postupně uvedeny do praxe.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rgbClr val="1F8D2F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cs-CZ" sz="1300" dirty="0">
                <a:solidFill>
                  <a:srgbClr val="000000"/>
                </a:solidFill>
              </a:rPr>
              <a:t>V průběhu realizace projektu již byly do praxe implementovány některé konkrétní výstupy. Do půli příštího roku budou implementovány další výstupy a doporučení.</a:t>
            </a:r>
          </a:p>
          <a:p>
            <a:pPr marL="285750" lvl="0" indent="-285750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  <a:defRPr/>
            </a:pPr>
            <a:r>
              <a:rPr lang="cs-CZ" sz="1300" dirty="0">
                <a:solidFill>
                  <a:srgbClr val="000000"/>
                </a:solidFill>
              </a:rPr>
              <a:t>Kraj </a:t>
            </a:r>
            <a:r>
              <a:rPr lang="cs-CZ" sz="1300" dirty="0">
                <a:solidFill>
                  <a:srgbClr val="000000"/>
                </a:solidFill>
              </a:rPr>
              <a:t>Vysočina realizuje také další </a:t>
            </a:r>
            <a:r>
              <a:rPr lang="cs-CZ" sz="1300" dirty="0" smtClean="0">
                <a:solidFill>
                  <a:srgbClr val="000000"/>
                </a:solidFill>
              </a:rPr>
              <a:t>projekty navazující na dílčí výstupy projektu Optimalizace, </a:t>
            </a:r>
            <a:r>
              <a:rPr lang="cs-CZ" sz="1300" dirty="0">
                <a:solidFill>
                  <a:srgbClr val="000000"/>
                </a:solidFill>
              </a:rPr>
              <a:t>např</a:t>
            </a:r>
            <a:r>
              <a:rPr lang="cs-CZ" sz="1300" dirty="0">
                <a:solidFill>
                  <a:srgbClr val="000000"/>
                </a:solidFill>
              </a:rPr>
              <a:t>.:</a:t>
            </a:r>
          </a:p>
          <a:p>
            <a:pPr marL="1028700" lvl="1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  <a:defRPr/>
            </a:pPr>
            <a:r>
              <a:rPr lang="cs-CZ" sz="1300" dirty="0">
                <a:solidFill>
                  <a:srgbClr val="000000"/>
                </a:solidFill>
              </a:rPr>
              <a:t> </a:t>
            </a:r>
            <a:r>
              <a:rPr lang="cs-CZ" sz="1300" dirty="0">
                <a:solidFill>
                  <a:srgbClr val="000000"/>
                </a:solidFill>
              </a:rPr>
              <a:t>Efektivním využitím zdrojů ke zkvalitnění sociálních služeb v Kraji </a:t>
            </a:r>
            <a:r>
              <a:rPr lang="cs-CZ" sz="1300" dirty="0">
                <a:solidFill>
                  <a:srgbClr val="000000"/>
                </a:solidFill>
              </a:rPr>
              <a:t>Vysočina</a:t>
            </a:r>
          </a:p>
          <a:p>
            <a:pPr marL="1028700" lvl="1" algn="just">
              <a:spcAft>
                <a:spcPts val="1200"/>
              </a:spcAft>
              <a:buClr>
                <a:srgbClr val="1F8D2F"/>
              </a:buClr>
              <a:buFont typeface="Wingdings" panose="05000000000000000000" pitchFamily="2" charset="2"/>
              <a:buChar char="§"/>
              <a:defRPr/>
            </a:pPr>
            <a:r>
              <a:rPr lang="cs-CZ" sz="1300" dirty="0">
                <a:solidFill>
                  <a:srgbClr val="000000"/>
                </a:solidFill>
              </a:rPr>
              <a:t>Tvorba systému sociálně zdravotního pomezí v Kraji Vysočina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cs-CZ" sz="1400" b="1" dirty="0">
              <a:solidFill>
                <a:srgbClr val="00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E69DDEE-6BD1-4AA2-A0A0-D0D63A033C96}"/>
              </a:ext>
            </a:extLst>
          </p:cNvPr>
          <p:cNvSpPr txBox="1"/>
          <p:nvPr/>
        </p:nvSpPr>
        <p:spPr>
          <a:xfrm>
            <a:off x="179512" y="879180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cap="small" dirty="0">
                <a:solidFill>
                  <a:srgbClr val="C00000"/>
                </a:solidFill>
              </a:rPr>
              <a:t>Závěrem</a:t>
            </a:r>
          </a:p>
        </p:txBody>
      </p:sp>
    </p:spTree>
    <p:extLst>
      <p:ext uri="{BB962C8B-B14F-4D97-AF65-F5344CB8AC3E}">
        <p14:creationId xmlns:p14="http://schemas.microsoft.com/office/powerpoint/2010/main" val="3804293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13291</TotalTime>
  <Words>1051</Words>
  <Application>Microsoft Office PowerPoint</Application>
  <PresentationFormat>Předvádění na obrazovce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holmie</dc:creator>
  <cp:lastModifiedBy>Mikletičová Lenka Ing.</cp:lastModifiedBy>
  <cp:revision>954</cp:revision>
  <cp:lastPrinted>2020-11-10T10:21:36Z</cp:lastPrinted>
  <dcterms:created xsi:type="dcterms:W3CDTF">2004-05-19T15:00:43Z</dcterms:created>
  <dcterms:modified xsi:type="dcterms:W3CDTF">2020-11-10T14:08:52Z</dcterms:modified>
</cp:coreProperties>
</file>