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04"/>
  </p:normalViewPr>
  <p:slideViewPr>
    <p:cSldViewPr>
      <p:cViewPr>
        <p:scale>
          <a:sx n="118" d="100"/>
          <a:sy n="118" d="100"/>
        </p:scale>
        <p:origin x="-143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nss2\desktop\dominik\Krajsk&#233;%20soudy%20statistika%20pro%20MP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istent\Desktop\22_3-statistiky_podklad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nss2\desktop\dominik\2022-04%20podkla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Průměrný nápad na soudce v roce 2021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'celý 2021'!$A$6</c:f>
              <c:strCache>
                <c:ptCount val="1"/>
                <c:pt idx="0">
                  <c:v>Průměrný nápad na soudce</c:v>
                </c:pt>
              </c:strCache>
            </c:strRef>
          </c:tx>
          <c:invertIfNegative val="0"/>
          <c:dPt>
            <c:idx val="8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D0F-9646-A742-3439FE06DDDC}"/>
              </c:ext>
            </c:extLst>
          </c:dPt>
          <c:cat>
            <c:strRef>
              <c:f>'celý 2021'!$B$5:$J$5</c:f>
              <c:strCache>
                <c:ptCount val="9"/>
                <c:pt idx="0">
                  <c:v>MS Praha</c:v>
                </c:pt>
                <c:pt idx="1">
                  <c:v>KS Praha</c:v>
                </c:pt>
                <c:pt idx="2">
                  <c:v>KS České Budějovice</c:v>
                </c:pt>
                <c:pt idx="3">
                  <c:v>KS Plzeň</c:v>
                </c:pt>
                <c:pt idx="4">
                  <c:v>KS Ústí n. Labem</c:v>
                </c:pt>
                <c:pt idx="5">
                  <c:v>KS Hradec Králové</c:v>
                </c:pt>
                <c:pt idx="6">
                  <c:v>KS Brno</c:v>
                </c:pt>
                <c:pt idx="7">
                  <c:v>KS Ostrava</c:v>
                </c:pt>
                <c:pt idx="8">
                  <c:v>NSS</c:v>
                </c:pt>
              </c:strCache>
            </c:strRef>
          </c:cat>
          <c:val>
            <c:numRef>
              <c:f>'celý 2021'!$B$6:$J$6</c:f>
              <c:numCache>
                <c:formatCode>0.0</c:formatCode>
                <c:ptCount val="9"/>
                <c:pt idx="0">
                  <c:v>77.099999999999994</c:v>
                </c:pt>
                <c:pt idx="1">
                  <c:v>75.166666666666671</c:v>
                </c:pt>
                <c:pt idx="2">
                  <c:v>73.599999999999994</c:v>
                </c:pt>
                <c:pt idx="3">
                  <c:v>57.909090909090907</c:v>
                </c:pt>
                <c:pt idx="4">
                  <c:v>62.9</c:v>
                </c:pt>
                <c:pt idx="5">
                  <c:v>53.083333333333336</c:v>
                </c:pt>
                <c:pt idx="6">
                  <c:v>87.222222222222229</c:v>
                </c:pt>
                <c:pt idx="7">
                  <c:v>97.75</c:v>
                </c:pt>
                <c:pt idx="8">
                  <c:v>153.65625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D0F-9646-A742-3439FE06DD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0451712"/>
        <c:axId val="190453248"/>
      </c:barChart>
      <c:catAx>
        <c:axId val="1904517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90453248"/>
        <c:crosses val="autoZero"/>
        <c:auto val="1"/>
        <c:lblAlgn val="ctr"/>
        <c:lblOffset val="100"/>
        <c:noMultiLvlLbl val="0"/>
      </c:catAx>
      <c:valAx>
        <c:axId val="190453248"/>
        <c:scaling>
          <c:orientation val="minMax"/>
        </c:scaling>
        <c:delete val="0"/>
        <c:axPos val="l"/>
        <c:majorGridlines/>
        <c:numFmt formatCode="0" sourceLinked="0"/>
        <c:majorTickMark val="none"/>
        <c:minorTickMark val="none"/>
        <c:tickLblPos val="nextTo"/>
        <c:crossAx val="19045171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cs-CZ">
                <a:latin typeface="Calibri" panose="020F0502020204030204" pitchFamily="34" charset="0"/>
                <a:cs typeface="Calibri" panose="020F0502020204030204" pitchFamily="34" charset="0"/>
              </a:rPr>
              <a:t>Porovnání - všechny</a:t>
            </a:r>
            <a:r>
              <a:rPr lang="cs-CZ" baseline="0">
                <a:latin typeface="Calibri" panose="020F0502020204030204" pitchFamily="34" charset="0"/>
                <a:cs typeface="Calibri" panose="020F0502020204030204" pitchFamily="34" charset="0"/>
              </a:rPr>
              <a:t> věci</a:t>
            </a:r>
            <a:endParaRPr lang="cs-CZ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3729550766034796"/>
          <c:y val="1.3496794511303565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Nápad</c:v>
          </c:tx>
          <c:marker>
            <c:symbol val="none"/>
          </c:marker>
          <c:cat>
            <c:numRef>
              <c:f>('Nápad NSS'!$B$7:$S$7,'Nápad NSS'!$T$7)</c:f>
              <c:numCache>
                <c:formatCode>General</c:formatCode>
                <c:ptCount val="1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</c:numCache>
            </c:numRef>
          </c:cat>
          <c:val>
            <c:numRef>
              <c:f>('Nápad NSS'!$B$8:$S$8,'Nápad NSS'!$T$8)</c:f>
              <c:numCache>
                <c:formatCode>General</c:formatCode>
                <c:ptCount val="19"/>
                <c:pt idx="0">
                  <c:v>4243</c:v>
                </c:pt>
                <c:pt idx="1">
                  <c:v>5684</c:v>
                </c:pt>
                <c:pt idx="2">
                  <c:v>5194</c:v>
                </c:pt>
                <c:pt idx="3">
                  <c:v>4193</c:v>
                </c:pt>
                <c:pt idx="4">
                  <c:v>3605</c:v>
                </c:pt>
                <c:pt idx="5">
                  <c:v>3634</c:v>
                </c:pt>
                <c:pt idx="6">
                  <c:v>3299</c:v>
                </c:pt>
                <c:pt idx="7">
                  <c:v>3044</c:v>
                </c:pt>
                <c:pt idx="8">
                  <c:v>3152</c:v>
                </c:pt>
                <c:pt idx="9" formatCode="0">
                  <c:v>3710</c:v>
                </c:pt>
                <c:pt idx="10" formatCode="0">
                  <c:v>3726</c:v>
                </c:pt>
                <c:pt idx="11" formatCode="0">
                  <c:v>3351</c:v>
                </c:pt>
                <c:pt idx="12" formatCode="0">
                  <c:v>3400</c:v>
                </c:pt>
                <c:pt idx="13" formatCode="0">
                  <c:v>3694</c:v>
                </c:pt>
                <c:pt idx="14" formatCode="0">
                  <c:v>4564</c:v>
                </c:pt>
                <c:pt idx="15" formatCode="0">
                  <c:v>4645</c:v>
                </c:pt>
                <c:pt idx="16" formatCode="0">
                  <c:v>4642</c:v>
                </c:pt>
                <c:pt idx="17" formatCode="0">
                  <c:v>4338</c:v>
                </c:pt>
                <c:pt idx="18" formatCode="0">
                  <c:v>4917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404-5D43-97DB-F2123BE81034}"/>
            </c:ext>
          </c:extLst>
        </c:ser>
        <c:ser>
          <c:idx val="1"/>
          <c:order val="1"/>
          <c:tx>
            <c:v>Skončeno</c:v>
          </c:tx>
          <c:marker>
            <c:symbol val="none"/>
          </c:marker>
          <c:cat>
            <c:numRef>
              <c:f>('Nápad NSS'!$B$7:$S$7,'Nápad NSS'!$T$7)</c:f>
              <c:numCache>
                <c:formatCode>General</c:formatCode>
                <c:ptCount val="1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</c:numCache>
            </c:numRef>
          </c:cat>
          <c:val>
            <c:numRef>
              <c:f>('Nápad NSS'!$B$9:$S$9,'Nápad NSS'!$T$9)</c:f>
              <c:numCache>
                <c:formatCode>General</c:formatCode>
                <c:ptCount val="19"/>
                <c:pt idx="0">
                  <c:v>2749</c:v>
                </c:pt>
                <c:pt idx="1">
                  <c:v>4247</c:v>
                </c:pt>
                <c:pt idx="2">
                  <c:v>4891</c:v>
                </c:pt>
                <c:pt idx="3">
                  <c:v>4729</c:v>
                </c:pt>
                <c:pt idx="4">
                  <c:v>4725</c:v>
                </c:pt>
                <c:pt idx="5">
                  <c:v>3879</c:v>
                </c:pt>
                <c:pt idx="6">
                  <c:v>3631</c:v>
                </c:pt>
                <c:pt idx="7">
                  <c:v>3130</c:v>
                </c:pt>
                <c:pt idx="8">
                  <c:v>3086</c:v>
                </c:pt>
                <c:pt idx="9">
                  <c:v>3347</c:v>
                </c:pt>
                <c:pt idx="10">
                  <c:v>3787</c:v>
                </c:pt>
                <c:pt idx="11">
                  <c:v>3369</c:v>
                </c:pt>
                <c:pt idx="12">
                  <c:v>3459</c:v>
                </c:pt>
                <c:pt idx="13">
                  <c:v>3424</c:v>
                </c:pt>
                <c:pt idx="14">
                  <c:v>4073</c:v>
                </c:pt>
                <c:pt idx="15">
                  <c:v>4032</c:v>
                </c:pt>
                <c:pt idx="16">
                  <c:v>4276</c:v>
                </c:pt>
                <c:pt idx="17">
                  <c:v>4085</c:v>
                </c:pt>
                <c:pt idx="18" formatCode="0">
                  <c:v>4650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404-5D43-97DB-F2123BE81034}"/>
            </c:ext>
          </c:extLst>
        </c:ser>
        <c:ser>
          <c:idx val="2"/>
          <c:order val="2"/>
          <c:tx>
            <c:v>Nedodělky</c:v>
          </c:tx>
          <c:marker>
            <c:symbol val="none"/>
          </c:marker>
          <c:cat>
            <c:numRef>
              <c:f>('Nápad NSS'!$B$7:$S$7,'Nápad NSS'!$T$7)</c:f>
              <c:numCache>
                <c:formatCode>General</c:formatCode>
                <c:ptCount val="1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</c:numCache>
            </c:numRef>
          </c:cat>
          <c:val>
            <c:numRef>
              <c:f>('Nápad NSS'!$B$10:$S$10,'Nápad NSS'!$T$10)</c:f>
              <c:numCache>
                <c:formatCode>General</c:formatCode>
                <c:ptCount val="19"/>
                <c:pt idx="0">
                  <c:v>1494</c:v>
                </c:pt>
                <c:pt idx="1">
                  <c:v>2931</c:v>
                </c:pt>
                <c:pt idx="2">
                  <c:v>3234</c:v>
                </c:pt>
                <c:pt idx="3">
                  <c:v>2698</c:v>
                </c:pt>
                <c:pt idx="4">
                  <c:v>1578</c:v>
                </c:pt>
                <c:pt idx="5">
                  <c:v>1335</c:v>
                </c:pt>
                <c:pt idx="6">
                  <c:v>1003</c:v>
                </c:pt>
                <c:pt idx="7">
                  <c:v>917</c:v>
                </c:pt>
                <c:pt idx="8">
                  <c:v>983</c:v>
                </c:pt>
                <c:pt idx="9">
                  <c:v>1350</c:v>
                </c:pt>
                <c:pt idx="10">
                  <c:v>1285</c:v>
                </c:pt>
                <c:pt idx="11">
                  <c:v>1267</c:v>
                </c:pt>
                <c:pt idx="12">
                  <c:v>1208</c:v>
                </c:pt>
                <c:pt idx="13">
                  <c:v>1478</c:v>
                </c:pt>
                <c:pt idx="14">
                  <c:v>1969</c:v>
                </c:pt>
                <c:pt idx="15">
                  <c:v>2583</c:v>
                </c:pt>
                <c:pt idx="16">
                  <c:v>2949</c:v>
                </c:pt>
                <c:pt idx="17">
                  <c:v>3202</c:v>
                </c:pt>
                <c:pt idx="18" formatCode="0">
                  <c:v>3469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404-5D43-97DB-F2123BE810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0508416"/>
        <c:axId val="191706240"/>
      </c:lineChart>
      <c:catAx>
        <c:axId val="190508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91706240"/>
        <c:crosses val="autoZero"/>
        <c:auto val="1"/>
        <c:lblAlgn val="ctr"/>
        <c:lblOffset val="100"/>
        <c:noMultiLvlLbl val="0"/>
      </c:catAx>
      <c:valAx>
        <c:axId val="19170624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9050841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gradFill>
      <a:gsLst>
        <a:gs pos="0">
          <a:srgbClr val="4F81BD">
            <a:lumMod val="60000"/>
            <a:lumOff val="4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800" b="1" i="0" baseline="0">
                <a:effectLst/>
              </a:rPr>
              <a:t>Způsob skončení věci u Nejvyššího správního soudu a Nejvyššího soudu v roce 2021</a:t>
            </a:r>
            <a:endParaRPr lang="cs-CZ">
              <a:effectLst/>
            </a:endParaRPr>
          </a:p>
        </c:rich>
      </c:tx>
      <c:layout>
        <c:manualLayout>
          <c:xMode val="edge"/>
          <c:yMode val="edge"/>
          <c:x val="0.12621487603305784"/>
          <c:y val="3.598960699226334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90883803330076"/>
          <c:y val="0.2625773860375667"/>
          <c:w val="0.8405686968550875"/>
          <c:h val="0.5694266728984135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'NS vs NSS'!$J$30</c:f>
              <c:strCache>
                <c:ptCount val="1"/>
                <c:pt idx="0">
                  <c:v>Rozsudek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'NS vs NSS'!$K$29:$M$29</c:f>
              <c:strCache>
                <c:ptCount val="3"/>
                <c:pt idx="0">
                  <c:v>NSS</c:v>
                </c:pt>
                <c:pt idx="1">
                  <c:v>NS - Trestní kolegium</c:v>
                </c:pt>
                <c:pt idx="2">
                  <c:v>NS -Občanskoprávní a obchodní kolegium</c:v>
                </c:pt>
              </c:strCache>
            </c:strRef>
          </c:cat>
          <c:val>
            <c:numRef>
              <c:f>'NS vs NSS'!$K$30:$M$30</c:f>
              <c:numCache>
                <c:formatCode>General</c:formatCode>
                <c:ptCount val="3"/>
                <c:pt idx="0">
                  <c:v>2414</c:v>
                </c:pt>
                <c:pt idx="1">
                  <c:v>131</c:v>
                </c:pt>
                <c:pt idx="2">
                  <c:v>701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F7A-B044-B6F3-DDA496B86E9D}"/>
            </c:ext>
          </c:extLst>
        </c:ser>
        <c:ser>
          <c:idx val="1"/>
          <c:order val="1"/>
          <c:tx>
            <c:strRef>
              <c:f>'NS vs NSS'!$J$31</c:f>
              <c:strCache>
                <c:ptCount val="1"/>
                <c:pt idx="0">
                  <c:v>Jinak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'NS vs NSS'!$K$29:$M$29</c:f>
              <c:strCache>
                <c:ptCount val="3"/>
                <c:pt idx="0">
                  <c:v>NSS</c:v>
                </c:pt>
                <c:pt idx="1">
                  <c:v>NS - Trestní kolegium</c:v>
                </c:pt>
                <c:pt idx="2">
                  <c:v>NS -Občanskoprávní a obchodní kolegium</c:v>
                </c:pt>
              </c:strCache>
            </c:strRef>
          </c:cat>
          <c:val>
            <c:numRef>
              <c:f>'NS vs NSS'!$K$31:$M$31</c:f>
              <c:numCache>
                <c:formatCode>General</c:formatCode>
                <c:ptCount val="3"/>
                <c:pt idx="0">
                  <c:v>1408</c:v>
                </c:pt>
                <c:pt idx="1">
                  <c:v>1396</c:v>
                </c:pt>
                <c:pt idx="2">
                  <c:v>3444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F7A-B044-B6F3-DDA496B86E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191751680"/>
        <c:axId val="191753216"/>
      </c:barChart>
      <c:catAx>
        <c:axId val="1917516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91753216"/>
        <c:crosses val="autoZero"/>
        <c:auto val="1"/>
        <c:lblAlgn val="ctr"/>
        <c:lblOffset val="100"/>
        <c:noMultiLvlLbl val="0"/>
      </c:catAx>
      <c:valAx>
        <c:axId val="191753216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9175168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0.18511</cdr:x>
      <cdr:y>0.55909</cdr:y>
    </cdr:from>
    <cdr:to>
      <cdr:x>0.98531</cdr:x>
      <cdr:y>0.55909</cdr:y>
    </cdr:to>
    <cdr:cxnSp macro="">
      <cdr:nvCxnSpPr>
        <cdr:cNvPr id="3" name="Přímá spojnice 2">
          <a:extLst xmlns:a="http://schemas.openxmlformats.org/drawingml/2006/main">
            <a:ext uri="{FF2B5EF4-FFF2-40B4-BE49-F238E27FC236}">
              <a16:creationId xmlns="" xmlns:a16="http://schemas.microsoft.com/office/drawing/2014/main" id="{75584461-5A4D-F064-F403-22BC361D93C9}"/>
            </a:ext>
          </a:extLst>
        </cdr:cNvPr>
        <cdr:cNvCxnSpPr/>
      </cdr:nvCxnSpPr>
      <cdr:spPr>
        <a:xfrm xmlns:a="http://schemas.openxmlformats.org/drawingml/2006/main">
          <a:off x="1800226" y="3176589"/>
          <a:ext cx="7781925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ysClr val="windowText" lastClr="000000"/>
          </a:solidFill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0.02866</cdr:x>
      <cdr:y>0.53395</cdr:y>
    </cdr:from>
    <cdr:to>
      <cdr:x>0.17637</cdr:x>
      <cdr:y>0.64003</cdr:y>
    </cdr:to>
    <cdr:sp macro="" textlink="">
      <cdr:nvSpPr>
        <cdr:cNvPr id="4" name="TextovéPole 3"/>
        <cdr:cNvSpPr txBox="1"/>
      </cdr:nvSpPr>
      <cdr:spPr>
        <a:xfrm xmlns:a="http://schemas.openxmlformats.org/drawingml/2006/main">
          <a:off x="165100" y="1790566"/>
          <a:ext cx="850900" cy="3557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cs-CZ" sz="1100">
              <a:solidFill>
                <a:srgbClr val="002060"/>
              </a:solidFill>
            </a:rPr>
            <a:t>Průměr</a:t>
          </a:r>
          <a:r>
            <a:rPr lang="cs-CZ" sz="1100" baseline="0">
              <a:solidFill>
                <a:srgbClr val="002060"/>
              </a:solidFill>
            </a:rPr>
            <a:t> KS</a:t>
          </a:r>
          <a:endParaRPr lang="cs-CZ" sz="1100">
            <a:solidFill>
              <a:srgbClr val="002060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9C6A-F352-46B1-AFB6-5F6CD2630BCE}" type="datetimeFigureOut">
              <a:rPr lang="cs-CZ" smtClean="0"/>
              <a:t>08.06.2022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5911CBE-0B58-43B6-AFE9-BD530B23C66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9C6A-F352-46B1-AFB6-5F6CD2630BCE}" type="datetimeFigureOut">
              <a:rPr lang="cs-CZ" smtClean="0"/>
              <a:t>08.06.2022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1CBE-0B58-43B6-AFE9-BD530B23C66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5911CBE-0B58-43B6-AFE9-BD530B23C66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9C6A-F352-46B1-AFB6-5F6CD2630BCE}" type="datetimeFigureOut">
              <a:rPr lang="cs-CZ" smtClean="0"/>
              <a:t>08.06.2022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9C6A-F352-46B1-AFB6-5F6CD2630BCE}" type="datetimeFigureOut">
              <a:rPr lang="cs-CZ" smtClean="0"/>
              <a:t>08.06.2022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5911CBE-0B58-43B6-AFE9-BD530B23C66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9C6A-F352-46B1-AFB6-5F6CD2630BCE}" type="datetimeFigureOut">
              <a:rPr lang="cs-CZ" smtClean="0"/>
              <a:t>08.06.2022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5911CBE-0B58-43B6-AFE9-BD530B23C66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DF29C6A-F352-46B1-AFB6-5F6CD2630BCE}" type="datetimeFigureOut">
              <a:rPr lang="cs-CZ" smtClean="0"/>
              <a:t>08.06.2022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1CBE-0B58-43B6-AFE9-BD530B23C66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9C6A-F352-46B1-AFB6-5F6CD2630BCE}" type="datetimeFigureOut">
              <a:rPr lang="cs-CZ" smtClean="0"/>
              <a:t>08.06.2022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5911CBE-0B58-43B6-AFE9-BD530B23C66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9C6A-F352-46B1-AFB6-5F6CD2630BCE}" type="datetimeFigureOut">
              <a:rPr lang="cs-CZ" smtClean="0"/>
              <a:t>08.06.2022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5911CBE-0B58-43B6-AFE9-BD530B23C6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9C6A-F352-46B1-AFB6-5F6CD2630BCE}" type="datetimeFigureOut">
              <a:rPr lang="cs-CZ" smtClean="0"/>
              <a:t>08.06.2022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911CBE-0B58-43B6-AFE9-BD530B23C6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5911CBE-0B58-43B6-AFE9-BD530B23C66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9C6A-F352-46B1-AFB6-5F6CD2630BCE}" type="datetimeFigureOut">
              <a:rPr lang="cs-CZ" smtClean="0"/>
              <a:t>08.06.2022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5911CBE-0B58-43B6-AFE9-BD530B23C66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DF29C6A-F352-46B1-AFB6-5F6CD2630BCE}" type="datetimeFigureOut">
              <a:rPr lang="cs-CZ" smtClean="0"/>
              <a:t>08.06.2022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DF29C6A-F352-46B1-AFB6-5F6CD2630BCE}" type="datetimeFigureOut">
              <a:rPr lang="cs-CZ" smtClean="0"/>
              <a:t>08.06.2022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5911CBE-0B58-43B6-AFE9-BD530B23C66F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345904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sz="2800" dirty="0"/>
              <a:t>Malé a velké bolístky správního soudnictví a připravovaná novela Soudního řádu správního </a:t>
            </a:r>
          </a:p>
          <a:p>
            <a:endParaRPr lang="cs-CZ" dirty="0"/>
          </a:p>
          <a:p>
            <a:r>
              <a:rPr lang="cs-CZ" dirty="0"/>
              <a:t>JUDr. Ivo Pospíšil,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-891480"/>
            <a:ext cx="7772400" cy="2903984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Správní řád v praxi krajských úřadů </a:t>
            </a:r>
            <a:br>
              <a:rPr lang="cs-CZ" sz="3600" b="1" dirty="0" smtClean="0"/>
            </a:br>
            <a:r>
              <a:rPr lang="cs-CZ" sz="3600" b="1" dirty="0" smtClean="0"/>
              <a:t>Jihlava </a:t>
            </a:r>
            <a:r>
              <a:rPr lang="cs-CZ" sz="3600" b="1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3541872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FC728AB-C53D-7307-95CC-3ED9D7D1F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47220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Koncepce novely a přiblížení připravovaných změn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724571B-4DE0-3A7C-5B37-48FD2529769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b="1" dirty="0" smtClean="0"/>
              <a:t>Institucionální rovina</a:t>
            </a: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- redukce </a:t>
            </a:r>
            <a:r>
              <a:rPr lang="cs-CZ" dirty="0"/>
              <a:t>počtu krajských soudů, na nichž budou působit správní senáty (rýsuje se omezení na 3: MS v Praze, KS v Praze a KS v Brně</a:t>
            </a:r>
            <a:r>
              <a:rPr lang="cs-CZ" dirty="0" smtClean="0"/>
              <a:t>)</a:t>
            </a:r>
          </a:p>
          <a:p>
            <a:pPr marL="0" lvl="0" indent="0">
              <a:buNone/>
            </a:pPr>
            <a:r>
              <a:rPr lang="cs-CZ" dirty="0" smtClean="0"/>
              <a:t>- navýšení </a:t>
            </a:r>
            <a:r>
              <a:rPr lang="cs-CZ" dirty="0"/>
              <a:t>celkového počtu soudců správních úseků na </a:t>
            </a:r>
            <a:r>
              <a:rPr lang="cs-CZ" dirty="0" smtClean="0"/>
              <a:t>cca 200 </a:t>
            </a:r>
          </a:p>
          <a:p>
            <a:pPr marL="0" lvl="0" indent="0">
              <a:buNone/>
            </a:pPr>
            <a:r>
              <a:rPr lang="cs-CZ" dirty="0" smtClean="0"/>
              <a:t>- výhledově </a:t>
            </a:r>
            <a:r>
              <a:rPr lang="cs-CZ" dirty="0"/>
              <a:t>úplné osamostatnění správního soudnictví na čele s </a:t>
            </a:r>
            <a:r>
              <a:rPr lang="cs-CZ" dirty="0" smtClean="0"/>
              <a:t>NSS</a:t>
            </a:r>
          </a:p>
          <a:p>
            <a:pPr lvl="0"/>
            <a:r>
              <a:rPr lang="cs-CZ" b="1" dirty="0" smtClean="0"/>
              <a:t>Procesní rovina</a:t>
            </a: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- </a:t>
            </a:r>
            <a:r>
              <a:rPr lang="cs-CZ" dirty="0"/>
              <a:t>cílem je zjednodušení a zrychlení řízení při zachování stávajícího standardu práv účastníků 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2655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Koncepce novely a přiblížení připravovaných změn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1) Implementace </a:t>
            </a:r>
            <a:r>
              <a:rPr lang="cs-CZ" b="1" dirty="0"/>
              <a:t>existující judikatury </a:t>
            </a:r>
            <a:r>
              <a:rPr lang="cs-CZ" b="1" dirty="0" smtClean="0"/>
              <a:t>NSS</a:t>
            </a:r>
          </a:p>
          <a:p>
            <a:pPr marL="0" indent="0">
              <a:buNone/>
            </a:pPr>
            <a:r>
              <a:rPr lang="cs-CZ" dirty="0" smtClean="0"/>
              <a:t>a) </a:t>
            </a:r>
            <a:r>
              <a:rPr lang="cs-CZ" b="1" dirty="0" smtClean="0"/>
              <a:t>prostupnost </a:t>
            </a:r>
            <a:r>
              <a:rPr lang="cs-CZ" b="1" dirty="0"/>
              <a:t>žalobních typů </a:t>
            </a:r>
            <a:r>
              <a:rPr lang="cs-CZ" dirty="0" smtClean="0"/>
              <a:t>– zachování </a:t>
            </a:r>
            <a:r>
              <a:rPr lang="cs-CZ" dirty="0"/>
              <a:t>3 </a:t>
            </a:r>
            <a:r>
              <a:rPr lang="cs-CZ" dirty="0" smtClean="0"/>
              <a:t>žalobních typů </a:t>
            </a:r>
            <a:r>
              <a:rPr lang="cs-CZ" dirty="0"/>
              <a:t>(proti rozhodnutí, zásahu, nečinnosti</a:t>
            </a:r>
            <a:r>
              <a:rPr lang="cs-CZ" dirty="0" smtClean="0"/>
              <a:t>) s povinností soudu poučit účastníka o </a:t>
            </a:r>
            <a:r>
              <a:rPr lang="cs-CZ" dirty="0"/>
              <a:t>vhodném žalobním </a:t>
            </a:r>
            <a:r>
              <a:rPr lang="cs-CZ" dirty="0" smtClean="0"/>
              <a:t>typu</a:t>
            </a:r>
          </a:p>
          <a:p>
            <a:pPr marL="0" indent="0">
              <a:buNone/>
            </a:pPr>
            <a:r>
              <a:rPr lang="cs-CZ" dirty="0" smtClean="0"/>
              <a:t>b) prolomení </a:t>
            </a:r>
            <a:r>
              <a:rPr lang="cs-CZ" dirty="0"/>
              <a:t>principu, že soud rozhoduje podle právního a skutkového stavu v době rozhodování správního </a:t>
            </a:r>
            <a:r>
              <a:rPr lang="cs-CZ" dirty="0" smtClean="0"/>
              <a:t>orgánu, ve výjimečných případech, tzv. </a:t>
            </a:r>
            <a:r>
              <a:rPr lang="cs-CZ" b="1" dirty="0" smtClean="0"/>
              <a:t>ex </a:t>
            </a:r>
            <a:r>
              <a:rPr lang="cs-CZ" b="1" dirty="0" err="1" smtClean="0"/>
              <a:t>nunc</a:t>
            </a:r>
            <a:r>
              <a:rPr lang="cs-CZ" b="1" dirty="0" smtClean="0"/>
              <a:t> přezkum </a:t>
            </a:r>
            <a:r>
              <a:rPr lang="cs-CZ" dirty="0" smtClean="0"/>
              <a:t>(neústavnost úpravy shledaná ÚS, změna úpravy v případě správního trestání, princip non-</a:t>
            </a:r>
            <a:r>
              <a:rPr lang="cs-CZ" dirty="0" err="1" smtClean="0"/>
              <a:t>refoulement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c) omezené </a:t>
            </a:r>
            <a:r>
              <a:rPr lang="cs-CZ" dirty="0"/>
              <a:t>zavedení </a:t>
            </a:r>
            <a:r>
              <a:rPr lang="cs-CZ" b="1" dirty="0"/>
              <a:t>apelačního </a:t>
            </a:r>
            <a:r>
              <a:rPr lang="cs-CZ" b="1" dirty="0" smtClean="0"/>
              <a:t>principu </a:t>
            </a:r>
            <a:r>
              <a:rPr lang="cs-CZ" dirty="0" smtClean="0"/>
              <a:t>(v azylových věcech a </a:t>
            </a:r>
            <a:r>
              <a:rPr lang="cs-CZ" dirty="0"/>
              <a:t>ve věcech výjimečného hrazení zdravotní péče z veřejného zdravotního </a:t>
            </a:r>
            <a:r>
              <a:rPr lang="cs-CZ" dirty="0" smtClean="0"/>
              <a:t>pojištění)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7636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Koncepce novely a přiblížení připravovaných změn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2) Nová právní úprava</a:t>
            </a:r>
          </a:p>
          <a:p>
            <a:pPr marL="0" indent="0">
              <a:buNone/>
            </a:pPr>
            <a:r>
              <a:rPr lang="cs-CZ" dirty="0" smtClean="0"/>
              <a:t>a) </a:t>
            </a:r>
            <a:r>
              <a:rPr lang="cs-CZ" b="1" dirty="0" smtClean="0"/>
              <a:t>posílení </a:t>
            </a:r>
            <a:r>
              <a:rPr lang="cs-CZ" b="1" dirty="0"/>
              <a:t>pravomocí členů senátu </a:t>
            </a:r>
            <a:r>
              <a:rPr lang="cs-CZ" dirty="0"/>
              <a:t>(</a:t>
            </a:r>
            <a:r>
              <a:rPr lang="cs-CZ" dirty="0" err="1"/>
              <a:t>votantů</a:t>
            </a:r>
            <a:r>
              <a:rPr lang="cs-CZ" dirty="0"/>
              <a:t>), a to i na úrovni NSS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b) </a:t>
            </a:r>
            <a:r>
              <a:rPr lang="cs-CZ" b="1" dirty="0" smtClean="0"/>
              <a:t>posílení pravomocí </a:t>
            </a:r>
            <a:r>
              <a:rPr lang="cs-CZ" b="1" dirty="0"/>
              <a:t>asistentů soudců </a:t>
            </a:r>
            <a:r>
              <a:rPr lang="cs-CZ" dirty="0"/>
              <a:t>a sjednocení jejich pravomocí s asistenty v civilním </a:t>
            </a:r>
            <a:r>
              <a:rPr lang="cs-CZ" dirty="0" smtClean="0"/>
              <a:t>řízení</a:t>
            </a:r>
          </a:p>
          <a:p>
            <a:pPr marL="0" indent="0">
              <a:buNone/>
            </a:pPr>
            <a:r>
              <a:rPr lang="cs-CZ" dirty="0" smtClean="0"/>
              <a:t>c) </a:t>
            </a:r>
            <a:r>
              <a:rPr lang="cs-CZ" b="1" dirty="0" smtClean="0"/>
              <a:t>zpřísnění </a:t>
            </a:r>
            <a:r>
              <a:rPr lang="cs-CZ" b="1" dirty="0"/>
              <a:t>koncentrace </a:t>
            </a:r>
            <a:r>
              <a:rPr lang="cs-CZ" dirty="0"/>
              <a:t>v řízeních před KS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d) zavedení nástrojů, </a:t>
            </a:r>
            <a:r>
              <a:rPr lang="cs-CZ" b="1" dirty="0"/>
              <a:t>jak čelit zjevně </a:t>
            </a:r>
            <a:r>
              <a:rPr lang="cs-CZ" b="1" dirty="0" err="1"/>
              <a:t>šikanózním</a:t>
            </a:r>
            <a:r>
              <a:rPr lang="cs-CZ" b="1" dirty="0"/>
              <a:t>, svévolným a obstrukčním </a:t>
            </a:r>
            <a:r>
              <a:rPr lang="cs-CZ" b="1" dirty="0" smtClean="0"/>
              <a:t>návrhům</a:t>
            </a:r>
            <a:r>
              <a:rPr lang="cs-CZ" dirty="0" smtClean="0"/>
              <a:t>: soud </a:t>
            </a:r>
            <a:r>
              <a:rPr lang="cs-CZ" dirty="0"/>
              <a:t>by </a:t>
            </a:r>
            <a:r>
              <a:rPr lang="cs-CZ" dirty="0" smtClean="0"/>
              <a:t>nemusel </a:t>
            </a:r>
            <a:r>
              <a:rPr lang="cs-CZ" dirty="0"/>
              <a:t>k takovému návrhu vůbec přihlédnout (úprava </a:t>
            </a:r>
            <a:r>
              <a:rPr lang="cs-CZ" dirty="0" smtClean="0"/>
              <a:t>ve</a:t>
            </a:r>
            <a:r>
              <a:rPr lang="cs-CZ" dirty="0"/>
              <a:t> </a:t>
            </a:r>
            <a:r>
              <a:rPr lang="cs-CZ" dirty="0" smtClean="0"/>
              <a:t>Slovenské republice) </a:t>
            </a:r>
            <a:r>
              <a:rPr lang="cs-CZ" dirty="0"/>
              <a:t>a současně by mohl uložit navrhovateli peněžitou sankci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2364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Koncepce novely a přiblížení připravovaných změn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e) úprava </a:t>
            </a:r>
            <a:r>
              <a:rPr lang="cs-CZ" b="1" dirty="0"/>
              <a:t>přiznávání náhrady nákladů </a:t>
            </a:r>
            <a:r>
              <a:rPr lang="cs-CZ" b="1" dirty="0" smtClean="0"/>
              <a:t>řízení: </a:t>
            </a:r>
            <a:r>
              <a:rPr lang="cs-CZ" dirty="0"/>
              <a:t>správní orgány by měly mít právo na náhradu nákladů v paušálně stanovené výši a účelně vynaložené náklady (vyjma nákladů na právní zastoupení</a:t>
            </a:r>
            <a:r>
              <a:rPr lang="cs-CZ" dirty="0" smtClean="0"/>
              <a:t>), </a:t>
            </a:r>
            <a:r>
              <a:rPr lang="cs-CZ" dirty="0"/>
              <a:t>na druhou stranu by měl být ovšem správní orgán povinen uhradit soudní poplatek za kasační stížnost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f) </a:t>
            </a:r>
            <a:r>
              <a:rPr lang="cs-CZ" b="1" dirty="0" smtClean="0"/>
              <a:t>sjednocení </a:t>
            </a:r>
            <a:r>
              <a:rPr lang="cs-CZ" b="1" dirty="0"/>
              <a:t>lhůt </a:t>
            </a:r>
            <a:r>
              <a:rPr lang="cs-CZ" dirty="0"/>
              <a:t>k podávání správních žalob napříč právním řádem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g) </a:t>
            </a:r>
            <a:r>
              <a:rPr lang="cs-CZ" b="1" dirty="0" smtClean="0"/>
              <a:t>doplnění </a:t>
            </a:r>
            <a:r>
              <a:rPr lang="cs-CZ" b="1" dirty="0"/>
              <a:t>úpravy tzv. uspokojení žalobce (§ </a:t>
            </a:r>
            <a:r>
              <a:rPr lang="cs-CZ" b="1" dirty="0" smtClean="0"/>
              <a:t>62 s. ř. s.)</a:t>
            </a:r>
            <a:r>
              <a:rPr lang="cs-CZ" dirty="0" smtClean="0"/>
              <a:t>: institut by se rozšířil </a:t>
            </a:r>
            <a:r>
              <a:rPr lang="cs-CZ" dirty="0"/>
              <a:t>na všechny typy žalob a </a:t>
            </a:r>
            <a:r>
              <a:rPr lang="cs-CZ" dirty="0" smtClean="0"/>
              <a:t>zákon by konkretizoval, </a:t>
            </a:r>
            <a:r>
              <a:rPr lang="cs-CZ" dirty="0"/>
              <a:t>že soud </a:t>
            </a:r>
            <a:r>
              <a:rPr lang="cs-CZ" dirty="0" smtClean="0"/>
              <a:t>správní </a:t>
            </a:r>
            <a:r>
              <a:rPr lang="cs-CZ" dirty="0"/>
              <a:t>orgán </a:t>
            </a:r>
            <a:r>
              <a:rPr lang="cs-CZ" dirty="0" smtClean="0"/>
              <a:t>upozorní </a:t>
            </a:r>
            <a:r>
              <a:rPr lang="cs-CZ" dirty="0"/>
              <a:t>na existující judikaturu a možnost uspokojit </a:t>
            </a:r>
            <a:r>
              <a:rPr lang="cs-CZ" dirty="0" smtClean="0"/>
              <a:t>žalobce (diskutuje se i o možnosti zavedení smíru obdobně jako v civilním řízení)</a:t>
            </a:r>
            <a:endParaRPr lang="cs-CZ" b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1043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Koncepce novely a přiblížení připravovaných změn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h) </a:t>
            </a:r>
            <a:r>
              <a:rPr lang="cs-CZ" b="1" dirty="0" smtClean="0"/>
              <a:t>výslovná </a:t>
            </a:r>
            <a:r>
              <a:rPr lang="cs-CZ" b="1" dirty="0"/>
              <a:t>úprava účinků kasačního rozsudku </a:t>
            </a:r>
            <a:r>
              <a:rPr lang="cs-CZ" dirty="0"/>
              <a:t>– ex </a:t>
            </a:r>
            <a:r>
              <a:rPr lang="cs-CZ" dirty="0" err="1"/>
              <a:t>tunc</a:t>
            </a:r>
            <a:r>
              <a:rPr lang="cs-CZ" dirty="0"/>
              <a:t>, čili se zpětnou účinností s možnými odchylkami s ohledem na ochranu nabytých práv, dobré víry atd. </a:t>
            </a:r>
            <a:r>
              <a:rPr lang="cs-CZ" dirty="0" smtClean="0"/>
              <a:t>(obdobně </a:t>
            </a:r>
            <a:r>
              <a:rPr lang="cs-CZ" dirty="0"/>
              <a:t>jako to upravuje § 99 správního řádu pro přezkumné </a:t>
            </a:r>
            <a:r>
              <a:rPr lang="cs-CZ" dirty="0" smtClean="0"/>
              <a:t>řízení)</a:t>
            </a:r>
          </a:p>
          <a:p>
            <a:pPr marL="0" indent="0">
              <a:buNone/>
            </a:pPr>
            <a:r>
              <a:rPr lang="cs-CZ" dirty="0" smtClean="0"/>
              <a:t>i) </a:t>
            </a:r>
            <a:r>
              <a:rPr lang="cs-CZ" b="1" dirty="0" smtClean="0"/>
              <a:t>problematika </a:t>
            </a:r>
            <a:r>
              <a:rPr lang="cs-CZ" b="1" dirty="0"/>
              <a:t>tzv. „</a:t>
            </a:r>
            <a:r>
              <a:rPr lang="cs-CZ" b="1" dirty="0" smtClean="0"/>
              <a:t>obživlých </a:t>
            </a:r>
            <a:r>
              <a:rPr lang="cs-CZ" b="1" dirty="0"/>
              <a:t>mrtvol“, </a:t>
            </a:r>
            <a:r>
              <a:rPr lang="cs-CZ" dirty="0"/>
              <a:t>tj. procesní situace, kdy KS zrušil správní rozhodnutí, avšak na základě kasační stížnosti správního orgánu následně NSS zrušil rozsudek </a:t>
            </a:r>
            <a:r>
              <a:rPr lang="cs-CZ" dirty="0" smtClean="0"/>
              <a:t>KS: nabízí se obligatorní přerušení řízení, neúčinnost pozdějšího rozhodnutí nebo kombinace obojího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0957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Koncepce novely a přiblížení připravovaných změn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j) </a:t>
            </a:r>
            <a:r>
              <a:rPr lang="cs-CZ" b="1" dirty="0" smtClean="0"/>
              <a:t>změna </a:t>
            </a:r>
            <a:r>
              <a:rPr lang="cs-CZ" b="1" dirty="0"/>
              <a:t>úpravy zásahové žaloby</a:t>
            </a:r>
            <a:r>
              <a:rPr lang="cs-CZ" dirty="0"/>
              <a:t>, resp. definice toho, co je to zásah směrem k posílení subsidiarity tohoto typu </a:t>
            </a:r>
            <a:r>
              <a:rPr lang="cs-CZ" dirty="0" smtClean="0"/>
              <a:t>žaloby</a:t>
            </a:r>
          </a:p>
          <a:p>
            <a:pPr marL="0" indent="0">
              <a:buNone/>
            </a:pPr>
            <a:r>
              <a:rPr lang="cs-CZ" dirty="0" smtClean="0"/>
              <a:t>k) rozšíření </a:t>
            </a:r>
            <a:r>
              <a:rPr lang="cs-CZ" dirty="0"/>
              <a:t>žalobní legitimace nejvyššího státního zástupce ve veřejném zájmu na všechny typy </a:t>
            </a:r>
            <a:r>
              <a:rPr lang="cs-CZ" dirty="0" smtClean="0"/>
              <a:t>žalob, ale s tím, že bude povinen prokazovat veřejný zájem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1176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Koncepce novely a přiblížení připravovaných změn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9829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l) úprava </a:t>
            </a:r>
            <a:r>
              <a:rPr lang="cs-CZ" b="1" dirty="0" smtClean="0"/>
              <a:t>řízení o kasačních stížnostech</a:t>
            </a:r>
          </a:p>
          <a:p>
            <a:pPr marL="0" indent="0">
              <a:buNone/>
            </a:pPr>
            <a:r>
              <a:rPr lang="cs-CZ" dirty="0" smtClean="0"/>
              <a:t>1. změna </a:t>
            </a:r>
            <a:r>
              <a:rPr lang="cs-CZ" dirty="0"/>
              <a:t>úpravy podávání </a:t>
            </a:r>
            <a:r>
              <a:rPr lang="cs-CZ" dirty="0" err="1"/>
              <a:t>KaSt</a:t>
            </a:r>
            <a:r>
              <a:rPr lang="cs-CZ" dirty="0"/>
              <a:t> a </a:t>
            </a:r>
            <a:r>
              <a:rPr lang="cs-CZ" b="1" dirty="0" smtClean="0"/>
              <a:t>lhůty</a:t>
            </a:r>
            <a:r>
              <a:rPr lang="cs-CZ" dirty="0" smtClean="0"/>
              <a:t>: prodloužení lhůty, ale pak koncentrace</a:t>
            </a:r>
          </a:p>
          <a:p>
            <a:pPr marL="0" indent="0">
              <a:buNone/>
            </a:pPr>
            <a:r>
              <a:rPr lang="cs-CZ" dirty="0" smtClean="0"/>
              <a:t>2. změna </a:t>
            </a:r>
            <a:r>
              <a:rPr lang="cs-CZ" dirty="0"/>
              <a:t>úpravy </a:t>
            </a:r>
            <a:r>
              <a:rPr lang="cs-CZ" b="1" dirty="0"/>
              <a:t>přípustnosti</a:t>
            </a:r>
            <a:r>
              <a:rPr lang="cs-CZ" dirty="0"/>
              <a:t> </a:t>
            </a:r>
            <a:r>
              <a:rPr lang="cs-CZ" dirty="0" err="1" smtClean="0"/>
              <a:t>KaSt</a:t>
            </a:r>
            <a:r>
              <a:rPr lang="cs-CZ" dirty="0" smtClean="0"/>
              <a:t>: </a:t>
            </a:r>
            <a:r>
              <a:rPr lang="cs-CZ" dirty="0"/>
              <a:t>vyloučení přípustnosti Kast vůči procesním rozhodnutím KS o neosvobození od SOP a neustanovení </a:t>
            </a:r>
            <a:r>
              <a:rPr lang="cs-CZ" dirty="0" smtClean="0"/>
              <a:t>zástupce</a:t>
            </a:r>
          </a:p>
          <a:p>
            <a:pPr marL="0" indent="0">
              <a:buNone/>
            </a:pPr>
            <a:r>
              <a:rPr lang="cs-CZ" dirty="0" smtClean="0"/>
              <a:t>3. zpřesnění </a:t>
            </a:r>
            <a:r>
              <a:rPr lang="cs-CZ" b="1" dirty="0"/>
              <a:t>důvodů </a:t>
            </a:r>
            <a:r>
              <a:rPr lang="cs-CZ" b="1" dirty="0" err="1" smtClean="0"/>
              <a:t>KaSt</a:t>
            </a:r>
            <a:r>
              <a:rPr lang="cs-CZ" dirty="0" smtClean="0"/>
              <a:t>, </a:t>
            </a:r>
            <a:r>
              <a:rPr lang="cs-CZ" dirty="0"/>
              <a:t>zejména pokud jde o přezkum skutkových </a:t>
            </a:r>
            <a:r>
              <a:rPr lang="cs-CZ" dirty="0" smtClean="0"/>
              <a:t>otázek: NSS </a:t>
            </a:r>
            <a:r>
              <a:rPr lang="cs-CZ" dirty="0"/>
              <a:t>by se věnoval pouze skutečným skutkovým excesům, kdy by zjistil extrémní nesoulad mezi provedenými důkazy a z nich vyvozenými skutkovými zjištěními a právním </a:t>
            </a:r>
            <a:r>
              <a:rPr lang="cs-CZ" dirty="0" smtClean="0"/>
              <a:t>závěrem</a:t>
            </a:r>
          </a:p>
          <a:p>
            <a:pPr marL="0" indent="0">
              <a:buNone/>
            </a:pPr>
            <a:r>
              <a:rPr lang="cs-CZ" dirty="0" smtClean="0"/>
              <a:t>4. zavedení </a:t>
            </a:r>
            <a:r>
              <a:rPr lang="cs-CZ" dirty="0"/>
              <a:t>obecné </a:t>
            </a:r>
            <a:r>
              <a:rPr lang="cs-CZ" b="1" dirty="0"/>
              <a:t>nepřijatelnosti </a:t>
            </a:r>
            <a:r>
              <a:rPr lang="cs-CZ" b="1" dirty="0" err="1" smtClean="0"/>
              <a:t>KaSt</a:t>
            </a:r>
            <a:r>
              <a:rPr lang="cs-CZ" b="1" dirty="0" smtClean="0"/>
              <a:t> </a:t>
            </a:r>
            <a:r>
              <a:rPr lang="cs-CZ" dirty="0" smtClean="0"/>
              <a:t>(diskutuje se, je třeba analyzovat poslední změnu z dubna 2021)</a:t>
            </a:r>
          </a:p>
          <a:p>
            <a:pPr marL="0" indent="0">
              <a:buNone/>
            </a:pPr>
            <a:r>
              <a:rPr lang="cs-CZ" dirty="0" smtClean="0"/>
              <a:t>5. povinnost stěžovatele nejen být </a:t>
            </a:r>
            <a:r>
              <a:rPr lang="cs-CZ" dirty="0"/>
              <a:t>v řízení před NSS </a:t>
            </a:r>
            <a:r>
              <a:rPr lang="cs-CZ" b="1" dirty="0"/>
              <a:t>zastoupen advokátem</a:t>
            </a:r>
            <a:r>
              <a:rPr lang="cs-CZ" dirty="0"/>
              <a:t>, ale výlučně jeho prostřednictvím činit procesní úkony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49156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Koncepce novely a přiblížení připravovaných změn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m) kompletní </a:t>
            </a:r>
            <a:r>
              <a:rPr lang="cs-CZ" b="1" dirty="0" smtClean="0"/>
              <a:t>nová úprava </a:t>
            </a:r>
            <a:r>
              <a:rPr lang="cs-CZ" b="1" dirty="0"/>
              <a:t>volebního </a:t>
            </a:r>
            <a:r>
              <a:rPr lang="cs-CZ" b="1" dirty="0" smtClean="0"/>
              <a:t>soudnictví</a:t>
            </a:r>
          </a:p>
          <a:p>
            <a:pPr marL="0" indent="0">
              <a:buNone/>
            </a:pPr>
            <a:r>
              <a:rPr lang="cs-CZ" dirty="0" smtClean="0"/>
              <a:t>1. zjednodušení </a:t>
            </a:r>
            <a:r>
              <a:rPr lang="cs-CZ" dirty="0"/>
              <a:t>a </a:t>
            </a:r>
            <a:r>
              <a:rPr lang="cs-CZ" dirty="0" smtClean="0"/>
              <a:t>zrychlení </a:t>
            </a:r>
            <a:r>
              <a:rPr lang="cs-CZ" dirty="0"/>
              <a:t>jak  </a:t>
            </a:r>
            <a:r>
              <a:rPr lang="cs-CZ" dirty="0" smtClean="0"/>
              <a:t>řízení </a:t>
            </a:r>
            <a:r>
              <a:rPr lang="cs-CZ" dirty="0"/>
              <a:t>ve věcech registrace, tak vlastního volebního </a:t>
            </a:r>
            <a:r>
              <a:rPr lang="cs-CZ" dirty="0" smtClean="0"/>
              <a:t>přezkumu</a:t>
            </a:r>
          </a:p>
          <a:p>
            <a:pPr marL="0" indent="0">
              <a:buNone/>
            </a:pPr>
            <a:r>
              <a:rPr lang="cs-CZ" dirty="0" smtClean="0"/>
              <a:t>2. změna </a:t>
            </a:r>
            <a:r>
              <a:rPr lang="cs-CZ" dirty="0"/>
              <a:t>věcné příslušnosti pro řízení ve věcech registrace (NSS by byl příslušný pro volby do PS, Senátu, EP, voleb prezidenta, KS ve volbách komunálních a krajských</a:t>
            </a:r>
            <a:r>
              <a:rPr lang="cs-CZ" dirty="0" smtClean="0"/>
              <a:t>) </a:t>
            </a:r>
          </a:p>
          <a:p>
            <a:pPr marL="0" indent="0">
              <a:buNone/>
            </a:pPr>
            <a:r>
              <a:rPr lang="cs-CZ" dirty="0" smtClean="0"/>
              <a:t>3. sjednocení </a:t>
            </a:r>
            <a:r>
              <a:rPr lang="cs-CZ" dirty="0"/>
              <a:t>lhůty pro všechna tato řízení na 2 dny pro návrh a 15 dní pro rozhodnutí soudu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99557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Koncepce novely a přiblížení připravovaných změn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4. zavedení </a:t>
            </a:r>
            <a:r>
              <a:rPr lang="cs-CZ" dirty="0"/>
              <a:t>jedné volební stížnosti namísto 3 samostatných druhů žalob (návrh na neplatnost hlasování, neplatnost voleb a neplatnost volby kandidáta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5. sjednocení </a:t>
            </a:r>
            <a:r>
              <a:rPr lang="cs-CZ" dirty="0"/>
              <a:t>lhůty (volební stížnost 7 dní ode dne vyhlášení výsledků voleb, 20 dnů pro rozhodnutí soudu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6. zavedení obecného pravidla </a:t>
            </a:r>
            <a:r>
              <a:rPr lang="cs-CZ" dirty="0"/>
              <a:t>pro doručování prostřednictvím úřední desky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7. zavedení možnosti, </a:t>
            </a:r>
            <a:r>
              <a:rPr lang="cs-CZ" dirty="0"/>
              <a:t>aby přepočet hlasů neprováděl volební soud, ale aby mohl usnesením nařídit provedení kontroly výsledků hlasování, přepočtu hlasů, úředních obálek a volební dokumentace volebnímu orgánu (Státní volební komise, jiný zákonem zřízený orgán)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4788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Osnova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endParaRPr lang="cs-CZ" dirty="0" smtClean="0"/>
          </a:p>
          <a:p>
            <a:pPr lvl="0"/>
            <a:r>
              <a:rPr lang="cs-CZ" dirty="0" smtClean="0"/>
              <a:t>Výchozí </a:t>
            </a:r>
            <a:r>
              <a:rPr lang="cs-CZ" dirty="0"/>
              <a:t>problémy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 Práce na novele s. </a:t>
            </a:r>
            <a:r>
              <a:rPr lang="cs-CZ" dirty="0" err="1"/>
              <a:t>ř</a:t>
            </a:r>
            <a:r>
              <a:rPr lang="cs-CZ" dirty="0"/>
              <a:t>. s. 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Koncepce novely a přiblížení připravovaných změn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62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34400" cy="758952"/>
          </a:xfrm>
        </p:spPr>
        <p:txBody>
          <a:bodyPr>
            <a:normAutofit/>
          </a:bodyPr>
          <a:lstStyle/>
          <a:p>
            <a:pPr lvl="0"/>
            <a:r>
              <a:rPr lang="cs-CZ" b="1" dirty="0"/>
              <a:t>Výchozí problémy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527048"/>
            <a:ext cx="8503920" cy="5070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1) Personální </a:t>
            </a:r>
            <a:r>
              <a:rPr lang="cs-CZ" b="1" dirty="0" err="1"/>
              <a:t>podobsazenost</a:t>
            </a:r>
            <a:r>
              <a:rPr lang="cs-CZ" b="1" dirty="0"/>
              <a:t> </a:t>
            </a:r>
            <a:r>
              <a:rPr lang="cs-CZ" b="1" dirty="0" smtClean="0"/>
              <a:t>správního </a:t>
            </a:r>
            <a:r>
              <a:rPr lang="cs-CZ" b="1" dirty="0"/>
              <a:t>soudnictví </a:t>
            </a:r>
          </a:p>
          <a:p>
            <a:pPr>
              <a:buFontTx/>
              <a:buChar char="-"/>
            </a:pPr>
            <a:r>
              <a:rPr lang="cs-CZ" dirty="0"/>
              <a:t>na správní soudnictví je aktuálně vyčleněno na 130 soudců (cca 3% všech soudců v ČR) </a:t>
            </a:r>
          </a:p>
          <a:p>
            <a:pPr>
              <a:buFontTx/>
              <a:buChar char="-"/>
            </a:pPr>
            <a:r>
              <a:rPr lang="cs-CZ" dirty="0"/>
              <a:t>ideálně by na správní agendu mělo být včetně Nejvyššího správního soudu vyčleněno cca 150 až 160 soudců (z toho přibližně 37 na NSS a 120 na krajských soudech)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0809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9F7F17B-4B90-35E7-92C8-ECC0E569D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Výchozí problémy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0A566772-F326-2D88-5236-5EDE9F4D8AF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2) Nerovnoměrné zatížení krajských soudů navzájem a NSS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graphicFrame>
        <p:nvGraphicFramePr>
          <p:cNvPr id="4" name="Graf 3">
            <a:extLst>
              <a:ext uri="{FF2B5EF4-FFF2-40B4-BE49-F238E27FC236}">
                <a16:creationId xmlns="" xmlns:a16="http://schemas.microsoft.com/office/drawing/2014/main" id="{0CB8E2E3-A8F4-CEDB-67B7-9757903AB3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29388647"/>
              </p:ext>
            </p:extLst>
          </p:nvPr>
        </p:nvGraphicFramePr>
        <p:xfrm>
          <a:off x="755576" y="2420888"/>
          <a:ext cx="7344816" cy="3836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8302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A8517B4-0CD4-282E-33F9-4EF51E805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Výchozí problémy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0C67F6B7-12FE-22FE-4ED2-C96F388C26D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3) Neúměrné zatížení NSS </a:t>
            </a:r>
          </a:p>
          <a:p>
            <a:endParaRPr lang="cs-CZ" dirty="0"/>
          </a:p>
        </p:txBody>
      </p:sp>
      <p:graphicFrame>
        <p:nvGraphicFramePr>
          <p:cNvPr id="4" name="Graf 3">
            <a:extLst>
              <a:ext uri="{FF2B5EF4-FFF2-40B4-BE49-F238E27FC236}">
                <a16:creationId xmlns="" xmlns:a16="http://schemas.microsoft.com/office/drawing/2014/main" id="{528FA1B4-2B17-0034-55B0-FFFA865E1B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2714112"/>
              </p:ext>
            </p:extLst>
          </p:nvPr>
        </p:nvGraphicFramePr>
        <p:xfrm>
          <a:off x="467544" y="2092198"/>
          <a:ext cx="8136904" cy="4006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6207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61E79AB-EBF3-E083-BFBA-B1841B186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Výchozí problémy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A695097D-AA86-CB57-CDB9-F26D7B0FDAD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4) Koncepce </a:t>
            </a:r>
            <a:r>
              <a:rPr lang="cs-CZ" b="1" dirty="0" err="1"/>
              <a:t>KaSt</a:t>
            </a:r>
            <a:r>
              <a:rPr lang="cs-CZ" b="1" dirty="0"/>
              <a:t> </a:t>
            </a:r>
            <a:r>
              <a:rPr lang="cs-CZ" dirty="0"/>
              <a:t>jako hybridu mezi mimořádným a řádným opravným prostředkem 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Graf 3">
            <a:extLst>
              <a:ext uri="{FF2B5EF4-FFF2-40B4-BE49-F238E27FC236}">
                <a16:creationId xmlns="" xmlns:a16="http://schemas.microsoft.com/office/drawing/2014/main" id="{F164078C-F1BB-7CE8-2440-CB61379681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94207814"/>
              </p:ext>
            </p:extLst>
          </p:nvPr>
        </p:nvGraphicFramePr>
        <p:xfrm>
          <a:off x="1115616" y="2452936"/>
          <a:ext cx="669678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1907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09FC717-7A6D-48DD-267D-2C09321A4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Výchozí problémy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D8B9DE23-CCA2-2C53-AA85-E20E38922FE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5) Problém </a:t>
            </a:r>
            <a:r>
              <a:rPr lang="cs-CZ" b="1" dirty="0" err="1" smtClean="0"/>
              <a:t>šikanózních</a:t>
            </a:r>
            <a:r>
              <a:rPr lang="cs-CZ" b="1" dirty="0" smtClean="0"/>
              <a:t> </a:t>
            </a:r>
            <a:r>
              <a:rPr lang="cs-CZ" b="1" dirty="0"/>
              <a:t>návrhů a zneužívání procesních prostředků</a:t>
            </a:r>
          </a:p>
        </p:txBody>
      </p:sp>
    </p:spTree>
    <p:extLst>
      <p:ext uri="{BB962C8B-B14F-4D97-AF65-F5344CB8AC3E}">
        <p14:creationId xmlns:p14="http://schemas.microsoft.com/office/powerpoint/2010/main" val="393466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354D5F8-E7A0-26BD-87E6-9A9650F7E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Práce na novele s. </a:t>
            </a:r>
            <a:r>
              <a:rPr lang="cs-CZ" b="1" dirty="0" err="1"/>
              <a:t>ř</a:t>
            </a:r>
            <a:r>
              <a:rPr lang="cs-CZ" b="1" dirty="0"/>
              <a:t>. s.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39949E87-F646-0F87-474A-53ADC7C1FD4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cs-CZ" b="1" dirty="0"/>
              <a:t>1) Expertní skupina při </a:t>
            </a:r>
            <a:r>
              <a:rPr lang="cs-CZ" b="1" dirty="0" err="1"/>
              <a:t>Mspr</a:t>
            </a:r>
            <a:endParaRPr lang="cs-CZ" b="1" dirty="0"/>
          </a:p>
          <a:p>
            <a:pPr marL="0" lvl="0" indent="0">
              <a:buNone/>
            </a:pPr>
            <a:r>
              <a:rPr lang="cs-CZ" dirty="0"/>
              <a:t>- ustavena v roce 2020 ze zástupců správních soudů (NSS, KS v Praze), </a:t>
            </a:r>
            <a:r>
              <a:rPr lang="cs-CZ" dirty="0" err="1"/>
              <a:t>Mspr</a:t>
            </a:r>
            <a:r>
              <a:rPr lang="cs-CZ" dirty="0"/>
              <a:t> a Úřadu vlády</a:t>
            </a:r>
          </a:p>
          <a:p>
            <a:pPr marL="0" lvl="0" indent="0">
              <a:buNone/>
            </a:pPr>
            <a:r>
              <a:rPr lang="cs-CZ" dirty="0" smtClean="0"/>
              <a:t>- on-line </a:t>
            </a:r>
            <a:r>
              <a:rPr lang="cs-CZ" dirty="0"/>
              <a:t>práce v průběhu Covidu   </a:t>
            </a:r>
          </a:p>
          <a:p>
            <a:pPr marL="0" lvl="0" indent="0">
              <a:buNone/>
            </a:pPr>
            <a:r>
              <a:rPr lang="cs-CZ" b="1" dirty="0"/>
              <a:t>2) Průběh prací</a:t>
            </a:r>
          </a:p>
          <a:p>
            <a:pPr marL="0" lvl="0" indent="0">
              <a:buNone/>
            </a:pPr>
            <a:r>
              <a:rPr lang="cs-CZ" dirty="0"/>
              <a:t>- podněty od krajských soudů a NSS předloženy na podzim 2020 </a:t>
            </a:r>
            <a:r>
              <a:rPr lang="cs-CZ" dirty="0" err="1"/>
              <a:t>Mspr</a:t>
            </a:r>
            <a:endParaRPr lang="cs-CZ" dirty="0"/>
          </a:p>
          <a:p>
            <a:pPr marL="0" lvl="0" indent="0">
              <a:buNone/>
            </a:pPr>
            <a:r>
              <a:rPr lang="cs-CZ" dirty="0"/>
              <a:t>- diskuse nad nimi v expertní skupině + doplnění vlastních změn skupinou</a:t>
            </a:r>
          </a:p>
          <a:p>
            <a:pPr marL="0" lvl="0" indent="0">
              <a:buNone/>
            </a:pPr>
            <a:r>
              <a:rPr lang="cs-CZ" dirty="0"/>
              <a:t>- cca 15 on-line setkání</a:t>
            </a:r>
          </a:p>
          <a:p>
            <a:pPr lvl="0"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9888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03E1073-4385-FFDD-5D64-24BDBB351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Práce na novele s. </a:t>
            </a:r>
            <a:r>
              <a:rPr lang="cs-CZ" b="1" dirty="0" err="1"/>
              <a:t>ř</a:t>
            </a:r>
            <a:r>
              <a:rPr lang="cs-CZ" b="1" dirty="0"/>
              <a:t>. s.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A583BCDF-E440-C957-A627-08261D30CE8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cs-CZ" b="1" dirty="0"/>
              <a:t>3) Dosavadní výsledky</a:t>
            </a:r>
          </a:p>
          <a:p>
            <a:pPr marL="0" lvl="0" indent="0">
              <a:buNone/>
            </a:pPr>
            <a:r>
              <a:rPr lang="cs-CZ" dirty="0"/>
              <a:t>- teze představeny ministryni spravedlnosti Marii Benešové v červenci 2021, měly jít do neformálního vnějšího připomínkového řízení, což se však již nestalo (sněmovní volby a změna ve funkci předsedy NSS)  </a:t>
            </a:r>
          </a:p>
          <a:p>
            <a:pPr marL="0" lvl="0" indent="0">
              <a:buNone/>
            </a:pPr>
            <a:r>
              <a:rPr lang="cs-CZ" dirty="0"/>
              <a:t>- představeny pouze na celorepublikovém setkání správních soudců v Kroměříži v září 2021</a:t>
            </a:r>
          </a:p>
          <a:p>
            <a:pPr marL="0" lvl="0" indent="0">
              <a:buNone/>
            </a:pPr>
            <a:r>
              <a:rPr lang="cs-CZ" dirty="0"/>
              <a:t>- v květnu 2022 obnovena činnost skupiny, nový předseda NSS a </a:t>
            </a:r>
            <a:r>
              <a:rPr lang="cs-CZ" dirty="0" err="1"/>
              <a:t>Mspr</a:t>
            </a:r>
            <a:r>
              <a:rPr lang="cs-CZ" dirty="0"/>
              <a:t> uplatnili návrhy na dílčí změny tezí</a:t>
            </a:r>
          </a:p>
          <a:p>
            <a:pPr marL="0" lvl="0" indent="0">
              <a:buNone/>
            </a:pPr>
            <a:r>
              <a:rPr lang="cs-CZ" dirty="0"/>
              <a:t>- naposled diskuse skupiny dne 13. 6. 2022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71743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332</TotalTime>
  <Words>643</Words>
  <Application>Microsoft Office PowerPoint</Application>
  <PresentationFormat>Předvádění na obrazovce (4:3)</PresentationFormat>
  <Paragraphs>87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Administrativní</vt:lpstr>
      <vt:lpstr>Správní řád v praxi krajských úřadů  Jihlava 2022</vt:lpstr>
      <vt:lpstr>Osnova</vt:lpstr>
      <vt:lpstr>Výchozí problémy</vt:lpstr>
      <vt:lpstr>Výchozí problémy</vt:lpstr>
      <vt:lpstr>Výchozí problémy</vt:lpstr>
      <vt:lpstr>Výchozí problémy</vt:lpstr>
      <vt:lpstr>Výchozí problémy</vt:lpstr>
      <vt:lpstr> Práce na novele s. ř. s. </vt:lpstr>
      <vt:lpstr>Práce na novele s. ř. s.</vt:lpstr>
      <vt:lpstr>Koncepce novely a přiblížení připravovaných změn </vt:lpstr>
      <vt:lpstr>Koncepce novely a přiblížení připravovaných změn</vt:lpstr>
      <vt:lpstr>Koncepce novely a přiblížení připravovaných změn</vt:lpstr>
      <vt:lpstr>Koncepce novely a přiblížení připravovaných změn</vt:lpstr>
      <vt:lpstr>Koncepce novely a přiblížení připravovaných změn</vt:lpstr>
      <vt:lpstr>Koncepce novely a přiblížení připravovaných změn</vt:lpstr>
      <vt:lpstr>Koncepce novely a přiblížení připravovaných změn</vt:lpstr>
      <vt:lpstr>Koncepce novely a přiblížení připravovaných změn</vt:lpstr>
      <vt:lpstr>Koncepce novely a přiblížení připravovaných změn</vt:lpstr>
    </vt:vector>
  </TitlesOfParts>
  <Company>MSP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Anonymizace soudních rozhodnutí z pohledu praxe Ústavního soudu</dc:title>
  <dc:creator>Pospíšil Ivo JUDr. Ph.D.</dc:creator>
  <cp:lastModifiedBy>Pospíšil Ivo JUDr. Ph.D.</cp:lastModifiedBy>
  <cp:revision>42</cp:revision>
  <dcterms:created xsi:type="dcterms:W3CDTF">2019-02-25T07:07:00Z</dcterms:created>
  <dcterms:modified xsi:type="dcterms:W3CDTF">2022-06-08T08:59:54Z</dcterms:modified>
</cp:coreProperties>
</file>