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8"/>
  </p:notesMasterIdLst>
  <p:sldIdLst>
    <p:sldId id="256" r:id="rId2"/>
    <p:sldId id="853" r:id="rId3"/>
    <p:sldId id="854" r:id="rId4"/>
    <p:sldId id="855" r:id="rId5"/>
    <p:sldId id="856" r:id="rId6"/>
    <p:sldId id="864" r:id="rId7"/>
    <p:sldId id="865" r:id="rId8"/>
    <p:sldId id="861" r:id="rId9"/>
    <p:sldId id="866" r:id="rId10"/>
    <p:sldId id="857" r:id="rId11"/>
    <p:sldId id="863" r:id="rId12"/>
    <p:sldId id="858" r:id="rId13"/>
    <p:sldId id="859" r:id="rId14"/>
    <p:sldId id="860" r:id="rId15"/>
    <p:sldId id="862" r:id="rId16"/>
    <p:sldId id="8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804795-20FA-4332-A3BD-AF373B0A14B6}" type="datetimeFigureOut">
              <a:rPr lang="cs-CZ" smtClean="0"/>
              <a:t>22.06.2022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BC8676-2A69-4825-8AFD-A34E33120EDA}" type="slidenum">
              <a:rPr lang="cs-CZ" smtClean="0"/>
              <a:t>‹#›</a:t>
            </a:fld>
            <a:endParaRPr lang="cs-CZ"/>
          </a:p>
        </p:txBody>
      </p:sp>
    </p:spTree>
    <p:extLst>
      <p:ext uri="{BB962C8B-B14F-4D97-AF65-F5344CB8AC3E}">
        <p14:creationId xmlns:p14="http://schemas.microsoft.com/office/powerpoint/2010/main" val="376509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13309885-59AE-46E6-ACC5-3DED7F687F38}" type="datetimeFigureOut">
              <a:rPr lang="cs-CZ" smtClean="0"/>
              <a:t>22.06.2022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193329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cs-CZ"/>
              <a:t>Kliknutím lze upravit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61734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4263315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4573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1351239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cs-CZ"/>
              <a:t>Kliknutím lze upravit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13309885-59AE-46E6-ACC5-3DED7F687F38}" type="datetimeFigureOut">
              <a:rPr lang="cs-CZ" smtClean="0"/>
              <a:t>22.06.2022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2871130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cs-CZ"/>
              <a:t>Kliknutím lze upravit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13309885-59AE-46E6-ACC5-3DED7F687F38}" type="datetimeFigureOut">
              <a:rPr lang="cs-CZ" smtClean="0"/>
              <a:t>22.06.2022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3490378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3309885-59AE-46E6-ACC5-3DED7F687F38}" type="datetimeFigureOut">
              <a:rPr lang="cs-CZ" smtClean="0"/>
              <a:t>22.06.2022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238388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3309885-59AE-46E6-ACC5-3DED7F687F38}" type="datetimeFigureOut">
              <a:rPr lang="cs-CZ" smtClean="0"/>
              <a:t>22.06.2022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295087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3309885-59AE-46E6-ACC5-3DED7F687F38}" type="datetimeFigureOut">
              <a:rPr lang="cs-CZ" smtClean="0"/>
              <a:t>22.06.2022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113346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cs-CZ"/>
              <a:t>Kliknutím lze upravit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13309885-59AE-46E6-ACC5-3DED7F687F38}" type="datetimeFigureOut">
              <a:rPr lang="cs-CZ" smtClean="0"/>
              <a:t>22.06.2022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306805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cs-CZ"/>
              <a:t>Kliknutím lze upravit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70755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913795" y="2912232"/>
            <a:ext cx="5107208"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912232"/>
            <a:ext cx="5095357"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3309885-59AE-46E6-ACC5-3DED7F687F38}" type="datetimeFigureOut">
              <a:rPr lang="cs-CZ" smtClean="0"/>
              <a:t>22.06.2022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150781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3309885-59AE-46E6-ACC5-3DED7F687F38}" type="datetimeFigureOut">
              <a:rPr lang="cs-CZ" smtClean="0"/>
              <a:t>22.06.2022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44478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09885-59AE-46E6-ACC5-3DED7F687F38}" type="datetimeFigureOut">
              <a:rPr lang="cs-CZ" smtClean="0"/>
              <a:t>22.06.2022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2552867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cs-CZ"/>
              <a:t>Kliknutím lze upravit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167122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3309885-59AE-46E6-ACC5-3DED7F687F38}" type="datetimeFigureOut">
              <a:rPr lang="cs-CZ" smtClean="0"/>
              <a:t>22.06.2022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42077DF-AE79-46A4-867E-1C0A4829DF34}" type="slidenum">
              <a:rPr lang="cs-CZ" smtClean="0"/>
              <a:t>‹#›</a:t>
            </a:fld>
            <a:endParaRPr lang="cs-CZ"/>
          </a:p>
        </p:txBody>
      </p:sp>
    </p:spTree>
    <p:extLst>
      <p:ext uri="{BB962C8B-B14F-4D97-AF65-F5344CB8AC3E}">
        <p14:creationId xmlns:p14="http://schemas.microsoft.com/office/powerpoint/2010/main" val="348905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3309885-59AE-46E6-ACC5-3DED7F687F38}" type="datetimeFigureOut">
              <a:rPr lang="cs-CZ" smtClean="0"/>
              <a:t>22.06.2022</a:t>
            </a:fld>
            <a:endParaRPr lang="cs-CZ"/>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42077DF-AE79-46A4-867E-1C0A4829DF34}" type="slidenum">
              <a:rPr lang="cs-CZ" smtClean="0"/>
              <a:t>‹#›</a:t>
            </a:fld>
            <a:endParaRPr lang="cs-CZ"/>
          </a:p>
        </p:txBody>
      </p:sp>
    </p:spTree>
    <p:extLst>
      <p:ext uri="{BB962C8B-B14F-4D97-AF65-F5344CB8AC3E}">
        <p14:creationId xmlns:p14="http://schemas.microsoft.com/office/powerpoint/2010/main" val="2584284593"/>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48A470-4E90-4743-9DD6-658A5336B7B4}"/>
              </a:ext>
            </a:extLst>
          </p:cNvPr>
          <p:cNvSpPr>
            <a:spLocks noGrp="1"/>
          </p:cNvSpPr>
          <p:nvPr>
            <p:ph type="ctrTitle"/>
          </p:nvPr>
        </p:nvSpPr>
        <p:spPr>
          <a:xfrm>
            <a:off x="1172710" y="310719"/>
            <a:ext cx="8825658" cy="2052653"/>
          </a:xfrm>
        </p:spPr>
        <p:txBody>
          <a:bodyPr/>
          <a:lstStyle/>
          <a:p>
            <a:pPr algn="ctr"/>
            <a:r>
              <a:rPr lang="cs-CZ" dirty="0">
                <a:solidFill>
                  <a:srgbClr val="FFFF00"/>
                </a:solidFill>
              </a:rPr>
              <a:t>Dokazování ve správním řízení</a:t>
            </a:r>
          </a:p>
        </p:txBody>
      </p:sp>
      <p:sp>
        <p:nvSpPr>
          <p:cNvPr id="3" name="Podnadpis 2">
            <a:extLst>
              <a:ext uri="{FF2B5EF4-FFF2-40B4-BE49-F238E27FC236}">
                <a16:creationId xmlns:a16="http://schemas.microsoft.com/office/drawing/2014/main" id="{F411E0A0-D562-4E85-B8C8-2E2D633D548E}"/>
              </a:ext>
            </a:extLst>
          </p:cNvPr>
          <p:cNvSpPr>
            <a:spLocks noGrp="1"/>
          </p:cNvSpPr>
          <p:nvPr>
            <p:ph type="subTitle" idx="1"/>
          </p:nvPr>
        </p:nvSpPr>
        <p:spPr>
          <a:xfrm>
            <a:off x="1154955" y="3817397"/>
            <a:ext cx="8825658" cy="2183907"/>
          </a:xfrm>
        </p:spPr>
        <p:txBody>
          <a:bodyPr>
            <a:normAutofit/>
          </a:bodyPr>
          <a:lstStyle/>
          <a:p>
            <a:pPr algn="ctr"/>
            <a:r>
              <a:rPr lang="cs-CZ" sz="3600" dirty="0"/>
              <a:t>Jihlava </a:t>
            </a:r>
          </a:p>
          <a:p>
            <a:pPr algn="ctr"/>
            <a:r>
              <a:rPr lang="cs-CZ" sz="3600" dirty="0"/>
              <a:t>23. června 2022</a:t>
            </a:r>
          </a:p>
        </p:txBody>
      </p:sp>
    </p:spTree>
    <p:extLst>
      <p:ext uri="{BB962C8B-B14F-4D97-AF65-F5344CB8AC3E}">
        <p14:creationId xmlns:p14="http://schemas.microsoft.com/office/powerpoint/2010/main" val="1508578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284093-759E-04C5-674A-CAB0F57C65B0}"/>
              </a:ext>
            </a:extLst>
          </p:cNvPr>
          <p:cNvSpPr>
            <a:spLocks noGrp="1"/>
          </p:cNvSpPr>
          <p:nvPr>
            <p:ph type="title"/>
          </p:nvPr>
        </p:nvSpPr>
        <p:spPr>
          <a:xfrm>
            <a:off x="646111" y="152400"/>
            <a:ext cx="10465234" cy="928255"/>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42525671-37AD-D6B8-6859-A79F2BA83833}"/>
              </a:ext>
            </a:extLst>
          </p:cNvPr>
          <p:cNvSpPr>
            <a:spLocks noGrp="1"/>
          </p:cNvSpPr>
          <p:nvPr>
            <p:ph idx="1"/>
          </p:nvPr>
        </p:nvSpPr>
        <p:spPr>
          <a:xfrm>
            <a:off x="1" y="969818"/>
            <a:ext cx="12095018" cy="5888182"/>
          </a:xfrm>
        </p:spPr>
        <p:txBody>
          <a:bodyPr/>
          <a:lstStyle/>
          <a:p>
            <a:r>
              <a:rPr lang="cs-CZ" sz="2200" dirty="0">
                <a:solidFill>
                  <a:srgbClr val="FFC000"/>
                </a:solidFill>
                <a:effectLst>
                  <a:outerShdw blurRad="38100" dist="38100" dir="2700000" algn="tl">
                    <a:srgbClr val="000000">
                      <a:alpha val="43137"/>
                    </a:srgbClr>
                  </a:outerShdw>
                </a:effectLst>
              </a:rPr>
              <a:t>Důkaz listinou</a:t>
            </a:r>
          </a:p>
          <a:p>
            <a:pPr lvl="1"/>
            <a:r>
              <a:rPr lang="cs-CZ" sz="2000" dirty="0">
                <a:solidFill>
                  <a:srgbClr val="FFFF00"/>
                </a:solidFill>
                <a:effectLst>
                  <a:outerShdw blurRad="38100" dist="38100" dir="2700000" algn="tl">
                    <a:srgbClr val="000000">
                      <a:alpha val="43137"/>
                    </a:srgbClr>
                  </a:outerShdw>
                </a:effectLst>
              </a:rPr>
              <a:t>Co všechno je listina jako důkazní prostředek</a:t>
            </a:r>
            <a:r>
              <a:rPr lang="cs-CZ" sz="2000" dirty="0">
                <a:effectLst>
                  <a:outerShdw blurRad="38100" dist="38100" dir="2700000" algn="tl">
                    <a:srgbClr val="000000">
                      <a:alpha val="43137"/>
                    </a:srgbClr>
                  </a:outerShdw>
                </a:effectLst>
              </a:rPr>
              <a:t>, zejména v kontextu se zásadou písemnosti podle § 15 odst. 1 </a:t>
            </a:r>
          </a:p>
          <a:p>
            <a:pPr lvl="2"/>
            <a:r>
              <a:rPr lang="cs-CZ" sz="1800" dirty="0">
                <a:effectLst>
                  <a:outerShdw blurRad="38100" dist="38100" dir="2700000" algn="tl">
                    <a:srgbClr val="000000">
                      <a:alpha val="43137"/>
                    </a:srgbClr>
                  </a:outerShdw>
                </a:effectLst>
              </a:rPr>
              <a:t>viz např. úprava nakládání s protokolem o kontrole a skutečnostmi zjištěnými při kontrole</a:t>
            </a:r>
          </a:p>
          <a:p>
            <a:pPr lvl="1"/>
            <a:r>
              <a:rPr lang="cs-CZ" sz="2000" dirty="0">
                <a:solidFill>
                  <a:srgbClr val="FFFF00"/>
                </a:solidFill>
                <a:effectLst>
                  <a:outerShdw blurRad="38100" dist="38100" dir="2700000" algn="tl">
                    <a:srgbClr val="000000">
                      <a:alpha val="43137"/>
                    </a:srgbClr>
                  </a:outerShdw>
                </a:effectLst>
              </a:rPr>
              <a:t>Hranice mezi listinami a jinými druhy podkladů rozhodnutí</a:t>
            </a:r>
          </a:p>
          <a:p>
            <a:pPr lvl="2"/>
            <a:r>
              <a:rPr lang="cs-CZ" sz="1800" dirty="0">
                <a:effectLst>
                  <a:outerShdw blurRad="38100" dist="38100" dir="2700000" algn="tl">
                    <a:srgbClr val="000000">
                      <a:alpha val="43137"/>
                    </a:srgbClr>
                  </a:outerShdw>
                </a:effectLst>
              </a:rPr>
              <a:t>zejm. skutečnosti známé z úřední činnosti nebo podklady od jiných orgánů</a:t>
            </a:r>
          </a:p>
          <a:p>
            <a:pPr lvl="1"/>
            <a:r>
              <a:rPr lang="cs-CZ" sz="2000" dirty="0">
                <a:solidFill>
                  <a:srgbClr val="FFFF00"/>
                </a:solidFill>
                <a:effectLst>
                  <a:outerShdw blurRad="38100" dist="38100" dir="2700000" algn="tl">
                    <a:srgbClr val="000000">
                      <a:alpha val="43137"/>
                    </a:srgbClr>
                  </a:outerShdw>
                </a:effectLst>
              </a:rPr>
              <a:t>Na jaké listiny se vztahuje § 53 odst. 6</a:t>
            </a:r>
          </a:p>
          <a:p>
            <a:pPr marL="1283208" lvl="2" indent="-533400">
              <a:defRPr/>
            </a:pPr>
            <a:r>
              <a:rPr lang="cs-CZ" sz="1800" i="1" dirty="0">
                <a:solidFill>
                  <a:srgbClr val="FFC000"/>
                </a:solidFill>
                <a:effectLst>
                  <a:outerShdw blurRad="38100" dist="38100" dir="2700000" algn="tl">
                    <a:srgbClr val="000000">
                      <a:alpha val="43137"/>
                    </a:srgbClr>
                  </a:outerShdw>
                </a:effectLst>
              </a:rPr>
              <a:t>2 As 33/2016 – 53</a:t>
            </a:r>
            <a:r>
              <a:rPr lang="cs-CZ" i="1" dirty="0">
                <a:solidFill>
                  <a:srgbClr val="FFC000"/>
                </a:solidFill>
                <a:effectLst>
                  <a:outerShdw blurRad="38100" dist="38100" dir="2700000" algn="tl">
                    <a:srgbClr val="000000">
                      <a:alpha val="43137"/>
                    </a:srgbClr>
                  </a:outerShdw>
                </a:effectLst>
              </a:rPr>
              <a:t> </a:t>
            </a:r>
          </a:p>
          <a:p>
            <a:pPr marL="1547876" lvl="3" indent="-533400">
              <a:defRPr/>
            </a:pPr>
            <a:r>
              <a:rPr lang="cs-CZ" sz="1600" i="1" dirty="0">
                <a:effectLst>
                  <a:outerShdw blurRad="38100" dist="38100" dir="2700000" algn="tl">
                    <a:srgbClr val="000000">
                      <a:alpha val="43137"/>
                    </a:srgbClr>
                  </a:outerShdw>
                </a:effectLst>
              </a:rPr>
              <a:t>Pokud správní orgán splní dvě podmínky, kterými jsou: (i) </a:t>
            </a:r>
            <a:r>
              <a:rPr lang="cs-CZ" sz="1600" i="1" dirty="0">
                <a:solidFill>
                  <a:srgbClr val="FFFF00"/>
                </a:solidFill>
                <a:effectLst>
                  <a:outerShdw blurRad="38100" dist="38100" dir="2700000" algn="tl">
                    <a:srgbClr val="000000">
                      <a:alpha val="43137"/>
                    </a:srgbClr>
                  </a:outerShdw>
                </a:effectLst>
              </a:rPr>
              <a:t>založení listiny do spisu </a:t>
            </a:r>
            <a:r>
              <a:rPr lang="cs-CZ" sz="1600" i="1" dirty="0">
                <a:effectLst>
                  <a:outerShdw blurRad="38100" dist="38100" dir="2700000" algn="tl">
                    <a:srgbClr val="000000">
                      <a:alpha val="43137"/>
                    </a:srgbClr>
                  </a:outerShdw>
                </a:effectLst>
              </a:rPr>
              <a:t>podle § 17 odst. 1 správního řádu a (</a:t>
            </a:r>
            <a:r>
              <a:rPr lang="cs-CZ" sz="1600" i="1" dirty="0" err="1">
                <a:effectLst>
                  <a:outerShdw blurRad="38100" dist="38100" dir="2700000" algn="tl">
                    <a:srgbClr val="000000">
                      <a:alpha val="43137"/>
                    </a:srgbClr>
                  </a:outerShdw>
                </a:effectLst>
              </a:rPr>
              <a:t>ii</a:t>
            </a:r>
            <a:r>
              <a:rPr lang="cs-CZ" sz="1600" i="1" dirty="0">
                <a:effectLst>
                  <a:outerShdw blurRad="38100" dist="38100" dir="2700000" algn="tl">
                    <a:srgbClr val="000000">
                      <a:alpha val="43137"/>
                    </a:srgbClr>
                  </a:outerShdw>
                </a:effectLst>
              </a:rPr>
              <a:t>) </a:t>
            </a:r>
            <a:r>
              <a:rPr lang="cs-CZ" sz="1600" i="1" dirty="0">
                <a:solidFill>
                  <a:srgbClr val="FFFF00"/>
                </a:solidFill>
                <a:effectLst>
                  <a:outerShdw blurRad="38100" dist="38100" dir="2700000" algn="tl">
                    <a:srgbClr val="000000">
                      <a:alpha val="43137"/>
                    </a:srgbClr>
                  </a:outerShdw>
                </a:effectLst>
              </a:rPr>
              <a:t>účastník řízení má možnost se s těmito listinami seznámit </a:t>
            </a:r>
            <a:r>
              <a:rPr lang="cs-CZ" sz="1600" i="1" dirty="0">
                <a:effectLst>
                  <a:outerShdw blurRad="38100" dist="38100" dir="2700000" algn="tl">
                    <a:srgbClr val="000000">
                      <a:alpha val="43137"/>
                    </a:srgbClr>
                  </a:outerShdw>
                </a:effectLst>
              </a:rPr>
              <a:t>při nahlížení do spisu podle § 36 odst. 3 správního řádu, </a:t>
            </a:r>
            <a:r>
              <a:rPr lang="cs-CZ" sz="1600" i="1" dirty="0">
                <a:solidFill>
                  <a:srgbClr val="FFFF00"/>
                </a:solidFill>
                <a:effectLst>
                  <a:outerShdw blurRad="38100" dist="38100" dir="2700000" algn="tl">
                    <a:srgbClr val="000000">
                      <a:alpha val="43137"/>
                    </a:srgbClr>
                  </a:outerShdw>
                </a:effectLst>
              </a:rPr>
              <a:t>lze provádět dokazování i jednoduše tím, že je listina vložena do spisu.</a:t>
            </a:r>
          </a:p>
          <a:p>
            <a:pPr marL="1283208" lvl="2" indent="-533400">
              <a:defRPr/>
            </a:pPr>
            <a:r>
              <a:rPr lang="cs-CZ" sz="1800" i="1" dirty="0">
                <a:solidFill>
                  <a:srgbClr val="FFC000"/>
                </a:solidFill>
                <a:effectLst>
                  <a:outerShdw blurRad="38100" dist="38100" dir="2700000" algn="tl">
                    <a:srgbClr val="000000">
                      <a:alpha val="43137"/>
                    </a:srgbClr>
                  </a:outerShdw>
                </a:effectLst>
              </a:rPr>
              <a:t>7 As 168/2017 - 35</a:t>
            </a:r>
          </a:p>
          <a:p>
            <a:pPr marL="1547876" lvl="3" indent="-533400">
              <a:defRPr/>
            </a:pPr>
            <a:r>
              <a:rPr lang="cs-CZ" sz="1600" i="1" dirty="0">
                <a:effectLst>
                  <a:outerShdw blurRad="38100" dist="38100" dir="2700000" algn="tl">
                    <a:srgbClr val="000000">
                      <a:alpha val="43137"/>
                    </a:srgbClr>
                  </a:outerShdw>
                </a:effectLst>
              </a:rPr>
              <a:t>Pokud správní orgán </a:t>
            </a:r>
            <a:r>
              <a:rPr lang="cs-CZ" sz="1600" i="1" dirty="0">
                <a:solidFill>
                  <a:srgbClr val="FFFF00"/>
                </a:solidFill>
                <a:effectLst>
                  <a:outerShdw blurRad="38100" dist="38100" dir="2700000" algn="tl">
                    <a:srgbClr val="000000">
                      <a:alpha val="43137"/>
                    </a:srgbClr>
                  </a:outerShdw>
                </a:effectLst>
              </a:rPr>
              <a:t>neprovede důkaz listinou v souladu s § 53 odst. 6 </a:t>
            </a:r>
            <a:r>
              <a:rPr lang="cs-CZ" sz="1600" i="1" dirty="0">
                <a:effectLst>
                  <a:outerShdw blurRad="38100" dist="38100" dir="2700000" algn="tl">
                    <a:srgbClr val="000000">
                      <a:alpha val="43137"/>
                    </a:srgbClr>
                  </a:outerShdw>
                </a:effectLst>
              </a:rPr>
              <a:t>správního řádu, jedná se o </a:t>
            </a:r>
            <a:r>
              <a:rPr lang="cs-CZ" sz="1600" i="1" dirty="0">
                <a:solidFill>
                  <a:srgbClr val="FFFF00"/>
                </a:solidFill>
                <a:effectLst>
                  <a:outerShdw blurRad="38100" dist="38100" dir="2700000" algn="tl">
                    <a:srgbClr val="000000">
                      <a:alpha val="43137"/>
                    </a:srgbClr>
                  </a:outerShdw>
                </a:effectLst>
              </a:rPr>
              <a:t>vadu řízení</a:t>
            </a:r>
            <a:r>
              <a:rPr lang="cs-CZ" sz="1600" i="1" dirty="0">
                <a:effectLst>
                  <a:outerShdw blurRad="38100" dist="38100" dir="2700000" algn="tl">
                    <a:srgbClr val="000000">
                      <a:alpha val="43137"/>
                    </a:srgbClr>
                  </a:outerShdw>
                </a:effectLst>
              </a:rPr>
              <a:t>. Tato vada však </a:t>
            </a:r>
            <a:r>
              <a:rPr lang="cs-CZ" sz="1600" i="1" dirty="0">
                <a:solidFill>
                  <a:srgbClr val="FFFF00"/>
                </a:solidFill>
                <a:effectLst>
                  <a:outerShdw blurRad="38100" dist="38100" dir="2700000" algn="tl">
                    <a:srgbClr val="000000">
                      <a:alpha val="43137"/>
                    </a:srgbClr>
                  </a:outerShdw>
                </a:effectLst>
              </a:rPr>
              <a:t>nemá vliv na zákonnost </a:t>
            </a:r>
            <a:r>
              <a:rPr lang="cs-CZ" sz="1600" i="1" dirty="0">
                <a:effectLst>
                  <a:outerShdw blurRad="38100" dist="38100" dir="2700000" algn="tl">
                    <a:srgbClr val="000000">
                      <a:alpha val="43137"/>
                    </a:srgbClr>
                  </a:outerShdw>
                </a:effectLst>
              </a:rPr>
              <a:t>rozhodnutí o věci samé za situace, že </a:t>
            </a:r>
            <a:r>
              <a:rPr lang="cs-CZ" sz="1600" i="1" dirty="0">
                <a:solidFill>
                  <a:srgbClr val="FFFF00"/>
                </a:solidFill>
                <a:effectLst>
                  <a:outerShdw blurRad="38100" dist="38100" dir="2700000" algn="tl">
                    <a:srgbClr val="000000">
                      <a:alpha val="43137"/>
                    </a:srgbClr>
                  </a:outerShdw>
                </a:effectLst>
              </a:rPr>
              <a:t>listina byla součástí správního spisu</a:t>
            </a:r>
            <a:r>
              <a:rPr lang="cs-CZ" sz="1600" i="1" dirty="0">
                <a:effectLst>
                  <a:outerShdw blurRad="38100" dist="38100" dir="2700000" algn="tl">
                    <a:srgbClr val="000000">
                      <a:alpha val="43137"/>
                    </a:srgbClr>
                  </a:outerShdw>
                </a:effectLst>
              </a:rPr>
              <a:t>, se kterým se </a:t>
            </a:r>
            <a:r>
              <a:rPr lang="cs-CZ" sz="1600" i="1" dirty="0">
                <a:solidFill>
                  <a:srgbClr val="FFFF00"/>
                </a:solidFill>
                <a:effectLst>
                  <a:outerShdw blurRad="38100" dist="38100" dir="2700000" algn="tl">
                    <a:srgbClr val="000000">
                      <a:alpha val="43137"/>
                    </a:srgbClr>
                  </a:outerShdw>
                </a:effectLst>
              </a:rPr>
              <a:t>mohl účastník řízení seznámit a vyjádřit se k jeho obsahu před vydáním rozhodnutí.</a:t>
            </a:r>
          </a:p>
        </p:txBody>
      </p:sp>
    </p:spTree>
    <p:extLst>
      <p:ext uri="{BB962C8B-B14F-4D97-AF65-F5344CB8AC3E}">
        <p14:creationId xmlns:p14="http://schemas.microsoft.com/office/powerpoint/2010/main" val="368754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177554"/>
            <a:ext cx="10908580" cy="833830"/>
          </a:xfrm>
        </p:spPr>
        <p:txBody>
          <a:bodyPr/>
          <a:lstStyle/>
          <a:p>
            <a:pPr algn="ctr"/>
            <a:r>
              <a:rPr lang="cs-CZ" dirty="0">
                <a:solidFill>
                  <a:srgbClr val="FFFF00"/>
                </a:solidFill>
              </a:rPr>
              <a:t>Dokazování ve správním řízení</a:t>
            </a:r>
          </a:p>
        </p:txBody>
      </p:sp>
      <p:sp>
        <p:nvSpPr>
          <p:cNvPr id="3" name="Zástupný symbol pro obsah 2"/>
          <p:cNvSpPr>
            <a:spLocks noGrp="1"/>
          </p:cNvSpPr>
          <p:nvPr>
            <p:ph idx="1"/>
          </p:nvPr>
        </p:nvSpPr>
        <p:spPr>
          <a:xfrm>
            <a:off x="96983" y="1011383"/>
            <a:ext cx="11970326" cy="5846618"/>
          </a:xfrm>
        </p:spPr>
        <p:txBody>
          <a:bodyPr>
            <a:normAutofit fontScale="92500" lnSpcReduction="10000"/>
          </a:bodyPr>
          <a:lstStyle/>
          <a:p>
            <a:r>
              <a:rPr lang="cs-CZ" dirty="0">
                <a:solidFill>
                  <a:srgbClr val="FFC000"/>
                </a:solidFill>
              </a:rPr>
              <a:t>Důkaz ohledáním	</a:t>
            </a:r>
          </a:p>
          <a:p>
            <a:pPr lvl="1"/>
            <a:r>
              <a:rPr lang="cs-CZ" dirty="0">
                <a:solidFill>
                  <a:srgbClr val="FFFF00"/>
                </a:solidFill>
              </a:rPr>
              <a:t>Ohledání nebo místní šetření</a:t>
            </a:r>
            <a:r>
              <a:rPr lang="cs-CZ" dirty="0"/>
              <a:t>? viz § 71 odst. 3 písm. a) SŘ</a:t>
            </a:r>
          </a:p>
          <a:p>
            <a:pPr lvl="1"/>
            <a:r>
              <a:rPr lang="cs-CZ" dirty="0"/>
              <a:t>Některé (starší) úpravy mluví o místním šetření, např. zkrácené vyvlastňovací řízení podle zákona o zajišťování obrany ČR, ve skutečnosti by mělo jít o ohledání podle § 54</a:t>
            </a:r>
          </a:p>
          <a:p>
            <a:pPr lvl="1"/>
            <a:r>
              <a:rPr lang="cs-CZ" dirty="0"/>
              <a:t>Jak může také vypadat právní úprava místního šetření? viz </a:t>
            </a:r>
            <a:r>
              <a:rPr lang="cs-CZ" dirty="0">
                <a:solidFill>
                  <a:srgbClr val="FFFF00"/>
                </a:solidFill>
              </a:rPr>
              <a:t>§ 80 až 84 daňového řádu</a:t>
            </a:r>
          </a:p>
          <a:p>
            <a:pPr lvl="1"/>
            <a:r>
              <a:rPr lang="cs-CZ" dirty="0">
                <a:solidFill>
                  <a:srgbClr val="FFFF00"/>
                </a:solidFill>
              </a:rPr>
              <a:t>Šetření na místě v obchodních (a jiných než obchodních) prostorách </a:t>
            </a:r>
            <a:r>
              <a:rPr lang="cs-CZ" dirty="0"/>
              <a:t>jako zvláštní varianta ohledání?</a:t>
            </a:r>
          </a:p>
          <a:p>
            <a:pPr lvl="2"/>
            <a:r>
              <a:rPr lang="cs-CZ" dirty="0"/>
              <a:t>Viz  § 21f a 21g zákona o ochraně hospodářské soutěže, § 18b energetického zákona</a:t>
            </a:r>
          </a:p>
          <a:p>
            <a:pPr lvl="1"/>
            <a:r>
              <a:rPr lang="cs-CZ" dirty="0">
                <a:solidFill>
                  <a:srgbClr val="FFFF00"/>
                </a:solidFill>
              </a:rPr>
              <a:t>Otázka soudní ochrany </a:t>
            </a:r>
            <a:r>
              <a:rPr lang="cs-CZ" dirty="0"/>
              <a:t>proti ohledání jako úkonu správního orgánu</a:t>
            </a:r>
          </a:p>
          <a:p>
            <a:pPr lvl="2"/>
            <a:r>
              <a:rPr lang="cs-CZ" dirty="0"/>
              <a:t>Obecně nelze napadat jednotlivé procesní úkony v rámci správního řízení</a:t>
            </a:r>
          </a:p>
          <a:p>
            <a:pPr lvl="2"/>
            <a:r>
              <a:rPr lang="cs-CZ" i="1" dirty="0">
                <a:solidFill>
                  <a:srgbClr val="FFC000"/>
                </a:solidFill>
                <a:effectLst>
                  <a:outerShdw blurRad="38100" dist="38100" dir="2700000" algn="tl">
                    <a:srgbClr val="000000">
                      <a:alpha val="43137"/>
                    </a:srgbClr>
                  </a:outerShdw>
                </a:effectLst>
              </a:rPr>
              <a:t>9 </a:t>
            </a:r>
            <a:r>
              <a:rPr lang="cs-CZ" i="1" dirty="0" err="1">
                <a:solidFill>
                  <a:srgbClr val="FFC000"/>
                </a:solidFill>
                <a:effectLst>
                  <a:outerShdw blurRad="38100" dist="38100" dir="2700000" algn="tl">
                    <a:srgbClr val="000000">
                      <a:alpha val="43137"/>
                    </a:srgbClr>
                  </a:outerShdw>
                </a:effectLst>
              </a:rPr>
              <a:t>Aps</a:t>
            </a:r>
            <a:r>
              <a:rPr lang="cs-CZ" i="1" dirty="0">
                <a:solidFill>
                  <a:srgbClr val="FFC000"/>
                </a:solidFill>
                <a:effectLst>
                  <a:outerShdw blurRad="38100" dist="38100" dir="2700000" algn="tl">
                    <a:srgbClr val="000000">
                      <a:alpha val="43137"/>
                    </a:srgbClr>
                  </a:outerShdw>
                </a:effectLst>
              </a:rPr>
              <a:t> 3/2007-33</a:t>
            </a:r>
          </a:p>
          <a:p>
            <a:pPr lvl="3"/>
            <a:r>
              <a:rPr lang="cs-CZ" i="1" dirty="0">
                <a:effectLst>
                  <a:outerShdw blurRad="38100" dist="38100" dir="2700000" algn="tl">
                    <a:srgbClr val="000000">
                      <a:alpha val="43137"/>
                    </a:srgbClr>
                  </a:outerShdw>
                </a:effectLst>
              </a:rPr>
              <a:t>Prostřednictvím žaloby na ochranu před nezákonným zásahem (§ 82 a násl. s. ř. s.) </a:t>
            </a:r>
            <a:r>
              <a:rPr lang="cs-CZ" i="1" dirty="0">
                <a:solidFill>
                  <a:srgbClr val="FFFF00"/>
                </a:solidFill>
                <a:effectLst>
                  <a:outerShdw blurRad="38100" dist="38100" dir="2700000" algn="tl">
                    <a:srgbClr val="000000">
                      <a:alpha val="43137"/>
                    </a:srgbClr>
                  </a:outerShdw>
                </a:effectLst>
              </a:rPr>
              <a:t>nelze napadat zákonnost jednotlivých procesních úkonů správního orgánu v probíhajícím řízení; ty zpravidla směřují k vydání rozhodnutí a samy o sobě nepředstavují zásah do práv účastníka řízení</a:t>
            </a:r>
            <a:r>
              <a:rPr lang="cs-CZ" i="1" dirty="0">
                <a:effectLst>
                  <a:outerShdw blurRad="38100" dist="38100" dir="2700000" algn="tl">
                    <a:srgbClr val="000000">
                      <a:alpha val="43137"/>
                    </a:srgbClr>
                  </a:outerShdw>
                </a:effectLst>
              </a:rPr>
              <a:t>. Tento závěr, preferující </a:t>
            </a:r>
            <a:r>
              <a:rPr lang="cs-CZ" i="1" dirty="0">
                <a:solidFill>
                  <a:srgbClr val="FFFF00"/>
                </a:solidFill>
                <a:effectLst>
                  <a:outerShdw blurRad="38100" dist="38100" dir="2700000" algn="tl">
                    <a:srgbClr val="000000">
                      <a:alpha val="43137"/>
                    </a:srgbClr>
                  </a:outerShdw>
                </a:effectLst>
              </a:rPr>
              <a:t>přezkum případných nezákonností až v rámci rozhodnutí ve věci samé</a:t>
            </a:r>
            <a:r>
              <a:rPr lang="cs-CZ" i="1" dirty="0">
                <a:effectLst>
                  <a:outerShdw blurRad="38100" dist="38100" dir="2700000" algn="tl">
                    <a:srgbClr val="000000">
                      <a:alpha val="43137"/>
                    </a:srgbClr>
                  </a:outerShdw>
                </a:effectLst>
              </a:rPr>
              <a:t>, je v souladu se zákonnou koncepcí poskytování ochrany ve správním soudnictví, která vychází z předpokladu, že přezkoumávána soudem budou konečná rozhodnutí ve věci samé. </a:t>
            </a:r>
          </a:p>
          <a:p>
            <a:pPr lvl="2"/>
            <a:r>
              <a:rPr lang="cs-CZ" i="1" dirty="0">
                <a:solidFill>
                  <a:srgbClr val="FFC000"/>
                </a:solidFill>
                <a:effectLst>
                  <a:outerShdw blurRad="38100" dist="38100" dir="2700000" algn="tl">
                    <a:srgbClr val="000000">
                      <a:alpha val="43137"/>
                    </a:srgbClr>
                  </a:outerShdw>
                </a:effectLst>
              </a:rPr>
              <a:t>1 As 20/2012 – 33</a:t>
            </a:r>
          </a:p>
          <a:p>
            <a:pPr lvl="3"/>
            <a:r>
              <a:rPr lang="cs-CZ" i="1" dirty="0">
                <a:effectLst>
                  <a:outerShdw blurRad="38100" dist="38100" dir="2700000" algn="tl">
                    <a:srgbClr val="000000">
                      <a:alpha val="43137"/>
                    </a:srgbClr>
                  </a:outerShdw>
                </a:effectLst>
              </a:rPr>
              <a:t>Rozhodnutí ve věci </a:t>
            </a:r>
            <a:r>
              <a:rPr lang="cs-CZ" i="1" dirty="0">
                <a:solidFill>
                  <a:srgbClr val="FFFF00"/>
                </a:solidFill>
                <a:effectLst>
                  <a:outerShdw blurRad="38100" dist="38100" dir="2700000" algn="tl">
                    <a:srgbClr val="000000">
                      <a:alpha val="43137"/>
                    </a:srgbClr>
                  </a:outerShdw>
                </a:effectLst>
              </a:rPr>
              <a:t>uložení povinnosti strpět ohledání na místě</a:t>
            </a:r>
            <a:r>
              <a:rPr lang="cs-CZ" i="1" dirty="0">
                <a:effectLst>
                  <a:outerShdw blurRad="38100" dist="38100" dir="2700000" algn="tl">
                    <a:srgbClr val="000000">
                      <a:alpha val="43137"/>
                    </a:srgbClr>
                  </a:outerShdw>
                </a:effectLst>
              </a:rPr>
              <a:t> podle § 54 odst. 1 správního řádu z roku 2004, vydané v průběhu správního řízení a adresované účastníku daného řízení, se </a:t>
            </a:r>
            <a:r>
              <a:rPr lang="cs-CZ" i="1" dirty="0">
                <a:solidFill>
                  <a:srgbClr val="FFFF00"/>
                </a:solidFill>
                <a:effectLst>
                  <a:outerShdw blurRad="38100" dist="38100" dir="2700000" algn="tl">
                    <a:srgbClr val="000000">
                      <a:alpha val="43137"/>
                    </a:srgbClr>
                  </a:outerShdw>
                </a:effectLst>
              </a:rPr>
              <a:t>zpravidla nedotýká přímo těch práv tohoto účastníka, která zakládá hmotné právo, ale zasahuje jen do práv daných pro vlastní vedení řízení</a:t>
            </a:r>
            <a:r>
              <a:rPr lang="cs-CZ" i="1" dirty="0">
                <a:effectLst>
                  <a:outerShdw blurRad="38100" dist="38100" dir="2700000" algn="tl">
                    <a:srgbClr val="000000">
                      <a:alpha val="43137"/>
                    </a:srgbClr>
                  </a:outerShdw>
                </a:effectLst>
              </a:rPr>
              <a:t>. Jako takové je zásadně možno jej podřadit pod </a:t>
            </a:r>
            <a:r>
              <a:rPr lang="cs-CZ" i="1" dirty="0">
                <a:solidFill>
                  <a:srgbClr val="FFFF00"/>
                </a:solidFill>
                <a:effectLst>
                  <a:outerShdw blurRad="38100" dist="38100" dir="2700000" algn="tl">
                    <a:srgbClr val="000000">
                      <a:alpha val="43137"/>
                    </a:srgbClr>
                  </a:outerShdw>
                </a:effectLst>
              </a:rPr>
              <a:t>výluku ze soudního přezkumu dle § 70 písm. c) s. ř. s.</a:t>
            </a:r>
          </a:p>
          <a:p>
            <a:pPr lvl="3"/>
            <a:endParaRPr lang="cs-CZ" i="1" dirty="0"/>
          </a:p>
        </p:txBody>
      </p:sp>
    </p:spTree>
    <p:extLst>
      <p:ext uri="{BB962C8B-B14F-4D97-AF65-F5344CB8AC3E}">
        <p14:creationId xmlns:p14="http://schemas.microsoft.com/office/powerpoint/2010/main" val="608411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325E5-2336-FE2E-2A89-134E6109CB7A}"/>
              </a:ext>
            </a:extLst>
          </p:cNvPr>
          <p:cNvSpPr>
            <a:spLocks noGrp="1"/>
          </p:cNvSpPr>
          <p:nvPr>
            <p:ph type="title"/>
          </p:nvPr>
        </p:nvSpPr>
        <p:spPr>
          <a:xfrm>
            <a:off x="646111" y="193964"/>
            <a:ext cx="10603780" cy="900545"/>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F360795C-778B-A653-3EDB-CEECF6E7B24D}"/>
              </a:ext>
            </a:extLst>
          </p:cNvPr>
          <p:cNvSpPr>
            <a:spLocks noGrp="1"/>
          </p:cNvSpPr>
          <p:nvPr>
            <p:ph idx="1"/>
          </p:nvPr>
        </p:nvSpPr>
        <p:spPr>
          <a:xfrm>
            <a:off x="193963" y="1094509"/>
            <a:ext cx="11873345" cy="5763491"/>
          </a:xfrm>
        </p:spPr>
        <p:txBody>
          <a:bodyPr>
            <a:normAutofit lnSpcReduction="10000"/>
          </a:bodyPr>
          <a:lstStyle/>
          <a:p>
            <a:r>
              <a:rPr lang="cs-CZ" dirty="0">
                <a:solidFill>
                  <a:srgbClr val="FFC000"/>
                </a:solidFill>
              </a:rPr>
              <a:t>Důkaz svědeckou výpovědí</a:t>
            </a:r>
          </a:p>
          <a:p>
            <a:pPr lvl="1"/>
            <a:r>
              <a:rPr lang="cs-CZ" dirty="0">
                <a:solidFill>
                  <a:srgbClr val="FFFF00"/>
                </a:solidFill>
              </a:rPr>
              <a:t>Povinnost vypovídat jako svědek - právnická osoba jako účastník řízení</a:t>
            </a:r>
          </a:p>
          <a:p>
            <a:pPr marL="914400" lvl="1" indent="-457200">
              <a:defRPr/>
            </a:pPr>
            <a:r>
              <a:rPr lang="cs-CZ" i="1" dirty="0">
                <a:solidFill>
                  <a:srgbClr val="FFC000"/>
                </a:solidFill>
                <a:effectLst>
                  <a:outerShdw blurRad="38100" dist="38100" dir="2700000" algn="tl">
                    <a:srgbClr val="000000">
                      <a:alpha val="43137"/>
                    </a:srgbClr>
                  </a:outerShdw>
                </a:effectLst>
              </a:rPr>
              <a:t>Sb. NSS č. 2119/2010 </a:t>
            </a:r>
          </a:p>
          <a:p>
            <a:pPr marL="1206500" lvl="2" indent="-457200">
              <a:defRPr/>
            </a:pPr>
            <a:r>
              <a:rPr lang="cs-CZ" i="1" dirty="0">
                <a:effectLst>
                  <a:outerShdw blurRad="38100" dist="38100" dir="2700000" algn="tl">
                    <a:srgbClr val="000000">
                      <a:alpha val="43137"/>
                    </a:srgbClr>
                  </a:outerShdw>
                </a:effectLst>
              </a:rPr>
              <a:t>I </a:t>
            </a:r>
            <a:r>
              <a:rPr lang="cs-CZ" i="1" dirty="0">
                <a:solidFill>
                  <a:srgbClr val="FFFF00"/>
                </a:solidFill>
                <a:effectLst>
                  <a:outerShdw blurRad="38100" dist="38100" dir="2700000" algn="tl">
                    <a:srgbClr val="000000">
                      <a:alpha val="43137"/>
                    </a:srgbClr>
                  </a:outerShdw>
                </a:effectLst>
              </a:rPr>
              <a:t>ve správních řízeních, jejichž účastníky jsou právnické osoby</a:t>
            </a:r>
            <a:r>
              <a:rPr lang="cs-CZ" i="1" dirty="0">
                <a:effectLst>
                  <a:outerShdw blurRad="38100" dist="38100" dir="2700000" algn="tl">
                    <a:srgbClr val="000000">
                      <a:alpha val="43137"/>
                    </a:srgbClr>
                  </a:outerShdw>
                </a:effectLst>
              </a:rPr>
              <a:t>, je nutno respektovat specifické </a:t>
            </a:r>
            <a:r>
              <a:rPr lang="cs-CZ" i="1" dirty="0">
                <a:solidFill>
                  <a:srgbClr val="FFFF00"/>
                </a:solidFill>
                <a:effectLst>
                  <a:outerShdw blurRad="38100" dist="38100" dir="2700000" algn="tl">
                    <a:srgbClr val="000000">
                      <a:alpha val="43137"/>
                    </a:srgbClr>
                  </a:outerShdw>
                </a:effectLst>
              </a:rPr>
              <a:t>postavení osob v pozici statutárních orgánů </a:t>
            </a:r>
            <a:r>
              <a:rPr lang="cs-CZ" i="1" dirty="0">
                <a:effectLst>
                  <a:outerShdw blurRad="38100" dist="38100" dir="2700000" algn="tl">
                    <a:srgbClr val="000000">
                      <a:alpha val="43137"/>
                    </a:srgbClr>
                  </a:outerShdw>
                </a:effectLst>
              </a:rPr>
              <a:t>těchto právnických osob a při jejich výsleších je třeba </a:t>
            </a:r>
            <a:r>
              <a:rPr lang="cs-CZ" i="1" dirty="0">
                <a:solidFill>
                  <a:srgbClr val="FFFF00"/>
                </a:solidFill>
                <a:effectLst>
                  <a:outerShdw blurRad="38100" dist="38100" dir="2700000" algn="tl">
                    <a:srgbClr val="000000">
                      <a:alpha val="43137"/>
                    </a:srgbClr>
                  </a:outerShdw>
                </a:effectLst>
              </a:rPr>
              <a:t>postupovat analogicky podle §141 odst. 6 správního řádu z roku 2004 a § 126 odst. 4, § 126a a § 131 o. s. ř., tedy jako při výslechu účastníka řízení.</a:t>
            </a:r>
          </a:p>
          <a:p>
            <a:pPr lvl="1"/>
            <a:r>
              <a:rPr lang="cs-CZ" dirty="0">
                <a:solidFill>
                  <a:srgbClr val="FFFF00"/>
                </a:solidFill>
              </a:rPr>
              <a:t>Výslech účastníka řízení</a:t>
            </a:r>
          </a:p>
          <a:p>
            <a:pPr marL="914400" lvl="1" indent="-457200">
              <a:defRPr/>
            </a:pPr>
            <a:r>
              <a:rPr lang="cs-CZ" i="1" dirty="0">
                <a:solidFill>
                  <a:srgbClr val="FFC000"/>
                </a:solidFill>
                <a:effectLst>
                  <a:outerShdw blurRad="38100" dist="38100" dir="2700000" algn="tl">
                    <a:srgbClr val="000000">
                      <a:alpha val="43137"/>
                    </a:srgbClr>
                  </a:outerShdw>
                </a:effectLst>
              </a:rPr>
              <a:t>6 As 147/2013 - 29</a:t>
            </a:r>
          </a:p>
          <a:p>
            <a:pPr marL="1206500" lvl="2" indent="-457200">
              <a:defRPr/>
            </a:pPr>
            <a:r>
              <a:rPr lang="cs-CZ" i="1" dirty="0">
                <a:solidFill>
                  <a:srgbClr val="FFFF00"/>
                </a:solidFill>
                <a:effectLst>
                  <a:outerShdw blurRad="38100" dist="38100" dir="2700000" algn="tl">
                    <a:srgbClr val="000000">
                      <a:alpha val="43137"/>
                    </a:srgbClr>
                  </a:outerShdw>
                </a:effectLst>
              </a:rPr>
              <a:t>Provést důkaz výslechem účastníka řízení sice (s ohledem na § 51 odst. 1 správního řádu z roku 2004) lze i v takovém správním řízení, pro něž není výslovně upraven </a:t>
            </a:r>
            <a:r>
              <a:rPr lang="cs-CZ" i="1" dirty="0">
                <a:effectLst>
                  <a:outerShdw blurRad="38100" dist="38100" dir="2700000" algn="tl">
                    <a:srgbClr val="000000">
                      <a:alpha val="43137"/>
                    </a:srgbClr>
                  </a:outerShdw>
                </a:effectLst>
              </a:rPr>
              <a:t>(jako např. pro sporné řízení dle § 141 odst. 6 téhož zákona), </a:t>
            </a:r>
            <a:r>
              <a:rPr lang="cs-CZ" i="1" dirty="0">
                <a:solidFill>
                  <a:srgbClr val="FFFF00"/>
                </a:solidFill>
                <a:effectLst>
                  <a:outerShdw blurRad="38100" dist="38100" dir="2700000" algn="tl">
                    <a:srgbClr val="000000">
                      <a:alpha val="43137"/>
                    </a:srgbClr>
                  </a:outerShdw>
                </a:effectLst>
              </a:rPr>
              <a:t>jeho použitelnost je však značně omezená. Výslech účastníka řízení totiž není určen k tomu, aby při něm účastník uváděl svá tvrzení o rozhodujících skutečnostech, ani aby se touto formou vyjadřoval k jiným provedeným důkazům</a:t>
            </a:r>
            <a:r>
              <a:rPr lang="cs-CZ" i="1" dirty="0">
                <a:effectLst>
                  <a:outerShdw blurRad="38100" dist="38100" dir="2700000" algn="tl">
                    <a:srgbClr val="000000">
                      <a:alpha val="43137"/>
                    </a:srgbClr>
                  </a:outerShdw>
                </a:effectLst>
              </a:rPr>
              <a:t>. K tomu slouží primárně podání, návrhy a jiné procesní úkony účastníka řízení.</a:t>
            </a:r>
          </a:p>
          <a:p>
            <a:pPr lvl="1"/>
            <a:r>
              <a:rPr lang="cs-CZ" dirty="0">
                <a:solidFill>
                  <a:srgbClr val="FFFF00"/>
                </a:solidFill>
              </a:rPr>
              <a:t>Jak postihnout svědka při nedůvodném odepření výpovědi</a:t>
            </a:r>
          </a:p>
          <a:p>
            <a:pPr lvl="2"/>
            <a:r>
              <a:rPr lang="cs-CZ" dirty="0"/>
              <a:t>§ 62 ve srovnání s § 137</a:t>
            </a:r>
          </a:p>
          <a:p>
            <a:pPr lvl="2"/>
            <a:r>
              <a:rPr lang="cs-CZ" dirty="0"/>
              <a:t>nedostavení se bez náležité omluvy na předvolání ke správnímu orgánu </a:t>
            </a:r>
          </a:p>
          <a:p>
            <a:pPr lvl="2"/>
            <a:r>
              <a:rPr lang="cs-CZ" dirty="0"/>
              <a:t>bezdůvodné odepření podat vysvětlení</a:t>
            </a:r>
          </a:p>
        </p:txBody>
      </p:sp>
    </p:spTree>
    <p:extLst>
      <p:ext uri="{BB962C8B-B14F-4D97-AF65-F5344CB8AC3E}">
        <p14:creationId xmlns:p14="http://schemas.microsoft.com/office/powerpoint/2010/main" val="3620442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6B9851-79FB-41EB-23D0-A469488C04A6}"/>
              </a:ext>
            </a:extLst>
          </p:cNvPr>
          <p:cNvSpPr>
            <a:spLocks noGrp="1"/>
          </p:cNvSpPr>
          <p:nvPr>
            <p:ph type="title"/>
          </p:nvPr>
        </p:nvSpPr>
        <p:spPr>
          <a:xfrm>
            <a:off x="646111" y="166256"/>
            <a:ext cx="10188144" cy="928254"/>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6EBB5526-D282-FF24-CF10-D4ABD9C8A632}"/>
              </a:ext>
            </a:extLst>
          </p:cNvPr>
          <p:cNvSpPr>
            <a:spLocks noGrp="1"/>
          </p:cNvSpPr>
          <p:nvPr>
            <p:ph idx="1"/>
          </p:nvPr>
        </p:nvSpPr>
        <p:spPr>
          <a:xfrm>
            <a:off x="318655" y="1094510"/>
            <a:ext cx="11582399" cy="5597235"/>
          </a:xfrm>
        </p:spPr>
        <p:txBody>
          <a:bodyPr>
            <a:normAutofit fontScale="92500" lnSpcReduction="20000"/>
          </a:bodyPr>
          <a:lstStyle/>
          <a:p>
            <a:pPr>
              <a:lnSpc>
                <a:spcPct val="90000"/>
              </a:lnSpc>
              <a:buSzPct val="100000"/>
              <a:defRPr/>
            </a:pPr>
            <a:r>
              <a:rPr lang="cs-CZ" dirty="0">
                <a:solidFill>
                  <a:srgbClr val="FFC000"/>
                </a:solidFill>
                <a:effectLst>
                  <a:outerShdw blurRad="38100" dist="38100" dir="2700000" algn="tl">
                    <a:srgbClr val="000000">
                      <a:alpha val="43137"/>
                    </a:srgbClr>
                  </a:outerShdw>
                </a:effectLst>
              </a:rPr>
              <a:t>Důkaz znaleckým posudkem </a:t>
            </a:r>
          </a:p>
          <a:p>
            <a:pPr marL="603504" indent="-457200">
              <a:defRPr/>
            </a:pPr>
            <a:r>
              <a:rPr lang="cs-CZ" dirty="0">
                <a:effectLst>
                  <a:outerShdw blurRad="38100" dist="38100" dir="2700000" algn="tl">
                    <a:srgbClr val="000000">
                      <a:alpha val="43137"/>
                    </a:srgbClr>
                  </a:outerShdw>
                </a:effectLst>
              </a:rPr>
              <a:t>subsidiární užití (</a:t>
            </a:r>
            <a:r>
              <a:rPr lang="cs-CZ" dirty="0">
                <a:solidFill>
                  <a:srgbClr val="FFFF00"/>
                </a:solidFill>
                <a:effectLst>
                  <a:outerShdw blurRad="38100" dist="38100" dir="2700000" algn="tl">
                    <a:srgbClr val="000000">
                      <a:alpha val="43137"/>
                    </a:srgbClr>
                  </a:outerShdw>
                </a:effectLst>
              </a:rPr>
              <a:t>jen tam, kde to veřejná správa sama odborně nezvládne</a:t>
            </a:r>
            <a:r>
              <a:rPr lang="cs-CZ" dirty="0">
                <a:effectLst>
                  <a:outerShdw blurRad="38100" dist="38100" dir="2700000" algn="tl">
                    <a:srgbClr val="000000">
                      <a:alpha val="43137"/>
                    </a:srgbClr>
                  </a:outerShdw>
                </a:effectLst>
              </a:rPr>
              <a:t>)</a:t>
            </a:r>
          </a:p>
          <a:p>
            <a:pPr marL="914400" lvl="1" indent="-457200">
              <a:defRPr/>
            </a:pPr>
            <a:r>
              <a:rPr lang="cs-CZ" i="1" dirty="0">
                <a:solidFill>
                  <a:srgbClr val="FFC000"/>
                </a:solidFill>
                <a:effectLst>
                  <a:outerShdw blurRad="38100" dist="38100" dir="2700000" algn="tl">
                    <a:srgbClr val="000000">
                      <a:alpha val="43137"/>
                    </a:srgbClr>
                  </a:outerShdw>
                </a:effectLst>
              </a:rPr>
              <a:t>Sb. NSS č. 2313/2011 </a:t>
            </a:r>
          </a:p>
          <a:p>
            <a:pPr marL="1206500" lvl="2" indent="-457200">
              <a:defRPr/>
            </a:pPr>
            <a:r>
              <a:rPr lang="cs-CZ" i="1" dirty="0">
                <a:effectLst>
                  <a:outerShdw blurRad="38100" dist="38100" dir="2700000" algn="tl">
                    <a:srgbClr val="000000">
                      <a:alpha val="43137"/>
                    </a:srgbClr>
                  </a:outerShdw>
                </a:effectLst>
              </a:rPr>
              <a:t>Znalci se ve správním nebo soudním řízení přibírají k tomu, aby jednak pozorovali skutečnosti, jejichž poznání předpokládá zvláštní odborné znalosti, jednak z takovýchto pozorování vyvozovali znalecké úsudky (posudky). </a:t>
            </a:r>
            <a:r>
              <a:rPr lang="cs-CZ" i="1" dirty="0">
                <a:solidFill>
                  <a:srgbClr val="FFFF00"/>
                </a:solidFill>
                <a:effectLst>
                  <a:outerShdw blurRad="38100" dist="38100" dir="2700000" algn="tl">
                    <a:srgbClr val="000000">
                      <a:alpha val="43137"/>
                    </a:srgbClr>
                  </a:outerShdw>
                </a:effectLst>
              </a:rPr>
              <a:t>Znalci se však nepřibírají, aby sdělovali úřadu nebo soudu své názory a úsudky o otázkách rázu právního nebo o otázkách, k jejichž správnému porozumění a řešení není zapotřebí odborných vědomostí nebo znalostí</a:t>
            </a:r>
            <a:r>
              <a:rPr lang="cs-CZ" i="1" dirty="0">
                <a:effectLst>
                  <a:outerShdw blurRad="38100" dist="38100" dir="2700000" algn="tl">
                    <a:srgbClr val="000000">
                      <a:alpha val="43137"/>
                    </a:srgbClr>
                  </a:outerShdw>
                </a:effectLst>
              </a:rPr>
              <a:t>, nýbrž stačí, s ohledem na povahu okolností případu, běžná soudcovská zkušenost a znalost. Ve správním řízení vedle toho platí, že se znalec nepřibírá též tehdy, pokud správní orgán disponuje potřebnými odbornými znalostmi či si může opatřit odborné posouzení předmětných skutečností ze strany jiného správního orgánu (srov. § 56 správního řádu z roku 2004).</a:t>
            </a:r>
          </a:p>
          <a:p>
            <a:pPr marL="914400" lvl="1" indent="-457200">
              <a:defRPr/>
            </a:pPr>
            <a:r>
              <a:rPr lang="cs-CZ" i="1" dirty="0">
                <a:solidFill>
                  <a:srgbClr val="FFC000"/>
                </a:solidFill>
                <a:effectLst>
                  <a:outerShdw blurRad="38100" dist="38100" dir="2700000" algn="tl">
                    <a:srgbClr val="000000">
                      <a:alpha val="43137"/>
                    </a:srgbClr>
                  </a:outerShdw>
                </a:effectLst>
              </a:rPr>
              <a:t>8 As 92/2016 - 35</a:t>
            </a:r>
          </a:p>
          <a:p>
            <a:pPr marL="1206500" lvl="2" indent="-457200">
              <a:defRPr/>
            </a:pPr>
            <a:r>
              <a:rPr lang="cs-CZ" i="1" dirty="0">
                <a:solidFill>
                  <a:srgbClr val="FFFF00"/>
                </a:solidFill>
                <a:effectLst>
                  <a:outerShdw blurRad="38100" dist="38100" dir="2700000" algn="tl">
                    <a:srgbClr val="000000">
                      <a:alpha val="43137"/>
                    </a:srgbClr>
                  </a:outerShdw>
                </a:effectLst>
              </a:rPr>
              <a:t>Při hodnocení důkazu znaleckým posudkem je třeba se zabývat tím, zda posudek znalce má všechny formální náležitosti, a zejména je nutné posoudit, zda jsou jeho závěry náležitě odůvodněny a zda jsou podloženy obsahem nálezu</a:t>
            </a:r>
            <a:r>
              <a:rPr lang="cs-CZ" i="1" dirty="0">
                <a:effectLst>
                  <a:outerShdw blurRad="38100" dist="38100" dir="2700000" algn="tl">
                    <a:srgbClr val="000000">
                      <a:alpha val="43137"/>
                    </a:srgbClr>
                  </a:outerShdw>
                </a:effectLst>
              </a:rPr>
              <a:t>, zda znalec vyčerpal úkol v rozsahu, jak mu byl zadán, resp. zda přihlédl ke všem skutečnostem, s nimiž se měl vypořádat.</a:t>
            </a:r>
          </a:p>
          <a:p>
            <a:pPr marL="914400" lvl="1" indent="-457200">
              <a:defRPr/>
            </a:pPr>
            <a:r>
              <a:rPr lang="cs-CZ" i="1" dirty="0">
                <a:solidFill>
                  <a:srgbClr val="FFC000"/>
                </a:solidFill>
                <a:effectLst>
                  <a:outerShdw blurRad="38100" dist="38100" dir="2700000" algn="tl">
                    <a:srgbClr val="000000">
                      <a:alpha val="43137"/>
                    </a:srgbClr>
                  </a:outerShdw>
                </a:effectLst>
              </a:rPr>
              <a:t>2 As 77/2008 - 139</a:t>
            </a:r>
          </a:p>
          <a:p>
            <a:pPr marL="1206500" lvl="2" indent="-457200">
              <a:defRPr/>
            </a:pPr>
            <a:r>
              <a:rPr lang="cs-CZ" i="1" dirty="0">
                <a:solidFill>
                  <a:srgbClr val="FFFF00"/>
                </a:solidFill>
                <a:effectLst>
                  <a:outerShdw blurRad="38100" dist="38100" dir="2700000" algn="tl">
                    <a:srgbClr val="000000">
                      <a:alpha val="43137"/>
                    </a:srgbClr>
                  </a:outerShdw>
                </a:effectLst>
              </a:rPr>
              <a:t>Znalecký posudek je důkazním prostředkem, který je třeba vyhodnotit - společně s jinými důkazy - v rámci procesu dokazování. Jinak řečeno, úkolem rozhodujícího správního orgánu není nahrazovat závěry znaleckého posudku vlastním názorem, neboť v takovém případě by tento posudek postrádal smysl</a:t>
            </a:r>
            <a:r>
              <a:rPr lang="cs-CZ" i="1" dirty="0">
                <a:effectLst>
                  <a:outerShdw blurRad="38100" dist="38100" dir="2700000" algn="tl">
                    <a:srgbClr val="000000">
                      <a:alpha val="43137"/>
                    </a:srgbClr>
                  </a:outerShdw>
                </a:effectLst>
              </a:rPr>
              <a:t>. Tyto závěry však nejsou ničím více ani méně než podkladem pro správní rozhodnutí, jehož smyslem je vyjasnit relevantní skutkové okolnosti. Právní posouzení věci, v jehož rámci jsou vypořádány třeba i rozporuplné závěry znalců, však samozřejmě náleží výhradně správnímu orgánu.</a:t>
            </a:r>
          </a:p>
        </p:txBody>
      </p:sp>
    </p:spTree>
    <p:extLst>
      <p:ext uri="{BB962C8B-B14F-4D97-AF65-F5344CB8AC3E}">
        <p14:creationId xmlns:p14="http://schemas.microsoft.com/office/powerpoint/2010/main" val="2654160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143EA6-DE27-5514-DE1F-B6D68EB379DC}"/>
              </a:ext>
            </a:extLst>
          </p:cNvPr>
          <p:cNvSpPr>
            <a:spLocks noGrp="1"/>
          </p:cNvSpPr>
          <p:nvPr>
            <p:ph type="title"/>
          </p:nvPr>
        </p:nvSpPr>
        <p:spPr>
          <a:xfrm>
            <a:off x="646111" y="193964"/>
            <a:ext cx="10479089" cy="845127"/>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3604A630-EA45-6E80-D0E7-D690E4A3A71E}"/>
              </a:ext>
            </a:extLst>
          </p:cNvPr>
          <p:cNvSpPr>
            <a:spLocks noGrp="1"/>
          </p:cNvSpPr>
          <p:nvPr>
            <p:ph idx="1"/>
          </p:nvPr>
        </p:nvSpPr>
        <p:spPr>
          <a:xfrm>
            <a:off x="221674" y="1191491"/>
            <a:ext cx="11762508" cy="5458691"/>
          </a:xfrm>
        </p:spPr>
        <p:txBody>
          <a:bodyPr>
            <a:normAutofit fontScale="92500" lnSpcReduction="10000"/>
          </a:bodyPr>
          <a:lstStyle/>
          <a:p>
            <a:pPr marL="603504" indent="-457200">
              <a:defRPr/>
            </a:pPr>
            <a:r>
              <a:rPr lang="cs-CZ" dirty="0">
                <a:solidFill>
                  <a:srgbClr val="FFC000"/>
                </a:solidFill>
                <a:effectLst>
                  <a:outerShdw blurRad="38100" dist="38100" dir="2700000" algn="tl">
                    <a:srgbClr val="000000">
                      <a:alpha val="43137"/>
                    </a:srgbClr>
                  </a:outerShdw>
                </a:effectLst>
              </a:rPr>
              <a:t>Důkaz znaleckým posudkem</a:t>
            </a:r>
          </a:p>
          <a:p>
            <a:pPr marL="914654" lvl="1" indent="-457200">
              <a:defRPr/>
            </a:pPr>
            <a:r>
              <a:rPr lang="cs-CZ" dirty="0">
                <a:solidFill>
                  <a:srgbClr val="FFFF00"/>
                </a:solidFill>
                <a:effectLst>
                  <a:outerShdw blurRad="38100" dist="38100" dir="2700000" algn="tl">
                    <a:srgbClr val="000000">
                      <a:alpha val="43137"/>
                    </a:srgbClr>
                  </a:outerShdw>
                </a:effectLst>
              </a:rPr>
              <a:t>Znalecký posudek předložený účastníkem řízení </a:t>
            </a:r>
          </a:p>
          <a:p>
            <a:pPr marL="1206500" lvl="2" indent="-457200">
              <a:defRPr/>
            </a:pPr>
            <a:r>
              <a:rPr lang="cs-CZ" i="1" dirty="0">
                <a:solidFill>
                  <a:srgbClr val="FFC000"/>
                </a:solidFill>
                <a:effectLst>
                  <a:outerShdw blurRad="38100" dist="38100" dir="2700000" algn="tl">
                    <a:srgbClr val="000000">
                      <a:alpha val="43137"/>
                    </a:srgbClr>
                  </a:outerShdw>
                </a:effectLst>
              </a:rPr>
              <a:t>Sb. NSS č. 3283/2015 </a:t>
            </a:r>
          </a:p>
          <a:p>
            <a:pPr marL="1472120" lvl="3" indent="-457200">
              <a:defRPr/>
            </a:pPr>
            <a:r>
              <a:rPr lang="cs-CZ" i="1" dirty="0">
                <a:effectLst>
                  <a:outerShdw blurRad="38100" dist="38100" dir="2700000" algn="tl">
                    <a:srgbClr val="000000">
                      <a:alpha val="43137"/>
                    </a:srgbClr>
                  </a:outerShdw>
                </a:effectLst>
              </a:rPr>
              <a:t>Má-li posudek předložený účastníkem správního řízení </a:t>
            </a:r>
            <a:r>
              <a:rPr lang="cs-CZ" i="1" dirty="0">
                <a:solidFill>
                  <a:srgbClr val="FFFF00"/>
                </a:solidFill>
                <a:effectLst>
                  <a:outerShdw blurRad="38100" dist="38100" dir="2700000" algn="tl">
                    <a:srgbClr val="000000">
                      <a:alpha val="43137"/>
                    </a:srgbClr>
                  </a:outerShdw>
                </a:effectLst>
              </a:rPr>
              <a:t>náležitosti znaleckého posudku dle § 127a o. s. ř. </a:t>
            </a:r>
            <a:r>
              <a:rPr lang="cs-CZ" i="1" dirty="0">
                <a:effectLst>
                  <a:outerShdw blurRad="38100" dist="38100" dir="2700000" algn="tl">
                    <a:srgbClr val="000000">
                      <a:alpha val="43137"/>
                    </a:srgbClr>
                  </a:outerShdw>
                </a:effectLst>
              </a:rPr>
              <a:t>(všechny zákonem požadované náležitosti a obsahuje doložku znalce o tom, že si je vědom následků vědomě nepravdivého znaleckého posudku), </a:t>
            </a:r>
            <a:r>
              <a:rPr lang="cs-CZ" i="1" dirty="0">
                <a:solidFill>
                  <a:srgbClr val="FFFF00"/>
                </a:solidFill>
                <a:effectLst>
                  <a:outerShdw blurRad="38100" dist="38100" dir="2700000" algn="tl">
                    <a:srgbClr val="000000">
                      <a:alpha val="43137"/>
                    </a:srgbClr>
                  </a:outerShdw>
                </a:effectLst>
              </a:rPr>
              <a:t>postupuje se při jeho provádění stejně jako při provádění znaleckého posudku znalce </a:t>
            </a:r>
            <a:r>
              <a:rPr lang="cs-CZ" i="1" dirty="0">
                <a:effectLst>
                  <a:outerShdw blurRad="38100" dist="38100" dir="2700000" algn="tl">
                    <a:srgbClr val="000000">
                      <a:alpha val="43137"/>
                    </a:srgbClr>
                  </a:outerShdw>
                </a:effectLst>
              </a:rPr>
              <a:t>ustanoveného správním orgánem podle § 56 správního řádu z roku 2004.</a:t>
            </a:r>
          </a:p>
          <a:p>
            <a:pPr marL="1206500" lvl="2" indent="-457200">
              <a:defRPr/>
            </a:pPr>
            <a:r>
              <a:rPr lang="cs-CZ" i="1" dirty="0">
                <a:solidFill>
                  <a:srgbClr val="FFC000"/>
                </a:solidFill>
                <a:effectLst>
                  <a:outerShdw blurRad="38100" dist="38100" dir="2700000" algn="tl">
                    <a:srgbClr val="000000">
                      <a:alpha val="43137"/>
                    </a:srgbClr>
                  </a:outerShdw>
                </a:effectLst>
              </a:rPr>
              <a:t>7 As 218/2018 – 24</a:t>
            </a:r>
            <a:r>
              <a:rPr lang="cs-CZ" i="1" dirty="0">
                <a:effectLst>
                  <a:outerShdw blurRad="38100" dist="38100" dir="2700000" algn="tl">
                    <a:srgbClr val="000000">
                      <a:alpha val="43137"/>
                    </a:srgbClr>
                  </a:outerShdw>
                </a:effectLst>
              </a:rPr>
              <a:t> </a:t>
            </a:r>
          </a:p>
          <a:p>
            <a:pPr marL="1472120" lvl="3" indent="-457200">
              <a:defRPr/>
            </a:pPr>
            <a:r>
              <a:rPr lang="cs-CZ" i="1" dirty="0">
                <a:solidFill>
                  <a:srgbClr val="FFFF00"/>
                </a:solidFill>
                <a:effectLst>
                  <a:outerShdw blurRad="38100" dist="38100" dir="2700000" algn="tl">
                    <a:srgbClr val="000000">
                      <a:alpha val="43137"/>
                    </a:srgbClr>
                  </a:outerShdw>
                </a:effectLst>
              </a:rPr>
              <a:t>Věrohodnost znaleckého posudku nelze zpochybňovat pouze tím, že jeho vypracování objednala osoba zúčastněná na řízení.</a:t>
            </a:r>
            <a:r>
              <a:rPr lang="cs-CZ" i="1" dirty="0">
                <a:effectLst>
                  <a:outerShdw blurRad="38100" dist="38100" dir="2700000" algn="tl">
                    <a:srgbClr val="000000">
                      <a:alpha val="43137"/>
                    </a:srgbClr>
                  </a:outerShdw>
                </a:effectLst>
              </a:rPr>
              <a:t> I v takovém případě platí, že má-li předložený posudek náležitosti znaleckého posudku dle § 127a občanského soudního řádu, postupuje se při jeho provádění stejně jako při provádění znaleckého posudku znalce ustanoveného správním orgánem podle § 56 správního řádu.</a:t>
            </a:r>
          </a:p>
          <a:p>
            <a:pPr marL="914654" lvl="1" indent="-457200">
              <a:defRPr/>
            </a:pPr>
            <a:r>
              <a:rPr lang="cs-CZ" dirty="0">
                <a:solidFill>
                  <a:srgbClr val="FFFF00"/>
                </a:solidFill>
                <a:effectLst>
                  <a:outerShdw blurRad="38100" dist="38100" dir="2700000" algn="tl">
                    <a:srgbClr val="000000">
                      <a:alpha val="43137"/>
                    </a:srgbClr>
                  </a:outerShdw>
                </a:effectLst>
              </a:rPr>
              <a:t>Rozpory ve znaleckých posudcích</a:t>
            </a:r>
          </a:p>
          <a:p>
            <a:pPr marL="1206754" lvl="2" indent="-457200">
              <a:defRPr/>
            </a:pPr>
            <a:r>
              <a:rPr lang="cs-CZ" i="1" dirty="0">
                <a:solidFill>
                  <a:srgbClr val="FFC000"/>
                </a:solidFill>
                <a:effectLst>
                  <a:outerShdw blurRad="38100" dist="38100" dir="2700000" algn="tl">
                    <a:srgbClr val="000000">
                      <a:alpha val="43137"/>
                    </a:srgbClr>
                  </a:outerShdw>
                </a:effectLst>
              </a:rPr>
              <a:t>3 </a:t>
            </a:r>
            <a:r>
              <a:rPr lang="cs-CZ" i="1" dirty="0" err="1">
                <a:solidFill>
                  <a:srgbClr val="FFC000"/>
                </a:solidFill>
                <a:effectLst>
                  <a:outerShdw blurRad="38100" dist="38100" dir="2700000" algn="tl">
                    <a:srgbClr val="000000">
                      <a:alpha val="43137"/>
                    </a:srgbClr>
                  </a:outerShdw>
                </a:effectLst>
              </a:rPr>
              <a:t>Ads</a:t>
            </a:r>
            <a:r>
              <a:rPr lang="cs-CZ" i="1" dirty="0">
                <a:solidFill>
                  <a:srgbClr val="FFC000"/>
                </a:solidFill>
                <a:effectLst>
                  <a:outerShdw blurRad="38100" dist="38100" dir="2700000" algn="tl">
                    <a:srgbClr val="000000">
                      <a:alpha val="43137"/>
                    </a:srgbClr>
                  </a:outerShdw>
                </a:effectLst>
              </a:rPr>
              <a:t> 20/2008-141</a:t>
            </a:r>
          </a:p>
          <a:p>
            <a:pPr marL="1471866" lvl="3" indent="-457200">
              <a:defRPr/>
            </a:pPr>
            <a:r>
              <a:rPr lang="cs-CZ" i="1" dirty="0">
                <a:solidFill>
                  <a:srgbClr val="FFFF00"/>
                </a:solidFill>
                <a:effectLst>
                  <a:outerShdw blurRad="38100" dist="38100" dir="2700000" algn="tl">
                    <a:srgbClr val="000000">
                      <a:alpha val="43137"/>
                    </a:srgbClr>
                  </a:outerShdw>
                </a:effectLst>
              </a:rPr>
              <a:t>Samotný nesouhlas účastníka řízení se závěry znaleckého posudku není důvodem pro vypracování revizního znaleckého posudku</a:t>
            </a:r>
            <a:r>
              <a:rPr lang="cs-CZ" i="1" dirty="0">
                <a:effectLst>
                  <a:outerShdw blurRad="38100" dist="38100" dir="2700000" algn="tl">
                    <a:srgbClr val="000000">
                      <a:alpha val="43137"/>
                    </a:srgbClr>
                  </a:outerShdw>
                </a:effectLst>
              </a:rPr>
              <a:t>. Soudní praxe se k revizním znaleckým posudkům (§ 127 odst. 2 o. s. ř.) uchyluje pouze v případě, že v dané věci </a:t>
            </a:r>
            <a:r>
              <a:rPr lang="cs-CZ" i="1" dirty="0">
                <a:solidFill>
                  <a:srgbClr val="FFFF00"/>
                </a:solidFill>
                <a:effectLst>
                  <a:outerShdw blurRad="38100" dist="38100" dir="2700000" algn="tl">
                    <a:srgbClr val="000000">
                      <a:alpha val="43137"/>
                    </a:srgbClr>
                  </a:outerShdw>
                </a:effectLst>
              </a:rPr>
              <a:t>existuje několik rozdílných znaleckých posudků </a:t>
            </a:r>
            <a:r>
              <a:rPr lang="cs-CZ" i="1" dirty="0">
                <a:effectLst>
                  <a:outerShdw blurRad="38100" dist="38100" dir="2700000" algn="tl">
                    <a:srgbClr val="000000">
                      <a:alpha val="43137"/>
                    </a:srgbClr>
                  </a:outerShdw>
                </a:effectLst>
              </a:rPr>
              <a:t>nebo v případě, kdy </a:t>
            </a:r>
            <a:r>
              <a:rPr lang="cs-CZ" i="1" dirty="0">
                <a:solidFill>
                  <a:srgbClr val="FFFF00"/>
                </a:solidFill>
                <a:effectLst>
                  <a:outerShdw blurRad="38100" dist="38100" dir="2700000" algn="tl">
                    <a:srgbClr val="000000">
                      <a:alpha val="43137"/>
                    </a:srgbClr>
                  </a:outerShdw>
                </a:effectLst>
              </a:rPr>
              <a:t>účastník řízení předloží k důkazu znalecký posudek zpracovaný znalcem mimo řízení</a:t>
            </a:r>
            <a:r>
              <a:rPr lang="cs-CZ" i="1" dirty="0">
                <a:effectLst>
                  <a:outerShdw blurRad="38100" dist="38100" dir="2700000" algn="tl">
                    <a:srgbClr val="000000">
                      <a:alpha val="43137"/>
                    </a:srgbClr>
                  </a:outerShdw>
                </a:effectLst>
              </a:rPr>
              <a:t>, přičemž </a:t>
            </a:r>
            <a:r>
              <a:rPr lang="cs-CZ" i="1" dirty="0">
                <a:solidFill>
                  <a:srgbClr val="FFFF00"/>
                </a:solidFill>
                <a:effectLst>
                  <a:outerShdw blurRad="38100" dist="38100" dir="2700000" algn="tl">
                    <a:srgbClr val="000000">
                      <a:alpha val="43137"/>
                    </a:srgbClr>
                  </a:outerShdw>
                </a:effectLst>
              </a:rPr>
              <a:t>závěry tohoto znaleckého posudku, jímž se provádí důkaz listinou, jsou nesouladné se závěry znalce ustanoveného soudem</a:t>
            </a:r>
            <a:r>
              <a:rPr lang="cs-CZ" i="1" dirty="0">
                <a:effectLst>
                  <a:outerShdw blurRad="38100" dist="38100" dir="2700000" algn="tl">
                    <a:srgbClr val="000000">
                      <a:alpha val="43137"/>
                    </a:srgbClr>
                  </a:outerShdw>
                </a:effectLst>
              </a:rPr>
              <a:t>.</a:t>
            </a:r>
          </a:p>
          <a:p>
            <a:pPr marL="1206500" lvl="2" indent="-457200">
              <a:defRPr/>
            </a:pPr>
            <a:r>
              <a:rPr lang="cs-CZ" i="1" dirty="0">
                <a:solidFill>
                  <a:srgbClr val="FFC000"/>
                </a:solidFill>
                <a:effectLst>
                  <a:outerShdw blurRad="38100" dist="38100" dir="2700000" algn="tl">
                    <a:srgbClr val="000000">
                      <a:alpha val="43137"/>
                    </a:srgbClr>
                  </a:outerShdw>
                </a:effectLst>
              </a:rPr>
              <a:t>6 As 195/2015 – 32 </a:t>
            </a:r>
          </a:p>
          <a:p>
            <a:pPr marL="1472120" lvl="3" indent="-457200">
              <a:defRPr/>
            </a:pPr>
            <a:r>
              <a:rPr lang="cs-CZ" i="1" dirty="0">
                <a:effectLst>
                  <a:outerShdw blurRad="38100" dist="38100" dir="2700000" algn="tl">
                    <a:srgbClr val="000000">
                      <a:alpha val="43137"/>
                    </a:srgbClr>
                  </a:outerShdw>
                </a:effectLst>
              </a:rPr>
              <a:t>Pokud dojde k rozporům a nesrovnalostem ve znaleckých posudcích, je nutné takové </a:t>
            </a:r>
            <a:r>
              <a:rPr lang="cs-CZ" i="1" dirty="0">
                <a:solidFill>
                  <a:srgbClr val="FFFF00"/>
                </a:solidFill>
                <a:effectLst>
                  <a:outerShdw blurRad="38100" dist="38100" dir="2700000" algn="tl">
                    <a:srgbClr val="000000">
                      <a:alpha val="43137"/>
                    </a:srgbClr>
                  </a:outerShdw>
                </a:effectLst>
              </a:rPr>
              <a:t>rozpory odstranit prostřednictvím výslechu znalců, případně dalším znaleckým zkoumáním nebo revizním znaleckým posouzením</a:t>
            </a:r>
          </a:p>
        </p:txBody>
      </p:sp>
    </p:spTree>
    <p:extLst>
      <p:ext uri="{BB962C8B-B14F-4D97-AF65-F5344CB8AC3E}">
        <p14:creationId xmlns:p14="http://schemas.microsoft.com/office/powerpoint/2010/main" val="269592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0"/>
            <a:ext cx="10382107" cy="845127"/>
          </a:xfrm>
        </p:spPr>
        <p:txBody>
          <a:bodyPr/>
          <a:lstStyle/>
          <a:p>
            <a:pPr algn="ctr"/>
            <a:r>
              <a:rPr lang="cs-CZ" dirty="0">
                <a:solidFill>
                  <a:srgbClr val="FFFF00"/>
                </a:solidFill>
              </a:rPr>
              <a:t>Dokazování ve správním řízení</a:t>
            </a:r>
          </a:p>
        </p:txBody>
      </p:sp>
      <p:sp>
        <p:nvSpPr>
          <p:cNvPr id="3" name="Zástupný symbol pro obsah 2"/>
          <p:cNvSpPr>
            <a:spLocks noGrp="1"/>
          </p:cNvSpPr>
          <p:nvPr>
            <p:ph idx="1"/>
          </p:nvPr>
        </p:nvSpPr>
        <p:spPr>
          <a:xfrm>
            <a:off x="0" y="817417"/>
            <a:ext cx="12192000" cy="6012873"/>
          </a:xfrm>
        </p:spPr>
        <p:txBody>
          <a:bodyPr>
            <a:normAutofit lnSpcReduction="10000"/>
          </a:bodyPr>
          <a:lstStyle/>
          <a:p>
            <a:r>
              <a:rPr lang="cs-CZ" dirty="0">
                <a:solidFill>
                  <a:srgbClr val="FFC000"/>
                </a:solidFill>
                <a:effectLst>
                  <a:outerShdw blurRad="38100" dist="38100" dir="2700000" algn="tl">
                    <a:srgbClr val="000000">
                      <a:alpha val="43137"/>
                    </a:srgbClr>
                  </a:outerShdw>
                </a:effectLst>
              </a:rPr>
              <a:t>(Možné) závěry:</a:t>
            </a:r>
          </a:p>
          <a:p>
            <a:pPr lvl="1"/>
            <a:r>
              <a:rPr lang="cs-CZ" dirty="0">
                <a:solidFill>
                  <a:srgbClr val="FFFF00"/>
                </a:solidFill>
                <a:effectLst>
                  <a:outerShdw blurRad="38100" dist="38100" dir="2700000" algn="tl">
                    <a:srgbClr val="000000">
                      <a:alpha val="43137"/>
                    </a:srgbClr>
                  </a:outerShdw>
                </a:effectLst>
              </a:rPr>
              <a:t>Rozlišovat důsledně důkazy na straně jedné a skutečnosti známé z úřední činnosti</a:t>
            </a:r>
            <a:r>
              <a:rPr lang="cs-CZ" dirty="0">
                <a:effectLst>
                  <a:outerShdw blurRad="38100" dist="38100" dir="2700000" algn="tl">
                    <a:srgbClr val="000000">
                      <a:alpha val="43137"/>
                    </a:srgbClr>
                  </a:outerShdw>
                </a:effectLst>
              </a:rPr>
              <a:t> a podklady od jiných orgánů veřejné moci, zejm. správních orgánů, na straně druhé</a:t>
            </a:r>
          </a:p>
          <a:p>
            <a:pPr lvl="1"/>
            <a:r>
              <a:rPr lang="cs-CZ" dirty="0">
                <a:effectLst>
                  <a:outerShdw blurRad="38100" dist="38100" dir="2700000" algn="tl">
                    <a:srgbClr val="000000">
                      <a:alpha val="43137"/>
                    </a:srgbClr>
                  </a:outerShdw>
                </a:effectLst>
              </a:rPr>
              <a:t>(Relativně) rozsáhlá úprava dokazování a prakticky neexistující úprava nakládání s úředně známými skutečnostmi a podklady od jiných orgánů veřejné moci může vést ke </a:t>
            </a:r>
            <a:r>
              <a:rPr lang="cs-CZ" dirty="0">
                <a:solidFill>
                  <a:srgbClr val="FFFF00"/>
                </a:solidFill>
                <a:effectLst>
                  <a:outerShdw blurRad="38100" dist="38100" dir="2700000" algn="tl">
                    <a:srgbClr val="000000">
                      <a:alpha val="43137"/>
                    </a:srgbClr>
                  </a:outerShdw>
                </a:effectLst>
              </a:rPr>
              <a:t>stírání hranic a aplikaci právní úpravy dokazování v rozsahu širším, než by bylo (mohlo být) nutné</a:t>
            </a:r>
          </a:p>
          <a:p>
            <a:pPr lvl="1"/>
            <a:r>
              <a:rPr lang="cs-CZ" dirty="0">
                <a:effectLst>
                  <a:outerShdw blurRad="38100" dist="38100" dir="2700000" algn="tl">
                    <a:srgbClr val="000000">
                      <a:alpha val="43137"/>
                    </a:srgbClr>
                  </a:outerShdw>
                </a:effectLst>
              </a:rPr>
              <a:t>Může (má) být cestou k přesnějšímu vymezení hranic mezi těmito kategoriemi podkladů rozhodnutí </a:t>
            </a:r>
            <a:r>
              <a:rPr lang="cs-CZ" dirty="0">
                <a:solidFill>
                  <a:srgbClr val="FFFF00"/>
                </a:solidFill>
                <a:effectLst>
                  <a:outerShdw blurRad="38100" dist="38100" dir="2700000" algn="tl">
                    <a:srgbClr val="000000">
                      <a:alpha val="43137"/>
                    </a:srgbClr>
                  </a:outerShdw>
                </a:effectLst>
              </a:rPr>
              <a:t>formalizace právní úpravy nakládání s úředně známými skutečnostmi a podklady od jiných orgánů veřejné moci nebo naopak zjednodušení právní úpravy dokazování</a:t>
            </a:r>
            <a:r>
              <a:rPr lang="cs-CZ" dirty="0">
                <a:effectLst>
                  <a:outerShdw blurRad="38100" dist="38100" dir="2700000" algn="tl">
                    <a:srgbClr val="000000">
                      <a:alpha val="43137"/>
                    </a:srgbClr>
                  </a:outerShdw>
                </a:effectLst>
              </a:rPr>
              <a:t>?</a:t>
            </a:r>
          </a:p>
          <a:p>
            <a:pPr lvl="1"/>
            <a:r>
              <a:rPr lang="cs-CZ" dirty="0">
                <a:effectLst>
                  <a:outerShdw blurRad="38100" dist="38100" dir="2700000" algn="tl">
                    <a:srgbClr val="000000">
                      <a:alpha val="43137"/>
                    </a:srgbClr>
                  </a:outerShdw>
                </a:effectLst>
              </a:rPr>
              <a:t>Jak se do toho má (může) promítat </a:t>
            </a:r>
            <a:r>
              <a:rPr lang="cs-CZ" dirty="0">
                <a:solidFill>
                  <a:srgbClr val="FFFF00"/>
                </a:solidFill>
                <a:effectLst>
                  <a:outerShdw blurRad="38100" dist="38100" dir="2700000" algn="tl">
                    <a:srgbClr val="000000">
                      <a:alpha val="43137"/>
                    </a:srgbClr>
                  </a:outerShdw>
                </a:effectLst>
              </a:rPr>
              <a:t>charakter správního řízení</a:t>
            </a:r>
            <a:r>
              <a:rPr lang="cs-CZ" dirty="0">
                <a:effectLst>
                  <a:outerShdw blurRad="38100" dist="38100" dir="2700000" algn="tl">
                    <a:srgbClr val="000000">
                      <a:alpha val="43137"/>
                    </a:srgbClr>
                  </a:outerShdw>
                </a:effectLst>
              </a:rPr>
              <a:t>? </a:t>
            </a:r>
          </a:p>
          <a:p>
            <a:pPr lvl="2"/>
            <a:r>
              <a:rPr lang="cs-CZ" dirty="0">
                <a:effectLst>
                  <a:outerShdw blurRad="38100" dist="38100" dir="2700000" algn="tl">
                    <a:srgbClr val="000000">
                      <a:alpha val="43137"/>
                    </a:srgbClr>
                  </a:outerShdw>
                </a:effectLst>
              </a:rPr>
              <a:t>(Jednoduchá) řízení o žádosti jen s žadatelem – dokazovat se nemusí</a:t>
            </a:r>
          </a:p>
          <a:p>
            <a:pPr lvl="2"/>
            <a:r>
              <a:rPr lang="cs-CZ" dirty="0">
                <a:effectLst>
                  <a:outerShdw blurRad="38100" dist="38100" dir="2700000" algn="tl">
                    <a:srgbClr val="000000">
                      <a:alpha val="43137"/>
                    </a:srgbClr>
                  </a:outerShdw>
                </a:effectLst>
              </a:rPr>
              <a:t>(Složitá) řízení o žádosti s žadatelem a dalšími účastníky – důkazy mohou vyplynout zejména z úkonů vedlejších účastníků</a:t>
            </a:r>
          </a:p>
          <a:p>
            <a:pPr lvl="2"/>
            <a:r>
              <a:rPr lang="cs-CZ" dirty="0">
                <a:effectLst>
                  <a:outerShdw blurRad="38100" dist="38100" dir="2700000" algn="tl">
                    <a:srgbClr val="000000">
                      <a:alpha val="43137"/>
                    </a:srgbClr>
                  </a:outerShdw>
                </a:effectLst>
              </a:rPr>
              <a:t>Zjednodušená řízení z moci úřední – zejm. příkazní, vč. Příkazu na místě, nebo rozhodnutí jako právní úkon v řízení</a:t>
            </a:r>
          </a:p>
          <a:p>
            <a:pPr lvl="2"/>
            <a:r>
              <a:rPr lang="cs-CZ" dirty="0">
                <a:effectLst>
                  <a:outerShdw blurRad="38100" dist="38100" dir="2700000" algn="tl">
                    <a:srgbClr val="000000">
                      <a:alpha val="43137"/>
                    </a:srgbClr>
                  </a:outerShdw>
                </a:effectLst>
              </a:rPr>
              <a:t>Řízení z moci úřední navazující na kontrolu</a:t>
            </a:r>
          </a:p>
          <a:p>
            <a:pPr lvl="2"/>
            <a:r>
              <a:rPr lang="cs-CZ" dirty="0">
                <a:effectLst>
                  <a:outerShdw blurRad="38100" dist="38100" dir="2700000" algn="tl">
                    <a:srgbClr val="000000">
                      <a:alpha val="43137"/>
                    </a:srgbClr>
                  </a:outerShdw>
                </a:effectLst>
              </a:rPr>
              <a:t>Složitá řízení z moci úřední – zejm. správní trestání</a:t>
            </a:r>
          </a:p>
          <a:p>
            <a:pPr lvl="3"/>
            <a:r>
              <a:rPr lang="cs-CZ" dirty="0">
                <a:effectLst>
                  <a:outerShdw blurRad="38100" dist="38100" dir="2700000" algn="tl">
                    <a:srgbClr val="000000">
                      <a:alpha val="43137"/>
                    </a:srgbClr>
                  </a:outerShdw>
                </a:effectLst>
              </a:rPr>
              <a:t>Případná specifika úpravy správního trestání nepatří do správního řádu, viz varující příklad § 51 odst. 4 SŘ</a:t>
            </a:r>
          </a:p>
          <a:p>
            <a:pPr lvl="2"/>
            <a:r>
              <a:rPr lang="cs-CZ" dirty="0">
                <a:effectLst>
                  <a:outerShdw blurRad="38100" dist="38100" dir="2700000" algn="tl">
                    <a:srgbClr val="000000">
                      <a:alpha val="43137"/>
                    </a:srgbClr>
                  </a:outerShdw>
                </a:effectLst>
              </a:rPr>
              <a:t>Sporné řízení a řízení o určení prvního vztahu – dokazování povinné</a:t>
            </a:r>
          </a:p>
        </p:txBody>
      </p:sp>
    </p:spTree>
    <p:extLst>
      <p:ext uri="{BB962C8B-B14F-4D97-AF65-F5344CB8AC3E}">
        <p14:creationId xmlns:p14="http://schemas.microsoft.com/office/powerpoint/2010/main" val="1733304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738860-6B75-592B-AE58-CFA9988C75D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D273824-FEE1-2673-EAB0-3B253B3C133D}"/>
              </a:ext>
            </a:extLst>
          </p:cNvPr>
          <p:cNvSpPr>
            <a:spLocks noGrp="1"/>
          </p:cNvSpPr>
          <p:nvPr>
            <p:ph idx="1"/>
          </p:nvPr>
        </p:nvSpPr>
        <p:spPr/>
        <p:txBody>
          <a:bodyPr>
            <a:normAutofit/>
          </a:bodyPr>
          <a:lstStyle/>
          <a:p>
            <a:pPr algn="ctr"/>
            <a:r>
              <a:rPr lang="cs-CZ" sz="3000" dirty="0"/>
              <a:t>A to je asi tak všechno</a:t>
            </a:r>
          </a:p>
        </p:txBody>
      </p:sp>
    </p:spTree>
    <p:extLst>
      <p:ext uri="{BB962C8B-B14F-4D97-AF65-F5344CB8AC3E}">
        <p14:creationId xmlns:p14="http://schemas.microsoft.com/office/powerpoint/2010/main" val="103416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EADC11-9271-51D0-C9A6-D35AEA6FDEA7}"/>
              </a:ext>
            </a:extLst>
          </p:cNvPr>
          <p:cNvSpPr>
            <a:spLocks noGrp="1"/>
          </p:cNvSpPr>
          <p:nvPr>
            <p:ph type="title"/>
          </p:nvPr>
        </p:nvSpPr>
        <p:spPr>
          <a:xfrm>
            <a:off x="646111" y="124692"/>
            <a:ext cx="10492944" cy="872836"/>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F011FBC7-1EDB-5484-1F45-5BFADA7A9074}"/>
              </a:ext>
            </a:extLst>
          </p:cNvPr>
          <p:cNvSpPr>
            <a:spLocks noGrp="1"/>
          </p:cNvSpPr>
          <p:nvPr>
            <p:ph idx="1"/>
          </p:nvPr>
        </p:nvSpPr>
        <p:spPr>
          <a:xfrm>
            <a:off x="193964" y="997529"/>
            <a:ext cx="11817927" cy="5749636"/>
          </a:xfrm>
        </p:spPr>
        <p:txBody>
          <a:bodyPr>
            <a:normAutofit fontScale="85000" lnSpcReduction="10000"/>
          </a:bodyPr>
          <a:lstStyle/>
          <a:p>
            <a:r>
              <a:rPr lang="cs-CZ" sz="2800" dirty="0">
                <a:solidFill>
                  <a:srgbClr val="FFC000"/>
                </a:solidFill>
                <a:effectLst>
                  <a:outerShdw blurRad="38100" dist="38100" dir="2700000" algn="tl">
                    <a:srgbClr val="000000">
                      <a:alpha val="43137"/>
                    </a:srgbClr>
                  </a:outerShdw>
                </a:effectLst>
              </a:rPr>
              <a:t>Důkazy jako jeden z druhů podkladů rozhodnutí</a:t>
            </a:r>
          </a:p>
          <a:p>
            <a:pPr lvl="1"/>
            <a:r>
              <a:rPr lang="cs-CZ" sz="2400" dirty="0">
                <a:effectLst>
                  <a:outerShdw blurRad="38100" dist="38100" dir="2700000" algn="tl">
                    <a:srgbClr val="000000">
                      <a:alpha val="43137"/>
                    </a:srgbClr>
                  </a:outerShdw>
                </a:effectLst>
              </a:rPr>
              <a:t>§ 50 odst. 1 SŘ – vedle důkazů zejména </a:t>
            </a:r>
            <a:r>
              <a:rPr lang="cs-CZ" sz="2400" dirty="0">
                <a:solidFill>
                  <a:srgbClr val="FFFF00"/>
                </a:solidFill>
                <a:effectLst>
                  <a:outerShdw blurRad="38100" dist="38100" dir="2700000" algn="tl">
                    <a:srgbClr val="000000">
                      <a:alpha val="43137"/>
                    </a:srgbClr>
                  </a:outerShdw>
                </a:effectLst>
              </a:rPr>
              <a:t>skutečnosti známé správnímu orgánu z jeho úřední činnosti a podklady od jiných správních orgánů nebo orgánů veřejné moci</a:t>
            </a:r>
          </a:p>
          <a:p>
            <a:pPr lvl="2"/>
            <a:r>
              <a:rPr lang="cs-CZ" sz="2200" dirty="0">
                <a:effectLst>
                  <a:outerShdw blurRad="38100" dist="38100" dir="2700000" algn="tl">
                    <a:srgbClr val="000000">
                      <a:alpha val="43137"/>
                    </a:srgbClr>
                  </a:outerShdw>
                </a:effectLst>
              </a:rPr>
              <a:t>Zejm. skutečnosti zjištěné v rámci kontrolní činnosti nebo v rámci správních řízení</a:t>
            </a:r>
          </a:p>
          <a:p>
            <a:pPr lvl="2">
              <a:lnSpc>
                <a:spcPct val="90000"/>
              </a:lnSpc>
              <a:buSzPct val="100000"/>
              <a:buFont typeface="Arial" panose="020B0604020202020204" pitchFamily="34" charset="0"/>
              <a:buChar char="♦"/>
              <a:defRPr/>
            </a:pPr>
            <a:r>
              <a:rPr lang="cs-CZ" sz="2200" i="1" dirty="0">
                <a:solidFill>
                  <a:srgbClr val="FFC000"/>
                </a:solidFill>
                <a:effectLst>
                  <a:outerShdw blurRad="38100" dist="38100" dir="2700000" algn="tl">
                    <a:srgbClr val="000000">
                      <a:alpha val="43137"/>
                    </a:srgbClr>
                  </a:outerShdw>
                </a:effectLst>
              </a:rPr>
              <a:t>Sb. NSS č. 2312/2011</a:t>
            </a:r>
          </a:p>
          <a:p>
            <a:pPr lvl="3">
              <a:lnSpc>
                <a:spcPct val="90000"/>
              </a:lnSpc>
              <a:buSzPct val="100000"/>
              <a:buFont typeface="Arial" panose="020B0604020202020204" pitchFamily="34" charset="0"/>
              <a:buChar char="♦"/>
              <a:defRPr/>
            </a:pPr>
            <a:r>
              <a:rPr lang="cs-CZ" sz="1900" i="1" dirty="0">
                <a:solidFill>
                  <a:srgbClr val="FFFF00"/>
                </a:solidFill>
                <a:effectLst>
                  <a:outerShdw blurRad="38100" dist="38100" dir="2700000" algn="tl">
                    <a:srgbClr val="000000">
                      <a:alpha val="43137"/>
                    </a:srgbClr>
                  </a:outerShdw>
                </a:effectLst>
              </a:rPr>
              <a:t>Správní orgán </a:t>
            </a:r>
            <a:r>
              <a:rPr lang="cs-CZ" sz="1900" i="1" dirty="0">
                <a:effectLst>
                  <a:outerShdw blurRad="38100" dist="38100" dir="2700000" algn="tl">
                    <a:srgbClr val="000000">
                      <a:alpha val="43137"/>
                    </a:srgbClr>
                  </a:outerShdw>
                </a:effectLst>
              </a:rPr>
              <a:t>tedy nemusí uvádět zdroj, z něhož se dozvěděl o existenci obecně známé skutečnosti. To by bylo z povahy věci nadbytečné. Naproti tomu </a:t>
            </a:r>
            <a:r>
              <a:rPr lang="cs-CZ" sz="1900" i="1" dirty="0">
                <a:solidFill>
                  <a:srgbClr val="FFFF00"/>
                </a:solidFill>
                <a:effectLst>
                  <a:outerShdw blurRad="38100" dist="38100" dir="2700000" algn="tl">
                    <a:srgbClr val="000000">
                      <a:alpha val="43137"/>
                    </a:srgbClr>
                  </a:outerShdw>
                </a:effectLst>
              </a:rPr>
              <a:t>musí uvést, ze které jeho konkrétní úřední činnosti či postupu jsou mu známé tzv. úřední skutečnosti </a:t>
            </a:r>
          </a:p>
          <a:p>
            <a:pPr lvl="2">
              <a:lnSpc>
                <a:spcPct val="90000"/>
              </a:lnSpc>
              <a:buSzPct val="100000"/>
              <a:buFont typeface="Arial" panose="020B0604020202020204" pitchFamily="34" charset="0"/>
              <a:buChar char="♦"/>
              <a:defRPr/>
            </a:pPr>
            <a:r>
              <a:rPr lang="cs-CZ" sz="2200" i="1" dirty="0">
                <a:solidFill>
                  <a:srgbClr val="FFC000"/>
                </a:solidFill>
                <a:effectLst>
                  <a:outerShdw blurRad="38100" dist="38100" dir="2700000" algn="tl">
                    <a:srgbClr val="000000">
                      <a:alpha val="43137"/>
                    </a:srgbClr>
                  </a:outerShdw>
                </a:effectLst>
              </a:rPr>
              <a:t>6 </a:t>
            </a:r>
            <a:r>
              <a:rPr lang="cs-CZ" sz="2200" i="1" dirty="0" err="1">
                <a:solidFill>
                  <a:srgbClr val="FFC000"/>
                </a:solidFill>
                <a:effectLst>
                  <a:outerShdw blurRad="38100" dist="38100" dir="2700000" algn="tl">
                    <a:srgbClr val="000000">
                      <a:alpha val="43137"/>
                    </a:srgbClr>
                  </a:outerShdw>
                </a:effectLst>
              </a:rPr>
              <a:t>Ads</a:t>
            </a:r>
            <a:r>
              <a:rPr lang="cs-CZ" sz="2200" i="1" dirty="0">
                <a:solidFill>
                  <a:srgbClr val="FFC000"/>
                </a:solidFill>
                <a:effectLst>
                  <a:outerShdw blurRad="38100" dist="38100" dir="2700000" algn="tl">
                    <a:srgbClr val="000000">
                      <a:alpha val="43137"/>
                    </a:srgbClr>
                  </a:outerShdw>
                </a:effectLst>
              </a:rPr>
              <a:t> 163/2012 – 24 </a:t>
            </a:r>
          </a:p>
          <a:p>
            <a:pPr lvl="3">
              <a:lnSpc>
                <a:spcPct val="90000"/>
              </a:lnSpc>
              <a:buSzPct val="100000"/>
              <a:buFont typeface="Arial" panose="020B0604020202020204" pitchFamily="34" charset="0"/>
              <a:buChar char="♦"/>
              <a:defRPr/>
            </a:pPr>
            <a:r>
              <a:rPr lang="cs-CZ" sz="1900" i="1" dirty="0">
                <a:effectLst>
                  <a:outerShdw blurRad="38100" dist="38100" dir="2700000" algn="tl">
                    <a:srgbClr val="000000">
                      <a:alpha val="43137"/>
                    </a:srgbClr>
                  </a:outerShdw>
                </a:effectLst>
              </a:rPr>
              <a:t>S ohledem na základní zásady správního řízení, zejména zásadu hospodárnosti a zásadu omezené materiální pravdy, </a:t>
            </a:r>
            <a:r>
              <a:rPr lang="cs-CZ" sz="1900" i="1" dirty="0">
                <a:solidFill>
                  <a:srgbClr val="FFFF00"/>
                </a:solidFill>
                <a:effectLst>
                  <a:outerShdw blurRad="38100" dist="38100" dir="2700000" algn="tl">
                    <a:srgbClr val="000000">
                      <a:alpha val="43137"/>
                    </a:srgbClr>
                  </a:outerShdw>
                </a:effectLst>
              </a:rPr>
              <a:t>je přípustné, aby správní orgán založil své rozhodnutí výhradně jen na skutečnostech zjištěných z rozhodnutí jiného orgánu veřejné moci a další dokazování neprováděl (§ 51 odst. 1 správního řádu z roku 2004). Je však povinen se vypořádat s námitkami účastníka proti takovému postupu</a:t>
            </a:r>
            <a:r>
              <a:rPr lang="cs-CZ" sz="1900" i="1" dirty="0">
                <a:effectLst>
                  <a:outerShdw blurRad="38100" dist="38100" dir="2700000" algn="tl">
                    <a:srgbClr val="000000">
                      <a:alpha val="43137"/>
                    </a:srgbClr>
                  </a:outerShdw>
                </a:effectLst>
              </a:rPr>
              <a:t>, zejména se zpochybněním dokazování provedeného před jiným orgánem veřejné moci a požadavkem na jeho opakování před rozhodujícím správním orgánem, případně s návrhem na provedení důkazů dalších</a:t>
            </a:r>
          </a:p>
          <a:p>
            <a:pPr lvl="1"/>
            <a:r>
              <a:rPr lang="cs-CZ" sz="2400" dirty="0">
                <a:effectLst>
                  <a:outerShdw blurRad="38100" dist="38100" dir="2700000" algn="tl">
                    <a:srgbClr val="000000">
                      <a:alpha val="43137"/>
                    </a:srgbClr>
                  </a:outerShdw>
                </a:effectLst>
              </a:rPr>
              <a:t>Odpovídá rozsah právní úpravy dokazování rozsahu použití důkazů jako podkladů rozhodnutí?</a:t>
            </a:r>
          </a:p>
          <a:p>
            <a:pPr lvl="1"/>
            <a:r>
              <a:rPr lang="cs-CZ" sz="2400" dirty="0">
                <a:solidFill>
                  <a:srgbClr val="FFFF00"/>
                </a:solidFill>
                <a:effectLst>
                  <a:outerShdw blurRad="38100" dist="38100" dir="2700000" algn="tl">
                    <a:srgbClr val="000000">
                      <a:alpha val="43137"/>
                    </a:srgbClr>
                  </a:outerShdw>
                </a:effectLst>
              </a:rPr>
              <a:t>Ne ve všech správních řízeních se musí dokazovat</a:t>
            </a:r>
          </a:p>
          <a:p>
            <a:pPr lvl="2"/>
            <a:r>
              <a:rPr lang="cs-CZ" sz="2200" dirty="0">
                <a:effectLst>
                  <a:outerShdw blurRad="38100" dist="38100" dir="2700000" algn="tl">
                    <a:srgbClr val="000000">
                      <a:alpha val="43137"/>
                    </a:srgbClr>
                  </a:outerShdw>
                </a:effectLst>
              </a:rPr>
              <a:t>v některých se dokazovat vůbec nemůže, např. pokud je (může být) vydání rozhodnutí prvním úkonem v řízení</a:t>
            </a:r>
          </a:p>
        </p:txBody>
      </p:sp>
    </p:spTree>
    <p:extLst>
      <p:ext uri="{BB962C8B-B14F-4D97-AF65-F5344CB8AC3E}">
        <p14:creationId xmlns:p14="http://schemas.microsoft.com/office/powerpoint/2010/main" val="69273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98777A-B004-46F8-926A-CE05922B5EC7}"/>
              </a:ext>
            </a:extLst>
          </p:cNvPr>
          <p:cNvSpPr>
            <a:spLocks noGrp="1"/>
          </p:cNvSpPr>
          <p:nvPr>
            <p:ph type="title"/>
          </p:nvPr>
        </p:nvSpPr>
        <p:spPr>
          <a:xfrm>
            <a:off x="646111" y="124691"/>
            <a:ext cx="10520653" cy="845127"/>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322F3AF2-03E8-741B-43F6-FB8068733FAC}"/>
              </a:ext>
            </a:extLst>
          </p:cNvPr>
          <p:cNvSpPr>
            <a:spLocks noGrp="1"/>
          </p:cNvSpPr>
          <p:nvPr>
            <p:ph idx="1"/>
          </p:nvPr>
        </p:nvSpPr>
        <p:spPr>
          <a:xfrm>
            <a:off x="193964" y="831273"/>
            <a:ext cx="11776363" cy="5902037"/>
          </a:xfrm>
        </p:spPr>
        <p:txBody>
          <a:bodyPr>
            <a:normAutofit fontScale="92500" lnSpcReduction="20000"/>
          </a:bodyPr>
          <a:lstStyle/>
          <a:p>
            <a:r>
              <a:rPr lang="cs-CZ" dirty="0">
                <a:solidFill>
                  <a:srgbClr val="FFC000"/>
                </a:solidFill>
                <a:effectLst>
                  <a:outerShdw blurRad="38100" dist="38100" dir="2700000" algn="tl">
                    <a:srgbClr val="000000">
                      <a:alpha val="43137"/>
                    </a:srgbClr>
                  </a:outerShdw>
                </a:effectLst>
              </a:rPr>
              <a:t>Důkaz nebo podklad rozhodnutí?</a:t>
            </a:r>
          </a:p>
          <a:p>
            <a:pPr lvl="1"/>
            <a:r>
              <a:rPr lang="cs-CZ" dirty="0">
                <a:solidFill>
                  <a:srgbClr val="FFFF00"/>
                </a:solidFill>
                <a:effectLst>
                  <a:outerShdw blurRad="38100" dist="38100" dir="2700000" algn="tl">
                    <a:srgbClr val="000000">
                      <a:alpha val="43137"/>
                    </a:srgbClr>
                  </a:outerShdw>
                </a:effectLst>
              </a:rPr>
              <a:t>Některá ustanovení správního řádu ne zcela důsledně rozlišují mezi důkazy a podklady rozhodnutí</a:t>
            </a:r>
            <a:r>
              <a:rPr lang="cs-CZ" dirty="0">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jako takovými</a:t>
            </a:r>
          </a:p>
          <a:p>
            <a:pPr lvl="1"/>
            <a:r>
              <a:rPr lang="cs-CZ" dirty="0">
                <a:solidFill>
                  <a:srgbClr val="FFFF00"/>
                </a:solidFill>
                <a:effectLst>
                  <a:outerShdw blurRad="38100" dist="38100" dir="2700000" algn="tl">
                    <a:srgbClr val="000000">
                      <a:alpha val="43137"/>
                    </a:srgbClr>
                  </a:outerShdw>
                </a:effectLst>
              </a:rPr>
              <a:t>§ 51 odst. 3</a:t>
            </a:r>
            <a:r>
              <a:rPr lang="cs-CZ" dirty="0">
                <a:effectLst>
                  <a:outerShdw blurRad="38100" dist="38100" dir="2700000" algn="tl">
                    <a:srgbClr val="000000">
                      <a:alpha val="43137"/>
                    </a:srgbClr>
                  </a:outerShdw>
                </a:effectLst>
              </a:rPr>
              <a:t> - Je-li v souladu s požadavky § 3 zjištěna skutečnost, která znemožňuje žádosti vyhovět, </a:t>
            </a:r>
            <a:r>
              <a:rPr lang="cs-CZ" dirty="0">
                <a:solidFill>
                  <a:srgbClr val="FFFF00"/>
                </a:solidFill>
                <a:effectLst>
                  <a:outerShdw blurRad="38100" dist="38100" dir="2700000" algn="tl">
                    <a:srgbClr val="000000">
                      <a:alpha val="43137"/>
                    </a:srgbClr>
                  </a:outerShdw>
                </a:effectLst>
              </a:rPr>
              <a:t>neprovádí správní orgán další dokazování a žádost zamítne</a:t>
            </a:r>
            <a:r>
              <a:rPr lang="cs-CZ" dirty="0">
                <a:effectLst>
                  <a:outerShdw blurRad="38100" dist="38100" dir="2700000" algn="tl">
                    <a:srgbClr val="000000">
                      <a:alpha val="43137"/>
                    </a:srgbClr>
                  </a:outerShdw>
                </a:effectLst>
              </a:rPr>
              <a:t>. </a:t>
            </a:r>
          </a:p>
          <a:p>
            <a:pPr lvl="2"/>
            <a:r>
              <a:rPr lang="cs-CZ" dirty="0">
                <a:effectLst>
                  <a:outerShdw blurRad="38100" dist="38100" dir="2700000" algn="tl">
                    <a:srgbClr val="000000">
                      <a:alpha val="43137"/>
                    </a:srgbClr>
                  </a:outerShdw>
                </a:effectLst>
              </a:rPr>
              <a:t>nejen dokazování – jakékoliv podklady rozhodnutí</a:t>
            </a:r>
          </a:p>
          <a:p>
            <a:pPr lvl="1"/>
            <a:r>
              <a:rPr lang="cs-CZ" dirty="0">
                <a:effectLst>
                  <a:outerShdw blurRad="38100" dist="38100" dir="2700000" algn="tl">
                    <a:srgbClr val="000000">
                      <a:alpha val="43137"/>
                    </a:srgbClr>
                  </a:outerShdw>
                </a:effectLst>
              </a:rPr>
              <a:t>§ 149 odst. 6 - Jestliže bylo v průběhu řízení o žádosti vydáno závazné stanovisko, které znemožňuje žádosti vyhovět, </a:t>
            </a:r>
            <a:r>
              <a:rPr lang="cs-CZ" dirty="0">
                <a:solidFill>
                  <a:srgbClr val="FFFF00"/>
                </a:solidFill>
                <a:effectLst>
                  <a:outerShdw blurRad="38100" dist="38100" dir="2700000" algn="tl">
                    <a:srgbClr val="000000">
                      <a:alpha val="43137"/>
                    </a:srgbClr>
                  </a:outerShdw>
                </a:effectLst>
              </a:rPr>
              <a:t>neprovádí správní orgán další dokazování a žádost zamítne</a:t>
            </a:r>
            <a:r>
              <a:rPr lang="cs-CZ" dirty="0">
                <a:effectLst>
                  <a:outerShdw blurRad="38100" dist="38100" dir="2700000" algn="tl">
                    <a:srgbClr val="000000">
                      <a:alpha val="43137"/>
                    </a:srgbClr>
                  </a:outerShdw>
                </a:effectLst>
              </a:rPr>
              <a:t>. </a:t>
            </a:r>
          </a:p>
          <a:p>
            <a:pPr lvl="2"/>
            <a:r>
              <a:rPr lang="cs-CZ" dirty="0">
                <a:effectLst>
                  <a:outerShdw blurRad="38100" dist="38100" dir="2700000" algn="tl">
                    <a:srgbClr val="000000">
                      <a:alpha val="43137"/>
                    </a:srgbClr>
                  </a:outerShdw>
                </a:effectLst>
              </a:rPr>
              <a:t>nejen dokazování - jakékoliv podklady rozhodnutí</a:t>
            </a:r>
          </a:p>
          <a:p>
            <a:pPr lvl="1"/>
            <a:r>
              <a:rPr lang="cs-CZ" dirty="0">
                <a:solidFill>
                  <a:srgbClr val="FFFF00"/>
                </a:solidFill>
                <a:effectLst>
                  <a:outerShdw blurRad="38100" dist="38100" dir="2700000" algn="tl">
                    <a:srgbClr val="000000">
                      <a:alpha val="43137"/>
                    </a:srgbClr>
                  </a:outerShdw>
                </a:effectLst>
              </a:rPr>
              <a:t>§ 52</a:t>
            </a:r>
            <a:r>
              <a:rPr lang="cs-CZ" dirty="0">
                <a:effectLst>
                  <a:outerShdw blurRad="38100" dist="38100" dir="2700000" algn="tl">
                    <a:srgbClr val="000000">
                      <a:alpha val="43137"/>
                    </a:srgbClr>
                  </a:outerShdw>
                </a:effectLst>
              </a:rPr>
              <a:t> - Účastníci jsou povinni označit </a:t>
            </a:r>
            <a:r>
              <a:rPr lang="cs-CZ" dirty="0">
                <a:solidFill>
                  <a:srgbClr val="FFFF00"/>
                </a:solidFill>
                <a:effectLst>
                  <a:outerShdw blurRad="38100" dist="38100" dir="2700000" algn="tl">
                    <a:srgbClr val="000000">
                      <a:alpha val="43137"/>
                    </a:srgbClr>
                  </a:outerShdw>
                </a:effectLst>
              </a:rPr>
              <a:t>důkazy na podporu svých tvrzení</a:t>
            </a:r>
            <a:r>
              <a:rPr lang="cs-CZ" dirty="0">
                <a:effectLst>
                  <a:outerShdw blurRad="38100" dist="38100" dir="2700000" algn="tl">
                    <a:srgbClr val="000000">
                      <a:alpha val="43137"/>
                    </a:srgbClr>
                  </a:outerShdw>
                </a:effectLst>
              </a:rPr>
              <a:t>. </a:t>
            </a:r>
          </a:p>
          <a:p>
            <a:pPr lvl="2"/>
            <a:r>
              <a:rPr lang="cs-CZ" dirty="0">
                <a:effectLst>
                  <a:outerShdw blurRad="38100" dist="38100" dir="2700000" algn="tl">
                    <a:srgbClr val="000000">
                      <a:alpha val="43137"/>
                    </a:srgbClr>
                  </a:outerShdw>
                </a:effectLst>
              </a:rPr>
              <a:t>opravdu jen důkazy a nikoliv též další možné podklady rozhodnutí?</a:t>
            </a:r>
          </a:p>
          <a:p>
            <a:pPr lvl="1"/>
            <a:r>
              <a:rPr lang="cs-CZ" dirty="0">
                <a:solidFill>
                  <a:srgbClr val="FFFF00"/>
                </a:solidFill>
                <a:effectLst>
                  <a:outerShdw blurRad="38100" dist="38100" dir="2700000" algn="tl">
                    <a:srgbClr val="000000">
                      <a:alpha val="43137"/>
                    </a:srgbClr>
                  </a:outerShdw>
                </a:effectLst>
              </a:rPr>
              <a:t>§ 38 odst. 6</a:t>
            </a:r>
            <a:r>
              <a:rPr lang="cs-CZ" dirty="0">
                <a:effectLst>
                  <a:outerShdw blurRad="38100" dist="38100" dir="2700000" algn="tl">
                    <a:srgbClr val="000000">
                      <a:alpha val="43137"/>
                    </a:srgbClr>
                  </a:outerShdw>
                </a:effectLst>
              </a:rPr>
              <a:t> - Části spisu, které obsahují utajované informace nebo skutečnosti, na něž se vztahuje zákonem uložená nebo uznaná povinnost mlčenlivosti, jsou vyloučeny z nahlížení do spisu; to neplatí o </a:t>
            </a:r>
            <a:r>
              <a:rPr lang="cs-CZ" dirty="0">
                <a:solidFill>
                  <a:srgbClr val="FFFF00"/>
                </a:solidFill>
                <a:effectLst>
                  <a:outerShdw blurRad="38100" dist="38100" dir="2700000" algn="tl">
                    <a:srgbClr val="000000">
                      <a:alpha val="43137"/>
                    </a:srgbClr>
                  </a:outerShdw>
                </a:effectLst>
              </a:rPr>
              <a:t>částech spisu, jimiž byl nebo bude prováděn důkaz</a:t>
            </a:r>
            <a:r>
              <a:rPr lang="cs-CZ" dirty="0">
                <a:effectLst>
                  <a:outerShdw blurRad="38100" dist="38100" dir="2700000" algn="tl">
                    <a:srgbClr val="000000">
                      <a:alpha val="43137"/>
                    </a:srgbClr>
                  </a:outerShdw>
                </a:effectLst>
              </a:rPr>
              <a:t>, do takových částí spisu však může nahlížet pouze účastník řízení nebo jeho zástupce. </a:t>
            </a:r>
          </a:p>
          <a:p>
            <a:pPr lvl="2"/>
            <a:r>
              <a:rPr lang="cs-CZ" dirty="0">
                <a:effectLst>
                  <a:outerShdw blurRad="38100" dist="38100" dir="2700000" algn="tl">
                    <a:srgbClr val="000000">
                      <a:alpha val="43137"/>
                    </a:srgbClr>
                  </a:outerShdw>
                </a:effectLst>
              </a:rPr>
              <a:t>jde opravdu jen o důkazy nebo podklady rozhodnutí jako takové?</a:t>
            </a:r>
          </a:p>
          <a:p>
            <a:pPr lvl="1"/>
            <a:r>
              <a:rPr lang="cs-CZ" dirty="0">
                <a:solidFill>
                  <a:srgbClr val="FFFF00"/>
                </a:solidFill>
                <a:effectLst>
                  <a:outerShdw blurRad="38100" dist="38100" dir="2700000" algn="tl">
                    <a:srgbClr val="000000">
                      <a:alpha val="43137"/>
                    </a:srgbClr>
                  </a:outerShdw>
                </a:effectLst>
              </a:rPr>
              <a:t>§ 100 odst. 1 písm. a)</a:t>
            </a:r>
            <a:r>
              <a:rPr lang="cs-CZ" dirty="0">
                <a:effectLst>
                  <a:outerShdw blurRad="38100" dist="38100" dir="2700000" algn="tl">
                    <a:srgbClr val="000000">
                      <a:alpha val="43137"/>
                    </a:srgbClr>
                  </a:outerShdw>
                </a:effectLst>
              </a:rPr>
              <a:t> - Řízení před správním orgánem ukončené pravomocným rozhodnutím ve věci se na žádost účastníka obnoví, jestliže … </a:t>
            </a:r>
            <a:r>
              <a:rPr lang="cs-CZ" dirty="0">
                <a:solidFill>
                  <a:srgbClr val="FFFF00"/>
                </a:solidFill>
                <a:effectLst>
                  <a:outerShdw blurRad="38100" dist="38100" dir="2700000" algn="tl">
                    <a:srgbClr val="000000">
                      <a:alpha val="43137"/>
                    </a:srgbClr>
                  </a:outerShdw>
                </a:effectLst>
              </a:rPr>
              <a:t>se provedené důkazy ukázaly nepravdivými </a:t>
            </a:r>
          </a:p>
          <a:p>
            <a:pPr lvl="2"/>
            <a:r>
              <a:rPr lang="cs-CZ" dirty="0">
                <a:effectLst>
                  <a:outerShdw blurRad="38100" dist="38100" dir="2700000" algn="tl">
                    <a:srgbClr val="000000">
                      <a:alpha val="43137"/>
                    </a:srgbClr>
                  </a:outerShdw>
                </a:effectLst>
              </a:rPr>
              <a:t>jen důkazy nebo i další podklady rozhodnutí?</a:t>
            </a:r>
          </a:p>
        </p:txBody>
      </p:sp>
    </p:spTree>
    <p:extLst>
      <p:ext uri="{BB962C8B-B14F-4D97-AF65-F5344CB8AC3E}">
        <p14:creationId xmlns:p14="http://schemas.microsoft.com/office/powerpoint/2010/main" val="293827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F8D975-5F27-F92D-6EB9-E414E47EA83F}"/>
              </a:ext>
            </a:extLst>
          </p:cNvPr>
          <p:cNvSpPr>
            <a:spLocks noGrp="1"/>
          </p:cNvSpPr>
          <p:nvPr>
            <p:ph type="title"/>
          </p:nvPr>
        </p:nvSpPr>
        <p:spPr>
          <a:xfrm>
            <a:off x="646111" y="166256"/>
            <a:ext cx="10908580" cy="914400"/>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FBCACF32-947C-E435-B88B-CF1BDF42CD8A}"/>
              </a:ext>
            </a:extLst>
          </p:cNvPr>
          <p:cNvSpPr>
            <a:spLocks noGrp="1"/>
          </p:cNvSpPr>
          <p:nvPr>
            <p:ph idx="1"/>
          </p:nvPr>
        </p:nvSpPr>
        <p:spPr>
          <a:xfrm>
            <a:off x="110836" y="1080655"/>
            <a:ext cx="11984182" cy="5611089"/>
          </a:xfrm>
        </p:spPr>
        <p:txBody>
          <a:bodyPr>
            <a:normAutofit fontScale="92500"/>
          </a:bodyPr>
          <a:lstStyle/>
          <a:p>
            <a:r>
              <a:rPr lang="cs-CZ" dirty="0">
                <a:solidFill>
                  <a:srgbClr val="FFC000"/>
                </a:solidFill>
                <a:effectLst>
                  <a:outerShdw blurRad="38100" dist="38100" dir="2700000" algn="tl">
                    <a:srgbClr val="000000">
                      <a:alpha val="43137"/>
                    </a:srgbClr>
                  </a:outerShdw>
                </a:effectLst>
              </a:rPr>
              <a:t>Kdy se dokazování provádí?</a:t>
            </a:r>
          </a:p>
          <a:p>
            <a:pPr lvl="1"/>
            <a:r>
              <a:rPr lang="cs-CZ" dirty="0">
                <a:effectLst>
                  <a:outerShdw blurRad="38100" dist="38100" dir="2700000" algn="tl">
                    <a:srgbClr val="000000">
                      <a:alpha val="43137"/>
                    </a:srgbClr>
                  </a:outerShdw>
                </a:effectLst>
              </a:rPr>
              <a:t>Zásadně při </a:t>
            </a:r>
            <a:r>
              <a:rPr lang="cs-CZ" dirty="0">
                <a:solidFill>
                  <a:srgbClr val="FFFF00"/>
                </a:solidFill>
                <a:effectLst>
                  <a:outerShdw blurRad="38100" dist="38100" dir="2700000" algn="tl">
                    <a:srgbClr val="000000">
                      <a:alpha val="43137"/>
                    </a:srgbClr>
                  </a:outerShdw>
                </a:effectLst>
              </a:rPr>
              <a:t>ústním jednání </a:t>
            </a:r>
            <a:r>
              <a:rPr lang="cs-CZ" dirty="0">
                <a:effectLst>
                  <a:outerShdw blurRad="38100" dist="38100" dir="2700000" algn="tl">
                    <a:srgbClr val="000000">
                      <a:alpha val="43137"/>
                    </a:srgbClr>
                  </a:outerShdw>
                </a:effectLst>
              </a:rPr>
              <a:t>- § 49</a:t>
            </a:r>
          </a:p>
          <a:p>
            <a:pPr lvl="1"/>
            <a:r>
              <a:rPr lang="cs-CZ" dirty="0">
                <a:solidFill>
                  <a:srgbClr val="FFFF00"/>
                </a:solidFill>
                <a:effectLst>
                  <a:outerShdw blurRad="38100" dist="38100" dir="2700000" algn="tl">
                    <a:srgbClr val="000000">
                      <a:alpha val="43137"/>
                    </a:srgbClr>
                  </a:outerShdw>
                </a:effectLst>
              </a:rPr>
              <a:t>Mimo ústní jednání za přítomnosti účastníků</a:t>
            </a:r>
          </a:p>
          <a:p>
            <a:pPr lvl="1"/>
            <a:r>
              <a:rPr lang="cs-CZ" dirty="0">
                <a:solidFill>
                  <a:srgbClr val="FFFF00"/>
                </a:solidFill>
                <a:effectLst>
                  <a:outerShdw blurRad="38100" dist="38100" dir="2700000" algn="tl">
                    <a:srgbClr val="000000">
                      <a:alpha val="43137"/>
                    </a:srgbClr>
                  </a:outerShdw>
                </a:effectLst>
              </a:rPr>
              <a:t>§ 51 odst. 2</a:t>
            </a:r>
            <a:r>
              <a:rPr lang="cs-CZ" dirty="0">
                <a:effectLst>
                  <a:outerShdw blurRad="38100" dist="38100" dir="2700000" algn="tl">
                    <a:srgbClr val="000000">
                      <a:alpha val="43137"/>
                    </a:srgbClr>
                  </a:outerShdw>
                </a:effectLst>
              </a:rPr>
              <a:t> - </a:t>
            </a:r>
            <a:r>
              <a:rPr lang="cs-CZ" dirty="0">
                <a:solidFill>
                  <a:srgbClr val="FFFF00"/>
                </a:solidFill>
                <a:effectLst>
                  <a:outerShdw blurRad="38100" dist="38100" dir="2700000" algn="tl">
                    <a:srgbClr val="000000">
                      <a:alpha val="43137"/>
                    </a:srgbClr>
                  </a:outerShdw>
                </a:effectLst>
              </a:rPr>
              <a:t>O provádění důkazů mimo ústní jednání musí být účastníci včas vyrozuměni</a:t>
            </a:r>
            <a:r>
              <a:rPr lang="cs-CZ" dirty="0">
                <a:effectLst>
                  <a:outerShdw blurRad="38100" dist="38100" dir="2700000" algn="tl">
                    <a:srgbClr val="000000">
                      <a:alpha val="43137"/>
                    </a:srgbClr>
                  </a:outerShdw>
                </a:effectLst>
              </a:rPr>
              <a:t>, nehrozí-li nebezpečí z prodlení. Tuto povinnost nemá správní orgán vůči účastníkovi, který se vzdal práva účasti při dokazování.</a:t>
            </a:r>
          </a:p>
          <a:p>
            <a:pPr lvl="2"/>
            <a:r>
              <a:rPr lang="cs-CZ" dirty="0">
                <a:effectLst>
                  <a:outerShdw blurRad="38100" dist="38100" dir="2700000" algn="tl">
                    <a:srgbClr val="000000">
                      <a:alpha val="43137"/>
                    </a:srgbClr>
                  </a:outerShdw>
                </a:effectLst>
              </a:rPr>
              <a:t>Vztahuje se nebezpečí z prodlení jen na včasnost vyrozumění nebo vyrozumění jako takové?</a:t>
            </a:r>
          </a:p>
          <a:p>
            <a:pPr lvl="2"/>
            <a:r>
              <a:rPr lang="cs-CZ" dirty="0">
                <a:effectLst>
                  <a:outerShdw blurRad="38100" dist="38100" dir="2700000" algn="tl">
                    <a:srgbClr val="000000">
                      <a:alpha val="43137"/>
                    </a:srgbClr>
                  </a:outerShdw>
                </a:effectLst>
              </a:rPr>
              <a:t>V § 49 odst. 1 je úprava obdobná s minimálním pětidenním předstihem</a:t>
            </a:r>
          </a:p>
          <a:p>
            <a:pPr lvl="1"/>
            <a:r>
              <a:rPr lang="cs-CZ" dirty="0">
                <a:solidFill>
                  <a:srgbClr val="FFFF00"/>
                </a:solidFill>
                <a:effectLst>
                  <a:outerShdw blurRad="38100" dist="38100" dir="2700000" algn="tl">
                    <a:srgbClr val="000000">
                      <a:alpha val="43137"/>
                    </a:srgbClr>
                  </a:outerShdw>
                </a:effectLst>
              </a:rPr>
              <a:t>Rozdíl mezi dokazováním na ústním jednání a mimo ústní jednání za přítomnosti účastníků</a:t>
            </a:r>
            <a:r>
              <a:rPr lang="cs-CZ" dirty="0">
                <a:effectLst>
                  <a:outerShdw blurRad="38100" dist="38100" dir="2700000" algn="tl">
                    <a:srgbClr val="000000">
                      <a:alpha val="43137"/>
                    </a:srgbClr>
                  </a:outerShdw>
                </a:effectLst>
              </a:rPr>
              <a:t> řízení </a:t>
            </a:r>
          </a:p>
          <a:p>
            <a:pPr lvl="2"/>
            <a:r>
              <a:rPr lang="cs-CZ" dirty="0">
                <a:effectLst>
                  <a:outerShdw blurRad="38100" dist="38100" dir="2700000" algn="tl">
                    <a:srgbClr val="000000">
                      <a:alpha val="43137"/>
                    </a:srgbClr>
                  </a:outerShdw>
                </a:effectLst>
              </a:rPr>
              <a:t>patrně jen v otázce možné veřejnosti takového procesního úkonu</a:t>
            </a:r>
          </a:p>
          <a:p>
            <a:pPr lvl="1"/>
            <a:r>
              <a:rPr lang="cs-CZ" i="1" dirty="0">
                <a:solidFill>
                  <a:srgbClr val="FFC000"/>
                </a:solidFill>
                <a:effectLst>
                  <a:outerShdw blurRad="38100" dist="38100" dir="2700000" algn="tl">
                    <a:srgbClr val="000000">
                      <a:alpha val="43137"/>
                    </a:srgbClr>
                  </a:outerShdw>
                </a:effectLst>
              </a:rPr>
              <a:t>1 As 157/2012 – 40</a:t>
            </a:r>
            <a:r>
              <a:rPr lang="cs-CZ" i="1" dirty="0">
                <a:solidFill>
                  <a:srgbClr val="FFFF00"/>
                </a:solidFill>
                <a:effectLst>
                  <a:outerShdw blurRad="38100" dist="38100" dir="2700000" algn="tl">
                    <a:srgbClr val="000000">
                      <a:alpha val="43137"/>
                    </a:srgbClr>
                  </a:outerShdw>
                </a:effectLst>
              </a:rPr>
              <a:t> - Správní orgán není povinen postupovat dle § 51 odst. 2</a:t>
            </a:r>
            <a:r>
              <a:rPr lang="cs-CZ" i="1" dirty="0">
                <a:effectLst>
                  <a:outerShdw blurRad="38100" dist="38100" dir="2700000" algn="tl">
                    <a:srgbClr val="000000">
                      <a:alpha val="43137"/>
                    </a:srgbClr>
                  </a:outerShdw>
                </a:effectLst>
              </a:rPr>
              <a:t> správního řádu z roku 2004, tj. vyrozumět účastníka řízení o provádění důkazů mimo ústní jednání, jde-li o </a:t>
            </a:r>
            <a:r>
              <a:rPr lang="cs-CZ" i="1" dirty="0">
                <a:solidFill>
                  <a:srgbClr val="FFFF00"/>
                </a:solidFill>
                <a:effectLst>
                  <a:outerShdw blurRad="38100" dist="38100" dir="2700000" algn="tl">
                    <a:srgbClr val="000000">
                      <a:alpha val="43137"/>
                    </a:srgbClr>
                  </a:outerShdw>
                </a:effectLst>
              </a:rPr>
              <a:t>provedení důkazu listinou</a:t>
            </a:r>
            <a:r>
              <a:rPr lang="cs-CZ" i="1" dirty="0">
                <a:effectLst>
                  <a:outerShdw blurRad="38100" dist="38100" dir="2700000" algn="tl">
                    <a:srgbClr val="000000">
                      <a:alpha val="43137"/>
                    </a:srgbClr>
                  </a:outerShdw>
                </a:effectLst>
              </a:rPr>
              <a:t>.</a:t>
            </a:r>
          </a:p>
          <a:p>
            <a:pPr lvl="2"/>
            <a:r>
              <a:rPr lang="cs-CZ" i="1" dirty="0">
                <a:effectLst>
                  <a:outerShdw blurRad="38100" dist="38100" dir="2700000" algn="tl">
                    <a:srgbClr val="000000">
                      <a:alpha val="43137"/>
                    </a:srgbClr>
                  </a:outerShdw>
                </a:effectLst>
              </a:rPr>
              <a:t>Bylo by naprosto bezúčelné, aby žalovaný musel informovat stěžovatelku o tom, že v uvedený den a hodinu si hodlá přečíst jí předložené listiny, a tak jimi provést důkaz. Tím spíše, že správní orgán není povinen sdělovat účastníkům řízení předběžný úsudek o důkazu plynoucí z provedeného důkazního prostředku. Své úvahy o hodnocení důkazu vtělí správní orgán až do odůvodnění správního rozhodnutí (§ 68 odst. 3 správního řádu). S obsahem listinného důkazního prostředku se může účastník řízení seznámit při nahlížení do spisu, např. v souvislosti se seznamováním se s podklady před vydáním rozhodnutí.</a:t>
            </a:r>
          </a:p>
        </p:txBody>
      </p:sp>
    </p:spTree>
    <p:extLst>
      <p:ext uri="{BB962C8B-B14F-4D97-AF65-F5344CB8AC3E}">
        <p14:creationId xmlns:p14="http://schemas.microsoft.com/office/powerpoint/2010/main" val="743924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B026BE-2B4F-D189-BB91-B2C6E15CA598}"/>
              </a:ext>
            </a:extLst>
          </p:cNvPr>
          <p:cNvSpPr>
            <a:spLocks noGrp="1"/>
          </p:cNvSpPr>
          <p:nvPr>
            <p:ph type="title"/>
          </p:nvPr>
        </p:nvSpPr>
        <p:spPr>
          <a:xfrm>
            <a:off x="646111" y="0"/>
            <a:ext cx="10534507" cy="900545"/>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F6683EE7-4D45-BA19-4F91-CDDD5CDFCA5E}"/>
              </a:ext>
            </a:extLst>
          </p:cNvPr>
          <p:cNvSpPr>
            <a:spLocks noGrp="1"/>
          </p:cNvSpPr>
          <p:nvPr>
            <p:ph idx="1"/>
          </p:nvPr>
        </p:nvSpPr>
        <p:spPr>
          <a:xfrm>
            <a:off x="304799" y="900545"/>
            <a:ext cx="11610109" cy="5805055"/>
          </a:xfrm>
        </p:spPr>
        <p:txBody>
          <a:bodyPr>
            <a:normAutofit fontScale="92500" lnSpcReduction="10000"/>
          </a:bodyPr>
          <a:lstStyle/>
          <a:p>
            <a:r>
              <a:rPr lang="cs-CZ" dirty="0">
                <a:solidFill>
                  <a:srgbClr val="FFC000"/>
                </a:solidFill>
                <a:effectLst>
                  <a:outerShdw blurRad="38100" dist="38100" dir="2700000" algn="tl">
                    <a:srgbClr val="000000">
                      <a:alpha val="43137"/>
                    </a:srgbClr>
                  </a:outerShdw>
                </a:effectLst>
              </a:rPr>
              <a:t>Dokazování v přestupkovém řízení navazujícím na kontrolu</a:t>
            </a:r>
          </a:p>
          <a:p>
            <a:pPr lvl="1"/>
            <a:r>
              <a:rPr lang="cs-CZ" dirty="0">
                <a:solidFill>
                  <a:srgbClr val="FFFF00"/>
                </a:solidFill>
                <a:effectLst>
                  <a:outerShdw blurRad="38100" dist="38100" dir="2700000" algn="tl">
                    <a:srgbClr val="000000">
                      <a:alpha val="43137"/>
                    </a:srgbClr>
                  </a:outerShdw>
                </a:effectLst>
              </a:rPr>
              <a:t>§ 51 odst. 4</a:t>
            </a:r>
            <a:r>
              <a:rPr lang="cs-CZ" dirty="0">
                <a:effectLst>
                  <a:outerShdw blurRad="38100" dist="38100" dir="2700000" algn="tl">
                    <a:srgbClr val="000000">
                      <a:alpha val="43137"/>
                    </a:srgbClr>
                  </a:outerShdw>
                </a:effectLst>
              </a:rPr>
              <a:t> - V </a:t>
            </a:r>
            <a:r>
              <a:rPr lang="cs-CZ" dirty="0">
                <a:solidFill>
                  <a:srgbClr val="FFFF00"/>
                </a:solidFill>
                <a:effectLst>
                  <a:outerShdw blurRad="38100" dist="38100" dir="2700000" algn="tl">
                    <a:srgbClr val="000000">
                      <a:alpha val="43137"/>
                    </a:srgbClr>
                  </a:outerShdw>
                </a:effectLst>
              </a:rPr>
              <a:t>řízení navazujícím na výkon kontroly</a:t>
            </a:r>
            <a:r>
              <a:rPr lang="cs-CZ" dirty="0">
                <a:effectLst>
                  <a:outerShdw blurRad="38100" dist="38100" dir="2700000" algn="tl">
                    <a:srgbClr val="000000">
                      <a:alpha val="43137"/>
                    </a:srgbClr>
                  </a:outerShdw>
                </a:effectLst>
              </a:rPr>
              <a:t>, ve kterém je účastníkem řízení kontrolovaná osoba, </a:t>
            </a:r>
            <a:r>
              <a:rPr lang="cs-CZ" dirty="0">
                <a:solidFill>
                  <a:srgbClr val="FFFF00"/>
                </a:solidFill>
                <a:effectLst>
                  <a:outerShdw blurRad="38100" dist="38100" dir="2700000" algn="tl">
                    <a:srgbClr val="000000">
                      <a:alpha val="43137"/>
                    </a:srgbClr>
                  </a:outerShdw>
                </a:effectLst>
              </a:rPr>
              <a:t>není třeba provádět protokolem o kontrole</a:t>
            </a:r>
            <a:r>
              <a:rPr lang="cs-CZ" dirty="0">
                <a:effectLst>
                  <a:outerShdw blurRad="38100" dist="38100" dir="2700000" algn="tl">
                    <a:srgbClr val="000000">
                      <a:alpha val="43137"/>
                    </a:srgbClr>
                  </a:outerShdw>
                </a:effectLst>
              </a:rPr>
              <a:t>, který je podkladem rozhodnutí o </a:t>
            </a:r>
            <a:r>
              <a:rPr lang="cs-CZ" dirty="0">
                <a:solidFill>
                  <a:srgbClr val="FFFF00"/>
                </a:solidFill>
                <a:effectLst>
                  <a:outerShdw blurRad="38100" dist="38100" dir="2700000" algn="tl">
                    <a:srgbClr val="000000">
                      <a:alpha val="43137"/>
                    </a:srgbClr>
                  </a:outerShdw>
                </a:effectLst>
              </a:rPr>
              <a:t>přestupku</a:t>
            </a:r>
            <a:r>
              <a:rPr lang="cs-CZ" dirty="0">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dokazování</a:t>
            </a:r>
            <a:r>
              <a:rPr lang="cs-CZ" dirty="0">
                <a:effectLst>
                  <a:outerShdw blurRad="38100" dist="38100" dir="2700000" algn="tl">
                    <a:srgbClr val="000000">
                      <a:alpha val="43137"/>
                    </a:srgbClr>
                  </a:outerShdw>
                </a:effectLst>
              </a:rPr>
              <a:t>.</a:t>
            </a:r>
          </a:p>
          <a:p>
            <a:pPr lvl="1"/>
            <a:r>
              <a:rPr lang="cs-CZ" dirty="0">
                <a:solidFill>
                  <a:srgbClr val="FFFF00"/>
                </a:solidFill>
                <a:effectLst>
                  <a:outerShdw blurRad="38100" dist="38100" dir="2700000" algn="tl">
                    <a:srgbClr val="000000">
                      <a:alpha val="43137"/>
                    </a:srgbClr>
                  </a:outerShdw>
                </a:effectLst>
              </a:rPr>
              <a:t>§ 81 zákona č. 250/2016 Sb.</a:t>
            </a:r>
            <a:r>
              <a:rPr lang="cs-CZ" dirty="0">
                <a:effectLst>
                  <a:outerShdw blurRad="38100" dist="38100" dir="2700000" algn="tl">
                    <a:srgbClr val="000000">
                      <a:alpha val="43137"/>
                    </a:srgbClr>
                  </a:outerShdw>
                </a:effectLst>
              </a:rPr>
              <a:t> - v řízení navazujícím na výkon kontroly mohou být </a:t>
            </a:r>
            <a:r>
              <a:rPr lang="cs-CZ" dirty="0">
                <a:solidFill>
                  <a:srgbClr val="FFFF00"/>
                </a:solidFill>
                <a:effectLst>
                  <a:outerShdw blurRad="38100" dist="38100" dir="2700000" algn="tl">
                    <a:srgbClr val="000000">
                      <a:alpha val="43137"/>
                    </a:srgbClr>
                  </a:outerShdw>
                </a:effectLst>
              </a:rPr>
              <a:t>skutečnosti zjištěné při kontrole jediným podkladem rozhodnutí</a:t>
            </a:r>
            <a:r>
              <a:rPr lang="cs-CZ" dirty="0">
                <a:effectLst>
                  <a:outerShdw blurRad="38100" dist="38100" dir="2700000" algn="tl">
                    <a:srgbClr val="000000">
                      <a:alpha val="43137"/>
                    </a:srgbClr>
                  </a:outerShdw>
                </a:effectLst>
              </a:rPr>
              <a:t> o přestupku</a:t>
            </a:r>
          </a:p>
          <a:p>
            <a:pPr lvl="1"/>
            <a:r>
              <a:rPr lang="cs-CZ" dirty="0">
                <a:effectLst>
                  <a:outerShdw blurRad="38100" dist="38100" dir="2700000" algn="tl">
                    <a:srgbClr val="000000">
                      <a:alpha val="43137"/>
                    </a:srgbClr>
                  </a:outerShdw>
                </a:effectLst>
              </a:rPr>
              <a:t>SŘ nemá upravovat zvláštnosti přestupkového řízení - § 51 odst. 4 SŘ se s odkazem na § 1 odst. 2 nepoužije – zvláštní zákon stanoví jiný postup</a:t>
            </a:r>
          </a:p>
          <a:p>
            <a:pPr lvl="1"/>
            <a:r>
              <a:rPr lang="cs-CZ" dirty="0">
                <a:solidFill>
                  <a:srgbClr val="FFFF00"/>
                </a:solidFill>
                <a:effectLst>
                  <a:outerShdw blurRad="38100" dist="38100" dir="2700000" algn="tl">
                    <a:srgbClr val="000000">
                      <a:alpha val="43137"/>
                    </a:srgbClr>
                  </a:outerShdw>
                </a:effectLst>
              </a:rPr>
              <a:t>Co je podkladem rozhodnutí v řízení navazujícím na kontrolu</a:t>
            </a:r>
            <a:r>
              <a:rPr lang="cs-CZ" dirty="0">
                <a:effectLst>
                  <a:outerShdw blurRad="38100" dist="38100" dir="2700000" algn="tl">
                    <a:srgbClr val="000000">
                      <a:alpha val="43137"/>
                    </a:srgbClr>
                  </a:outerShdw>
                </a:effectLst>
              </a:rPr>
              <a:t>? Kontrolní protokol jako (veřejná) listina nebo skutečnosti zjištěné při kontrole jako skutečnosti známé správnímu orgánu z jeho úřední činnosti?</a:t>
            </a:r>
          </a:p>
          <a:p>
            <a:pPr lvl="1"/>
            <a:r>
              <a:rPr lang="cs-CZ" dirty="0">
                <a:solidFill>
                  <a:srgbClr val="FFFF00"/>
                </a:solidFill>
                <a:effectLst>
                  <a:outerShdw blurRad="38100" dist="38100" dir="2700000" algn="tl">
                    <a:srgbClr val="000000">
                      <a:alpha val="43137"/>
                    </a:srgbClr>
                  </a:outerShdw>
                </a:effectLst>
              </a:rPr>
              <a:t>Dokončení kontroly není podmínkou zahájení správního řízení</a:t>
            </a:r>
            <a:r>
              <a:rPr lang="cs-CZ" dirty="0">
                <a:effectLst>
                  <a:outerShdw blurRad="38100" dist="38100" dir="2700000" algn="tl">
                    <a:srgbClr val="000000">
                      <a:alpha val="43137"/>
                    </a:srgbClr>
                  </a:outerShdw>
                </a:effectLst>
              </a:rPr>
              <a:t>, zejm. v případě nápravného opatření – nařídit předběžné opatření a zabránit nevratným věcem</a:t>
            </a:r>
          </a:p>
          <a:p>
            <a:pPr lvl="1"/>
            <a:r>
              <a:rPr lang="cs-CZ" dirty="0">
                <a:solidFill>
                  <a:srgbClr val="FFFF00"/>
                </a:solidFill>
                <a:effectLst>
                  <a:outerShdw blurRad="38100" dist="38100" dir="2700000" algn="tl">
                    <a:srgbClr val="000000">
                      <a:alpha val="43137"/>
                    </a:srgbClr>
                  </a:outerShdw>
                </a:effectLst>
              </a:rPr>
              <a:t>§ 150 odst. 2 SŘ - V řízení o vydání příkazu může být jediným podkladem kontrolní protokol</a:t>
            </a:r>
            <a:r>
              <a:rPr lang="cs-CZ" dirty="0">
                <a:effectLst>
                  <a:outerShdw blurRad="38100" dist="38100" dir="2700000" algn="tl">
                    <a:srgbClr val="000000">
                      <a:alpha val="43137"/>
                    </a:srgbClr>
                  </a:outerShdw>
                </a:effectLst>
              </a:rPr>
              <a:t> pořízený podle zvláštního zákona týmž správním orgánem, který je věcně a místně příslušný ke správnímu řízení navazujícímu na kontrolní zjišťování …</a:t>
            </a:r>
          </a:p>
          <a:p>
            <a:pPr lvl="2"/>
            <a:r>
              <a:rPr lang="cs-CZ" dirty="0">
                <a:effectLst>
                  <a:outerShdw blurRad="38100" dist="38100" dir="2700000" algn="tl">
                    <a:srgbClr val="000000">
                      <a:alpha val="43137"/>
                    </a:srgbClr>
                  </a:outerShdw>
                </a:effectLst>
              </a:rPr>
              <a:t>Příkaz může být prvním úkonem v řízení – dokazování neprobíhá – kontrolní protokol nemůže být důkaz, ale jiný podklad rozhodnutí – stane se z protokolu důkaz v důsledku podání odporu v klasickém řízení?</a:t>
            </a:r>
          </a:p>
          <a:p>
            <a:pPr lvl="1"/>
            <a:r>
              <a:rPr lang="cs-CZ" dirty="0">
                <a:effectLst>
                  <a:outerShdw blurRad="38100" dist="38100" dir="2700000" algn="tl">
                    <a:srgbClr val="000000">
                      <a:alpha val="43137"/>
                    </a:srgbClr>
                  </a:outerShdw>
                </a:effectLst>
              </a:rPr>
              <a:t>V případě, kdy se v </a:t>
            </a:r>
            <a:r>
              <a:rPr lang="cs-CZ" dirty="0">
                <a:solidFill>
                  <a:srgbClr val="FFFF00"/>
                </a:solidFill>
                <a:effectLst>
                  <a:outerShdw blurRad="38100" dist="38100" dir="2700000" algn="tl">
                    <a:srgbClr val="000000">
                      <a:alpha val="43137"/>
                    </a:srgbClr>
                  </a:outerShdw>
                </a:effectLst>
              </a:rPr>
              <a:t>řízení navazujícím na výkon kontroly ukládá opatření k nápravě</a:t>
            </a:r>
            <a:r>
              <a:rPr lang="cs-CZ" dirty="0">
                <a:effectLst>
                  <a:outerShdw blurRad="38100" dist="38100" dir="2700000" algn="tl">
                    <a:srgbClr val="000000">
                      <a:alpha val="43137"/>
                    </a:srgbClr>
                  </a:outerShdw>
                </a:effectLst>
              </a:rPr>
              <a:t>, je třeba dokazování protokolem o kontrole provádět?</a:t>
            </a:r>
          </a:p>
        </p:txBody>
      </p:sp>
    </p:spTree>
    <p:extLst>
      <p:ext uri="{BB962C8B-B14F-4D97-AF65-F5344CB8AC3E}">
        <p14:creationId xmlns:p14="http://schemas.microsoft.com/office/powerpoint/2010/main" val="273578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C61A4-7FEC-871D-7147-57CC4158FBBE}"/>
              </a:ext>
            </a:extLst>
          </p:cNvPr>
          <p:cNvSpPr>
            <a:spLocks noGrp="1"/>
          </p:cNvSpPr>
          <p:nvPr>
            <p:ph type="title"/>
          </p:nvPr>
        </p:nvSpPr>
        <p:spPr>
          <a:xfrm>
            <a:off x="913795" y="193965"/>
            <a:ext cx="10353761" cy="872836"/>
          </a:xfrm>
        </p:spPr>
        <p:txBody>
          <a:bodyPr/>
          <a:lstStyle/>
          <a:p>
            <a:r>
              <a:rPr lang="cs-CZ" dirty="0">
                <a:solidFill>
                  <a:srgbClr val="FFFF00"/>
                </a:solidFill>
              </a:rPr>
              <a:t>Dokazování ve správním řízení</a:t>
            </a:r>
            <a:endParaRPr lang="cs-CZ" dirty="0"/>
          </a:p>
        </p:txBody>
      </p:sp>
      <p:sp>
        <p:nvSpPr>
          <p:cNvPr id="3" name="Zástupný obsah 2">
            <a:extLst>
              <a:ext uri="{FF2B5EF4-FFF2-40B4-BE49-F238E27FC236}">
                <a16:creationId xmlns:a16="http://schemas.microsoft.com/office/drawing/2014/main" id="{4FCE0E7D-31C5-0E70-BFFB-0C802AE37F79}"/>
              </a:ext>
            </a:extLst>
          </p:cNvPr>
          <p:cNvSpPr>
            <a:spLocks noGrp="1"/>
          </p:cNvSpPr>
          <p:nvPr>
            <p:ph idx="1"/>
          </p:nvPr>
        </p:nvSpPr>
        <p:spPr>
          <a:xfrm>
            <a:off x="138544" y="1066801"/>
            <a:ext cx="11859491" cy="5597234"/>
          </a:xfrm>
        </p:spPr>
        <p:txBody>
          <a:bodyPr>
            <a:normAutofit/>
          </a:bodyPr>
          <a:lstStyle/>
          <a:p>
            <a:r>
              <a:rPr lang="cs-CZ" sz="2200" dirty="0">
                <a:solidFill>
                  <a:srgbClr val="FFFF00"/>
                </a:solidFill>
                <a:effectLst>
                  <a:outerShdw blurRad="38100" dist="38100" dir="2700000" algn="tl">
                    <a:srgbClr val="000000">
                      <a:alpha val="43137"/>
                    </a:srgbClr>
                  </a:outerShdw>
                </a:effectLst>
              </a:rPr>
              <a:t>Správní řízení navazující na kontrolu </a:t>
            </a:r>
          </a:p>
          <a:p>
            <a:pPr lvl="1"/>
            <a:r>
              <a:rPr lang="pl-PL" i="1" dirty="0">
                <a:solidFill>
                  <a:srgbClr val="FFC000"/>
                </a:solidFill>
                <a:effectLst>
                  <a:outerShdw blurRad="38100" dist="38100" dir="2700000" algn="tl">
                    <a:srgbClr val="000000">
                      <a:alpha val="43137"/>
                    </a:srgbClr>
                  </a:outerShdw>
                </a:effectLst>
              </a:rPr>
              <a:t>6 A 82/93-21</a:t>
            </a:r>
          </a:p>
          <a:p>
            <a:pPr lvl="2"/>
            <a:r>
              <a:rPr lang="cs-CZ" i="1" dirty="0">
                <a:solidFill>
                  <a:srgbClr val="FFFF00"/>
                </a:solidFill>
                <a:effectLst>
                  <a:outerShdw blurRad="38100" dist="38100" dir="2700000" algn="tl">
                    <a:srgbClr val="000000">
                      <a:alpha val="43137"/>
                    </a:srgbClr>
                  </a:outerShdw>
                </a:effectLst>
              </a:rPr>
              <a:t>Ve správním řízení o uložení pokuty pak správní orgán … posuzuje jako základní podklad protokol</a:t>
            </a:r>
            <a:r>
              <a:rPr lang="cs-CZ" i="1" dirty="0">
                <a:effectLst>
                  <a:outerShdw blurRad="38100" dist="38100" dir="2700000" algn="tl">
                    <a:srgbClr val="000000">
                      <a:alpha val="43137"/>
                    </a:srgbClr>
                  </a:outerShdw>
                </a:effectLst>
              </a:rPr>
              <a:t>; vychází zajisté z toho, že pokud námitky proti němu podány nebyly, kontrolovaná osoba se závěry protokolu souhlasila. To však </a:t>
            </a:r>
            <a:r>
              <a:rPr lang="cs-CZ" i="1" dirty="0">
                <a:solidFill>
                  <a:srgbClr val="FFFF00"/>
                </a:solidFill>
                <a:effectLst>
                  <a:outerShdw blurRad="38100" dist="38100" dir="2700000" algn="tl">
                    <a:srgbClr val="000000">
                      <a:alpha val="43137"/>
                    </a:srgbClr>
                  </a:outerShdw>
                </a:effectLst>
              </a:rPr>
              <a:t>neznamená, že je vyloučeno, aby při provádění důkazů v rámci řízení o uložení pokuty byly namítány nové skutečnosti a navrhovány o nich důkazy, které také musí být provedeny, pokud to přispěje ke zjištění skutečného stavu věci</a:t>
            </a:r>
            <a:r>
              <a:rPr lang="cs-CZ" i="1" dirty="0">
                <a:effectLst>
                  <a:outerShdw blurRad="38100" dist="38100" dir="2700000" algn="tl">
                    <a:srgbClr val="000000">
                      <a:alpha val="43137"/>
                    </a:srgbClr>
                  </a:outerShdw>
                </a:effectLst>
              </a:rPr>
              <a:t>. Je tomu tak proto, že </a:t>
            </a:r>
            <a:r>
              <a:rPr lang="cs-CZ" i="1" dirty="0">
                <a:solidFill>
                  <a:srgbClr val="FFFF00"/>
                </a:solidFill>
                <a:effectLst>
                  <a:outerShdw blurRad="38100" dist="38100" dir="2700000" algn="tl">
                    <a:srgbClr val="000000">
                      <a:alpha val="43137"/>
                    </a:srgbClr>
                  </a:outerShdw>
                </a:effectLst>
              </a:rPr>
              <a:t>zákon o správním řízení ani zákon o státní kontrole nestanoví výslovně, že k dalším navrhovaným důkazům se nepřihlíží, jestliže námitky uplatněny ve lhůtě nebyly.</a:t>
            </a:r>
          </a:p>
          <a:p>
            <a:pPr lvl="1"/>
            <a:r>
              <a:rPr lang="pl-PL" i="1" dirty="0">
                <a:solidFill>
                  <a:srgbClr val="FFC000"/>
                </a:solidFill>
                <a:effectLst>
                  <a:outerShdw blurRad="38100" dist="38100" dir="2700000" algn="tl">
                    <a:srgbClr val="000000">
                      <a:alpha val="43137"/>
                    </a:srgbClr>
                  </a:outerShdw>
                </a:effectLst>
              </a:rPr>
              <a:t>7 A 59/99-45</a:t>
            </a:r>
            <a:endParaRPr lang="cs-CZ" i="1" dirty="0">
              <a:solidFill>
                <a:srgbClr val="FFC000"/>
              </a:solidFill>
              <a:effectLst>
                <a:outerShdw blurRad="38100" dist="38100" dir="2700000" algn="tl">
                  <a:srgbClr val="000000">
                    <a:alpha val="43137"/>
                  </a:srgbClr>
                </a:outerShdw>
              </a:effectLst>
            </a:endParaRPr>
          </a:p>
          <a:p>
            <a:pPr lvl="2"/>
            <a:r>
              <a:rPr lang="cs-CZ" i="1" dirty="0">
                <a:effectLst>
                  <a:outerShdw blurRad="38100" dist="38100" dir="2700000" algn="tl">
                    <a:srgbClr val="000000">
                      <a:alpha val="43137"/>
                    </a:srgbClr>
                  </a:outerShdw>
                </a:effectLst>
              </a:rPr>
              <a:t>I. </a:t>
            </a:r>
            <a:r>
              <a:rPr lang="cs-CZ" i="1" dirty="0">
                <a:solidFill>
                  <a:srgbClr val="FFFF00"/>
                </a:solidFill>
                <a:effectLst>
                  <a:outerShdw blurRad="38100" dist="38100" dir="2700000" algn="tl">
                    <a:srgbClr val="000000">
                      <a:alpha val="43137"/>
                    </a:srgbClr>
                  </a:outerShdw>
                </a:effectLst>
              </a:rPr>
              <a:t>Výsledky kontroly, provedené podle zákona ČNR č. 552/1991 Sb., o státní kontrole, mohou být podkladem pro zahájení správního řízení o uložení pokuty </a:t>
            </a:r>
            <a:r>
              <a:rPr lang="cs-CZ" i="1" dirty="0">
                <a:effectLst>
                  <a:outerShdw blurRad="38100" dist="38100" dir="2700000" algn="tl">
                    <a:srgbClr val="000000">
                      <a:alpha val="43137"/>
                    </a:srgbClr>
                  </a:outerShdw>
                </a:effectLst>
              </a:rPr>
              <a:t>vůči odpovědnému subjektu a </a:t>
            </a:r>
            <a:r>
              <a:rPr lang="cs-CZ" i="1" dirty="0">
                <a:solidFill>
                  <a:srgbClr val="FFFF00"/>
                </a:solidFill>
                <a:effectLst>
                  <a:outerShdw blurRad="38100" dist="38100" dir="2700000" algn="tl">
                    <a:srgbClr val="000000">
                      <a:alpha val="43137"/>
                    </a:srgbClr>
                  </a:outerShdw>
                </a:effectLst>
              </a:rPr>
              <a:t>jedním z důkazů, kterým je prokazováno protiprávní jednání odpovědného subjektu</a:t>
            </a:r>
            <a:r>
              <a:rPr lang="cs-CZ" i="1" dirty="0">
                <a:effectLst>
                  <a:outerShdw blurRad="38100" dist="38100" dir="2700000" algn="tl">
                    <a:srgbClr val="000000">
                      <a:alpha val="43137"/>
                    </a:srgbClr>
                  </a:outerShdw>
                </a:effectLst>
              </a:rPr>
              <a:t>, avšak </a:t>
            </a:r>
            <a:r>
              <a:rPr lang="cs-CZ" i="1" dirty="0">
                <a:solidFill>
                  <a:srgbClr val="FFFF00"/>
                </a:solidFill>
                <a:effectLst>
                  <a:outerShdw blurRad="38100" dist="38100" dir="2700000" algn="tl">
                    <a:srgbClr val="000000">
                      <a:alpha val="43137"/>
                    </a:srgbClr>
                  </a:outerShdw>
                </a:effectLst>
              </a:rPr>
              <a:t>samy o sobě nenahrazují ani nemohou nahradit dokazování provedené postupem stanoveným správním řádem</a:t>
            </a:r>
            <a:r>
              <a:rPr lang="cs-CZ" i="1" dirty="0">
                <a:effectLst>
                  <a:outerShdw blurRad="38100" dist="38100" dir="2700000" algn="tl">
                    <a:srgbClr val="000000">
                      <a:alpha val="43137"/>
                    </a:srgbClr>
                  </a:outerShdw>
                </a:effectLst>
              </a:rPr>
              <a:t> v rámci následně vedeného správního řízení o uložení správní sankce.</a:t>
            </a:r>
          </a:p>
          <a:p>
            <a:pPr lvl="2"/>
            <a:r>
              <a:rPr lang="cs-CZ" i="1" dirty="0">
                <a:effectLst>
                  <a:outerShdw blurRad="38100" dist="38100" dir="2700000" algn="tl">
                    <a:srgbClr val="000000">
                      <a:alpha val="43137"/>
                    </a:srgbClr>
                  </a:outerShdw>
                </a:effectLst>
              </a:rPr>
              <a:t>II. Skutečnost, že správní řízení o uložení pokuty navazovalo na kontrolní činnost podle zákona ČNR č. 9/1991 Sb. a zákona ČNR č. 552/1991 Sb., </a:t>
            </a:r>
            <a:r>
              <a:rPr lang="cs-CZ" i="1" dirty="0">
                <a:solidFill>
                  <a:srgbClr val="FFFF00"/>
                </a:solidFill>
                <a:effectLst>
                  <a:outerShdw blurRad="38100" dist="38100" dir="2700000" algn="tl">
                    <a:srgbClr val="000000">
                      <a:alpha val="43137"/>
                    </a:srgbClr>
                  </a:outerShdw>
                </a:effectLst>
              </a:rPr>
              <a:t>nezbavuje správní orgán povinnosti vycházet při rozhodování ze skutečného stavu věci (§ 46, § 32, § 3 odst. 4 </a:t>
            </a:r>
            <a:r>
              <a:rPr lang="cs-CZ" i="1" dirty="0" err="1">
                <a:solidFill>
                  <a:srgbClr val="FFFF00"/>
                </a:solidFill>
                <a:effectLst>
                  <a:outerShdw blurRad="38100" dist="38100" dir="2700000" algn="tl">
                    <a:srgbClr val="000000">
                      <a:alpha val="43137"/>
                    </a:srgbClr>
                  </a:outerShdw>
                </a:effectLst>
              </a:rPr>
              <a:t>spr</a:t>
            </a:r>
            <a:r>
              <a:rPr lang="cs-CZ" i="1" dirty="0">
                <a:solidFill>
                  <a:srgbClr val="FFFF00"/>
                </a:solidFill>
                <a:effectLst>
                  <a:outerShdw blurRad="38100" dist="38100" dir="2700000" algn="tl">
                    <a:srgbClr val="000000">
                      <a:alpha val="43137"/>
                    </a:srgbClr>
                  </a:outerShdw>
                </a:effectLst>
              </a:rPr>
              <a:t>. ř.), a nikoli pouze ze zjištění učiněných v rámci provedené kontroly</a:t>
            </a:r>
            <a:r>
              <a:rPr lang="cs-CZ" i="1" dirty="0">
                <a:effectLst>
                  <a:outerShdw blurRad="38100" dist="38100" dir="2700000" algn="tl">
                    <a:srgbClr val="000000">
                      <a:alpha val="43137"/>
                    </a:srgbClr>
                  </a:outerShdw>
                </a:effectLst>
              </a:rPr>
              <a:t>.</a:t>
            </a:r>
          </a:p>
          <a:p>
            <a:endParaRPr lang="cs-CZ" dirty="0"/>
          </a:p>
        </p:txBody>
      </p:sp>
    </p:spTree>
    <p:extLst>
      <p:ext uri="{BB962C8B-B14F-4D97-AF65-F5344CB8AC3E}">
        <p14:creationId xmlns:p14="http://schemas.microsoft.com/office/powerpoint/2010/main" val="54272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0034B3-54CF-8FA8-1DE1-4C79B0D07E9E}"/>
              </a:ext>
            </a:extLst>
          </p:cNvPr>
          <p:cNvSpPr>
            <a:spLocks noGrp="1"/>
          </p:cNvSpPr>
          <p:nvPr>
            <p:ph type="title"/>
          </p:nvPr>
        </p:nvSpPr>
        <p:spPr>
          <a:xfrm>
            <a:off x="913795" y="138546"/>
            <a:ext cx="10353761" cy="928254"/>
          </a:xfrm>
        </p:spPr>
        <p:txBody>
          <a:bodyPr/>
          <a:lstStyle/>
          <a:p>
            <a:r>
              <a:rPr lang="cs-CZ" dirty="0">
                <a:solidFill>
                  <a:srgbClr val="FFFF00"/>
                </a:solidFill>
              </a:rPr>
              <a:t>Dokazování ve správním řízení</a:t>
            </a:r>
            <a:endParaRPr lang="cs-CZ" dirty="0"/>
          </a:p>
        </p:txBody>
      </p:sp>
      <p:sp>
        <p:nvSpPr>
          <p:cNvPr id="3" name="Zástupný obsah 2">
            <a:extLst>
              <a:ext uri="{FF2B5EF4-FFF2-40B4-BE49-F238E27FC236}">
                <a16:creationId xmlns:a16="http://schemas.microsoft.com/office/drawing/2014/main" id="{4D0FB7EF-B69F-A1DE-085B-7D4220F794A3}"/>
              </a:ext>
            </a:extLst>
          </p:cNvPr>
          <p:cNvSpPr>
            <a:spLocks noGrp="1"/>
          </p:cNvSpPr>
          <p:nvPr>
            <p:ph idx="1"/>
          </p:nvPr>
        </p:nvSpPr>
        <p:spPr>
          <a:xfrm>
            <a:off x="249382" y="1066800"/>
            <a:ext cx="11790218" cy="5652654"/>
          </a:xfrm>
        </p:spPr>
        <p:txBody>
          <a:bodyPr>
            <a:normAutofit fontScale="92500" lnSpcReduction="10000"/>
          </a:bodyPr>
          <a:lstStyle/>
          <a:p>
            <a:r>
              <a:rPr lang="cs-CZ" sz="2000" dirty="0">
                <a:solidFill>
                  <a:srgbClr val="FFFF00"/>
                </a:solidFill>
                <a:effectLst>
                  <a:outerShdw blurRad="38100" dist="38100" dir="2700000" algn="tl">
                    <a:srgbClr val="000000">
                      <a:alpha val="43137"/>
                    </a:srgbClr>
                  </a:outerShdw>
                </a:effectLst>
              </a:rPr>
              <a:t>Správní řízení navazující na kontrolu</a:t>
            </a:r>
            <a:endParaRPr lang="cs-CZ" dirty="0">
              <a:solidFill>
                <a:srgbClr val="FFC000"/>
              </a:solidFill>
              <a:effectLst>
                <a:outerShdw blurRad="38100" dist="38100" dir="2700000" algn="tl">
                  <a:srgbClr val="000000">
                    <a:alpha val="43137"/>
                  </a:srgbClr>
                </a:outerShdw>
              </a:effectLst>
            </a:endParaRPr>
          </a:p>
          <a:p>
            <a:pPr lvl="1"/>
            <a:r>
              <a:rPr lang="cs-CZ" i="1" dirty="0">
                <a:solidFill>
                  <a:srgbClr val="FFC000"/>
                </a:solidFill>
                <a:effectLst>
                  <a:outerShdw blurRad="38100" dist="38100" dir="2700000" algn="tl">
                    <a:srgbClr val="000000">
                      <a:alpha val="43137"/>
                    </a:srgbClr>
                  </a:outerShdw>
                </a:effectLst>
              </a:rPr>
              <a:t>4 As 21/2007-80 </a:t>
            </a:r>
          </a:p>
          <a:p>
            <a:pPr lvl="2"/>
            <a:r>
              <a:rPr lang="cs-CZ" i="1" dirty="0">
                <a:effectLst>
                  <a:outerShdw blurRad="38100" dist="38100" dir="2700000" algn="tl">
                    <a:srgbClr val="000000">
                      <a:alpha val="43137"/>
                    </a:srgbClr>
                  </a:outerShdw>
                </a:effectLst>
              </a:rPr>
              <a:t>Vyjde-li správní úřad při </a:t>
            </a:r>
            <a:r>
              <a:rPr lang="cs-CZ" i="1" dirty="0">
                <a:solidFill>
                  <a:srgbClr val="FFFF00"/>
                </a:solidFill>
                <a:effectLst>
                  <a:outerShdw blurRad="38100" dist="38100" dir="2700000" algn="tl">
                    <a:srgbClr val="000000">
                      <a:alpha val="43137"/>
                    </a:srgbClr>
                  </a:outerShdw>
                </a:effectLst>
              </a:rPr>
              <a:t>rozhodování o sankci za správní delikt pouze z protokolu o kontrole pořízeného podle zákona č. 552/1991 Sb., o státní kontrole</a:t>
            </a:r>
            <a:r>
              <a:rPr lang="cs-CZ" i="1" dirty="0">
                <a:effectLst>
                  <a:outerShdw blurRad="38100" dist="38100" dir="2700000" algn="tl">
                    <a:srgbClr val="000000">
                      <a:alpha val="43137"/>
                    </a:srgbClr>
                  </a:outerShdw>
                </a:effectLst>
              </a:rPr>
              <a:t>, aniž by se v následném správním řízení o uložení sankce </a:t>
            </a:r>
            <a:r>
              <a:rPr lang="cs-CZ" i="1" dirty="0">
                <a:solidFill>
                  <a:srgbClr val="FFFF00"/>
                </a:solidFill>
                <a:effectLst>
                  <a:outerShdw blurRad="38100" dist="38100" dir="2700000" algn="tl">
                    <a:srgbClr val="000000">
                      <a:alpha val="43137"/>
                    </a:srgbClr>
                  </a:outerShdw>
                </a:effectLst>
              </a:rPr>
              <a:t>jakkoli vypořádal s důkazními návrhy účastníka řízení v tomto řízení </a:t>
            </a:r>
            <a:r>
              <a:rPr lang="cs-CZ" i="1" dirty="0">
                <a:effectLst>
                  <a:outerShdw blurRad="38100" dist="38100" dir="2700000" algn="tl">
                    <a:srgbClr val="000000">
                      <a:alpha val="43137"/>
                    </a:srgbClr>
                  </a:outerShdw>
                </a:effectLst>
              </a:rPr>
              <a:t>učiněnými, které mají </a:t>
            </a:r>
            <a:r>
              <a:rPr lang="cs-CZ" i="1" dirty="0">
                <a:solidFill>
                  <a:srgbClr val="FFFF00"/>
                </a:solidFill>
                <a:effectLst>
                  <a:outerShdw blurRad="38100" dist="38100" dir="2700000" algn="tl">
                    <a:srgbClr val="000000">
                      <a:alpha val="43137"/>
                    </a:srgbClr>
                  </a:outerShdw>
                </a:effectLst>
              </a:rPr>
              <a:t>vyvrátit či jinak interpretovat kontrolní zjištění</a:t>
            </a:r>
            <a:r>
              <a:rPr lang="cs-CZ" i="1" dirty="0">
                <a:effectLst>
                  <a:outerShdw blurRad="38100" dist="38100" dir="2700000" algn="tl">
                    <a:srgbClr val="000000">
                      <a:alpha val="43137"/>
                    </a:srgbClr>
                  </a:outerShdw>
                </a:effectLst>
              </a:rPr>
              <a:t>, je výsledné rozhodnutí zpravidla </a:t>
            </a:r>
            <a:r>
              <a:rPr lang="cs-CZ" i="1" dirty="0">
                <a:solidFill>
                  <a:srgbClr val="FFFF00"/>
                </a:solidFill>
                <a:effectLst>
                  <a:outerShdw blurRad="38100" dist="38100" dir="2700000" algn="tl">
                    <a:srgbClr val="000000">
                      <a:alpha val="43137"/>
                    </a:srgbClr>
                  </a:outerShdw>
                </a:effectLst>
              </a:rPr>
              <a:t>nepřezkoumatelné pro nedostatek důvodů</a:t>
            </a:r>
          </a:p>
          <a:p>
            <a:pPr lvl="1"/>
            <a:r>
              <a:rPr lang="cs-CZ" i="1" dirty="0">
                <a:solidFill>
                  <a:srgbClr val="FFC000"/>
                </a:solidFill>
                <a:effectLst>
                  <a:outerShdw blurRad="38100" dist="38100" dir="2700000" algn="tl">
                    <a:srgbClr val="000000">
                      <a:alpha val="43137"/>
                    </a:srgbClr>
                  </a:outerShdw>
                </a:effectLst>
              </a:rPr>
              <a:t>6 </a:t>
            </a:r>
            <a:r>
              <a:rPr lang="cs-CZ" i="1" dirty="0" err="1">
                <a:solidFill>
                  <a:srgbClr val="FFC000"/>
                </a:solidFill>
                <a:effectLst>
                  <a:outerShdw blurRad="38100" dist="38100" dir="2700000" algn="tl">
                    <a:srgbClr val="000000">
                      <a:alpha val="43137"/>
                    </a:srgbClr>
                  </a:outerShdw>
                </a:effectLst>
              </a:rPr>
              <a:t>Ads</a:t>
            </a:r>
            <a:r>
              <a:rPr lang="cs-CZ" i="1" dirty="0">
                <a:solidFill>
                  <a:srgbClr val="FFC000"/>
                </a:solidFill>
                <a:effectLst>
                  <a:outerShdw blurRad="38100" dist="38100" dir="2700000" algn="tl">
                    <a:srgbClr val="000000">
                      <a:alpha val="43137"/>
                    </a:srgbClr>
                  </a:outerShdw>
                </a:effectLst>
              </a:rPr>
              <a:t> 46/2013-35 (Sb. NSS č. 3027/2014)</a:t>
            </a:r>
          </a:p>
          <a:p>
            <a:pPr lvl="2"/>
            <a:r>
              <a:rPr lang="cs-CZ" i="1" dirty="0">
                <a:effectLst>
                  <a:outerShdw blurRad="38100" dist="38100" dir="2700000" algn="tl">
                    <a:srgbClr val="000000">
                      <a:alpha val="43137"/>
                    </a:srgbClr>
                  </a:outerShdw>
                </a:effectLst>
              </a:rPr>
              <a:t>… ani </a:t>
            </a:r>
            <a:r>
              <a:rPr lang="cs-CZ" i="1" dirty="0">
                <a:solidFill>
                  <a:srgbClr val="FFFF00"/>
                </a:solidFill>
                <a:effectLst>
                  <a:outerShdw blurRad="38100" dist="38100" dir="2700000" algn="tl">
                    <a:srgbClr val="000000">
                      <a:alpha val="43137"/>
                    </a:srgbClr>
                  </a:outerShdw>
                </a:effectLst>
              </a:rPr>
              <a:t>procesní pasivita stěžovatelky sama o sobě neopravňovala správní orgán k závěru, že postačí vycházet z kontrolního protokolu </a:t>
            </a:r>
            <a:r>
              <a:rPr lang="cs-CZ" i="1" dirty="0">
                <a:effectLst>
                  <a:outerShdw blurRad="38100" dist="38100" dir="2700000" algn="tl">
                    <a:srgbClr val="000000">
                      <a:alpha val="43137"/>
                    </a:srgbClr>
                  </a:outerShdw>
                </a:effectLst>
              </a:rPr>
              <a:t>a dohody o provedení práce jako jediných důkazů o protiprávním jednání stěžovatelky. S ohledem na to, že </a:t>
            </a:r>
            <a:r>
              <a:rPr lang="cs-CZ" i="1" dirty="0">
                <a:solidFill>
                  <a:srgbClr val="FFFF00"/>
                </a:solidFill>
                <a:effectLst>
                  <a:outerShdw blurRad="38100" dist="38100" dir="2700000" algn="tl">
                    <a:srgbClr val="000000">
                      <a:alpha val="43137"/>
                    </a:srgbClr>
                  </a:outerShdw>
                </a:effectLst>
              </a:rPr>
              <a:t>sankční řízení je trestním řízením ve smyslu článku 6 Úmluvy </a:t>
            </a:r>
            <a:r>
              <a:rPr lang="cs-CZ" i="1" dirty="0">
                <a:effectLst>
                  <a:outerShdw blurRad="38100" dist="38100" dir="2700000" algn="tl">
                    <a:srgbClr val="000000">
                      <a:alpha val="43137"/>
                    </a:srgbClr>
                  </a:outerShdw>
                </a:effectLst>
              </a:rPr>
              <a:t>o ochraně lidských práv a základních svobod (č. 209/1992 Sb.), byl to </a:t>
            </a:r>
            <a:r>
              <a:rPr lang="cs-CZ" i="1" dirty="0">
                <a:solidFill>
                  <a:srgbClr val="FFFF00"/>
                </a:solidFill>
                <a:effectLst>
                  <a:outerShdw blurRad="38100" dist="38100" dir="2700000" algn="tl">
                    <a:srgbClr val="000000">
                      <a:alpha val="43137"/>
                    </a:srgbClr>
                  </a:outerShdw>
                </a:effectLst>
              </a:rPr>
              <a:t>správní orgán, kdo měl prokázat vinu stěžovatelky mimo rozumnou pochybnost</a:t>
            </a:r>
            <a:r>
              <a:rPr lang="cs-CZ" i="1" dirty="0">
                <a:effectLst>
                  <a:outerShdw blurRad="38100" dist="38100" dir="2700000" algn="tl">
                    <a:srgbClr val="000000">
                      <a:alpha val="43137"/>
                    </a:srgbClr>
                  </a:outerShdw>
                </a:effectLst>
              </a:rPr>
              <a:t>, veden při tom zásadou vyšetřovací charakteristickou pro řízení zahajovaná z moci úřední </a:t>
            </a:r>
            <a:r>
              <a:rPr lang="cs-CZ" i="1" dirty="0">
                <a:solidFill>
                  <a:srgbClr val="FFFF00"/>
                </a:solidFill>
                <a:effectLst>
                  <a:outerShdw blurRad="38100" dist="38100" dir="2700000" algn="tl">
                    <a:srgbClr val="000000">
                      <a:alpha val="43137"/>
                    </a:srgbClr>
                  </a:outerShdw>
                </a:effectLst>
              </a:rPr>
              <a:t>(§ 50 odst. 3 správního řádu)</a:t>
            </a:r>
          </a:p>
          <a:p>
            <a:pPr lvl="1"/>
            <a:r>
              <a:rPr lang="cs-CZ" i="1" dirty="0">
                <a:solidFill>
                  <a:srgbClr val="FFC000"/>
                </a:solidFill>
                <a:effectLst>
                  <a:outerShdw blurRad="38100" dist="38100" dir="2700000" algn="tl">
                    <a:srgbClr val="000000">
                      <a:alpha val="43137"/>
                    </a:srgbClr>
                  </a:outerShdw>
                </a:effectLst>
              </a:rPr>
              <a:t>4 As 409/2019 - 46</a:t>
            </a:r>
          </a:p>
          <a:p>
            <a:pPr lvl="2"/>
            <a:r>
              <a:rPr lang="cs-CZ" i="1" dirty="0">
                <a:solidFill>
                  <a:srgbClr val="FFFF00"/>
                </a:solidFill>
                <a:effectLst>
                  <a:outerShdw blurRad="38100" dist="38100" dir="2700000" algn="tl">
                    <a:srgbClr val="000000">
                      <a:alpha val="43137"/>
                    </a:srgbClr>
                  </a:outerShdw>
                </a:effectLst>
              </a:rPr>
              <a:t>Protokol o kontrole je veřejnou listinou</a:t>
            </a:r>
            <a:r>
              <a:rPr lang="cs-CZ" i="1" dirty="0">
                <a:effectLst>
                  <a:outerShdw blurRad="38100" dist="38100" dir="2700000" algn="tl">
                    <a:srgbClr val="000000">
                      <a:alpha val="43137"/>
                    </a:srgbClr>
                  </a:outerShdw>
                </a:effectLst>
              </a:rPr>
              <a:t>, přičemž v souladu se zásadou </a:t>
            </a:r>
            <a:r>
              <a:rPr lang="cs-CZ" i="1" dirty="0">
                <a:solidFill>
                  <a:srgbClr val="FFFF00"/>
                </a:solidFill>
                <a:effectLst>
                  <a:outerShdw blurRad="38100" dist="38100" dir="2700000" algn="tl">
                    <a:srgbClr val="000000">
                      <a:alpha val="43137"/>
                    </a:srgbClr>
                  </a:outerShdw>
                </a:effectLst>
              </a:rPr>
              <a:t>presumpce správnosti veřejných listin</a:t>
            </a:r>
            <a:r>
              <a:rPr lang="cs-CZ" i="1" dirty="0">
                <a:effectLst>
                  <a:outerShdw blurRad="38100" dist="38100" dir="2700000" algn="tl">
                    <a:srgbClr val="000000">
                      <a:alpha val="43137"/>
                    </a:srgbClr>
                  </a:outerShdw>
                </a:effectLst>
              </a:rPr>
              <a:t> je třeba obsah protokolu považovat za pravdivý. </a:t>
            </a:r>
            <a:r>
              <a:rPr lang="cs-CZ" i="1" dirty="0">
                <a:solidFill>
                  <a:srgbClr val="FFFF00"/>
                </a:solidFill>
                <a:effectLst>
                  <a:outerShdw blurRad="38100" dist="38100" dir="2700000" algn="tl">
                    <a:srgbClr val="000000">
                      <a:alpha val="43137"/>
                    </a:srgbClr>
                  </a:outerShdw>
                </a:effectLst>
              </a:rPr>
              <a:t>Není-li dokázán opak je přípustné užít protokol o kontrole jakožto jediný důkazní prostředek.</a:t>
            </a:r>
            <a:r>
              <a:rPr lang="cs-CZ" i="1" dirty="0">
                <a:effectLst>
                  <a:outerShdw blurRad="38100" dist="38100" dir="2700000" algn="tl">
                    <a:srgbClr val="000000">
                      <a:alpha val="43137"/>
                    </a:srgbClr>
                  </a:outerShdw>
                </a:effectLst>
              </a:rPr>
              <a:t> Existence protokolu o kontrole však žalovaného </a:t>
            </a:r>
            <a:r>
              <a:rPr lang="cs-CZ" i="1" dirty="0">
                <a:solidFill>
                  <a:srgbClr val="FFFF00"/>
                </a:solidFill>
                <a:effectLst>
                  <a:outerShdw blurRad="38100" dist="38100" dir="2700000" algn="tl">
                    <a:srgbClr val="000000">
                      <a:alpha val="43137"/>
                    </a:srgbClr>
                  </a:outerShdw>
                </a:effectLst>
              </a:rPr>
              <a:t>nezbavuje povinnosti zjistit v souladu se zásadou materiální pravdy stav věci, o němž nejsou důvodné pochybnosti </a:t>
            </a:r>
            <a:r>
              <a:rPr lang="cs-CZ" i="1" dirty="0">
                <a:effectLst>
                  <a:outerShdw blurRad="38100" dist="38100" dir="2700000" algn="tl">
                    <a:srgbClr val="000000">
                      <a:alpha val="43137"/>
                    </a:srgbClr>
                  </a:outerShdw>
                </a:effectLst>
              </a:rPr>
              <a:t>(§ 3 správního řádu). Rovněž platí, že má-li být protokol o kontrole podkladem pro zahájení řízení a následně i důkazem v řízení o správním deliktu, </a:t>
            </a:r>
            <a:r>
              <a:rPr lang="cs-CZ" i="1" dirty="0">
                <a:solidFill>
                  <a:srgbClr val="FFFF00"/>
                </a:solidFill>
                <a:effectLst>
                  <a:outerShdw blurRad="38100" dist="38100" dir="2700000" algn="tl">
                    <a:srgbClr val="000000">
                      <a:alpha val="43137"/>
                    </a:srgbClr>
                  </a:outerShdw>
                </a:effectLst>
              </a:rPr>
              <a:t>musí být v protokolu především spolehlivě zaznamenáno zjištění o spáchaném sk</a:t>
            </a:r>
            <a:r>
              <a:rPr lang="cs-CZ" i="1" dirty="0">
                <a:effectLst>
                  <a:outerShdw blurRad="38100" dist="38100" dir="2700000" algn="tl">
                    <a:srgbClr val="000000">
                      <a:alpha val="43137"/>
                    </a:srgbClr>
                  </a:outerShdw>
                </a:effectLst>
              </a:rPr>
              <a:t>utku.</a:t>
            </a:r>
          </a:p>
        </p:txBody>
      </p:sp>
    </p:spTree>
    <p:extLst>
      <p:ext uri="{BB962C8B-B14F-4D97-AF65-F5344CB8AC3E}">
        <p14:creationId xmlns:p14="http://schemas.microsoft.com/office/powerpoint/2010/main" val="85781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61C16C-F1F3-B465-3270-5B4DC0F21402}"/>
              </a:ext>
            </a:extLst>
          </p:cNvPr>
          <p:cNvSpPr>
            <a:spLocks noGrp="1"/>
          </p:cNvSpPr>
          <p:nvPr>
            <p:ph type="title"/>
          </p:nvPr>
        </p:nvSpPr>
        <p:spPr>
          <a:xfrm>
            <a:off x="646111" y="96982"/>
            <a:ext cx="10201998" cy="734291"/>
          </a:xfrm>
        </p:spPr>
        <p:txBody>
          <a:bodyPr/>
          <a:lstStyle/>
          <a:p>
            <a:pPr algn="ctr"/>
            <a:r>
              <a:rPr lang="cs-CZ" dirty="0">
                <a:solidFill>
                  <a:srgbClr val="FFFF00"/>
                </a:solidFill>
              </a:rPr>
              <a:t>Dokazování ve správním řízení</a:t>
            </a:r>
          </a:p>
        </p:txBody>
      </p:sp>
      <p:sp>
        <p:nvSpPr>
          <p:cNvPr id="3" name="Zástupný obsah 2">
            <a:extLst>
              <a:ext uri="{FF2B5EF4-FFF2-40B4-BE49-F238E27FC236}">
                <a16:creationId xmlns:a16="http://schemas.microsoft.com/office/drawing/2014/main" id="{3E576E6D-6274-E13C-74F8-4F60DBB1A273}"/>
              </a:ext>
            </a:extLst>
          </p:cNvPr>
          <p:cNvSpPr>
            <a:spLocks noGrp="1"/>
          </p:cNvSpPr>
          <p:nvPr>
            <p:ph idx="1"/>
          </p:nvPr>
        </p:nvSpPr>
        <p:spPr>
          <a:xfrm>
            <a:off x="110837" y="1011382"/>
            <a:ext cx="11901054" cy="5749636"/>
          </a:xfrm>
        </p:spPr>
        <p:txBody>
          <a:bodyPr>
            <a:normAutofit fontScale="85000" lnSpcReduction="20000"/>
          </a:bodyPr>
          <a:lstStyle/>
          <a:p>
            <a:r>
              <a:rPr lang="cs-CZ" sz="2900" dirty="0">
                <a:solidFill>
                  <a:srgbClr val="FFC000"/>
                </a:solidFill>
              </a:rPr>
              <a:t>Povinnost účastníka řízení označit důkazy na podporu svých tvrzení</a:t>
            </a:r>
          </a:p>
          <a:p>
            <a:pPr lvl="1"/>
            <a:r>
              <a:rPr lang="cs-CZ" sz="2400" i="1" dirty="0">
                <a:solidFill>
                  <a:srgbClr val="FFC000"/>
                </a:solidFill>
                <a:effectLst>
                  <a:outerShdw blurRad="38100" dist="38100" dir="2700000" algn="tl">
                    <a:srgbClr val="000000">
                      <a:alpha val="43137"/>
                    </a:srgbClr>
                  </a:outerShdw>
                </a:effectLst>
              </a:rPr>
              <a:t>1 </a:t>
            </a:r>
            <a:r>
              <a:rPr lang="cs-CZ" sz="2400" i="1" dirty="0" err="1">
                <a:solidFill>
                  <a:srgbClr val="FFC000"/>
                </a:solidFill>
                <a:effectLst>
                  <a:outerShdw blurRad="38100" dist="38100" dir="2700000" algn="tl">
                    <a:srgbClr val="000000">
                      <a:alpha val="43137"/>
                    </a:srgbClr>
                  </a:outerShdw>
                </a:effectLst>
              </a:rPr>
              <a:t>Azs</a:t>
            </a:r>
            <a:r>
              <a:rPr lang="cs-CZ" sz="2400" i="1" dirty="0">
                <a:solidFill>
                  <a:srgbClr val="FFC000"/>
                </a:solidFill>
                <a:effectLst>
                  <a:outerShdw blurRad="38100" dist="38100" dir="2700000" algn="tl">
                    <a:srgbClr val="000000">
                      <a:alpha val="43137"/>
                    </a:srgbClr>
                  </a:outerShdw>
                </a:effectLst>
              </a:rPr>
              <a:t> 367/2018 – 34 </a:t>
            </a:r>
          </a:p>
          <a:p>
            <a:pPr lvl="2"/>
            <a:r>
              <a:rPr lang="cs-CZ" sz="2200" i="1" dirty="0">
                <a:solidFill>
                  <a:srgbClr val="FFFF00"/>
                </a:solidFill>
                <a:effectLst>
                  <a:outerShdw blurRad="38100" dist="38100" dir="2700000" algn="tl">
                    <a:srgbClr val="000000">
                      <a:alpha val="43137"/>
                    </a:srgbClr>
                  </a:outerShdw>
                </a:effectLst>
              </a:rPr>
              <a:t>Obecná povinnost správních orgánů opatřovat podklady pro rozhodnutí </a:t>
            </a:r>
            <a:r>
              <a:rPr lang="cs-CZ" sz="2200" i="1" dirty="0">
                <a:effectLst>
                  <a:outerShdw blurRad="38100" dist="38100" dir="2700000" algn="tl">
                    <a:srgbClr val="000000">
                      <a:alpha val="43137"/>
                    </a:srgbClr>
                  </a:outerShdw>
                </a:effectLst>
              </a:rPr>
              <a:t>a postupovat tak, aby byl zjištěn stav věci, o němž nejsou důvodné pochybnosti (§ 3 správního řádu),</a:t>
            </a:r>
            <a:r>
              <a:rPr lang="cs-CZ" sz="2200" i="1" dirty="0">
                <a:solidFill>
                  <a:srgbClr val="FFFF00"/>
                </a:solidFill>
                <a:effectLst>
                  <a:outerShdw blurRad="38100" dist="38100" dir="2700000" algn="tl">
                    <a:srgbClr val="000000">
                      <a:alpha val="43137"/>
                    </a:srgbClr>
                  </a:outerShdw>
                </a:effectLst>
              </a:rPr>
              <a:t> je doplňována povinností účastníků řízení </a:t>
            </a:r>
            <a:r>
              <a:rPr lang="cs-CZ" sz="2200" i="1" dirty="0">
                <a:effectLst>
                  <a:outerShdw blurRad="38100" dist="38100" dir="2700000" algn="tl">
                    <a:srgbClr val="000000">
                      <a:alpha val="43137"/>
                    </a:srgbClr>
                  </a:outerShdw>
                </a:effectLst>
              </a:rPr>
              <a:t>poskytnout potřebnou součinnost</a:t>
            </a:r>
            <a:r>
              <a:rPr lang="cs-CZ" sz="2200" i="1" dirty="0">
                <a:solidFill>
                  <a:srgbClr val="FFFF00"/>
                </a:solidFill>
                <a:effectLst>
                  <a:outerShdw blurRad="38100" dist="38100" dir="2700000" algn="tl">
                    <a:srgbClr val="000000">
                      <a:alpha val="43137"/>
                    </a:srgbClr>
                  </a:outerShdw>
                </a:effectLst>
              </a:rPr>
              <a:t> </a:t>
            </a:r>
            <a:r>
              <a:rPr lang="cs-CZ" sz="2200" i="1" dirty="0">
                <a:effectLst>
                  <a:outerShdw blurRad="38100" dist="38100" dir="2700000" algn="tl">
                    <a:srgbClr val="000000">
                      <a:alpha val="43137"/>
                    </a:srgbClr>
                  </a:outerShdw>
                </a:effectLst>
              </a:rPr>
              <a:t>(§ 50 odst. 2 správního řádu), případně </a:t>
            </a:r>
            <a:r>
              <a:rPr lang="cs-CZ" sz="2200" i="1" dirty="0">
                <a:solidFill>
                  <a:srgbClr val="FFFF00"/>
                </a:solidFill>
                <a:effectLst>
                  <a:outerShdw blurRad="38100" dist="38100" dir="2700000" algn="tl">
                    <a:srgbClr val="000000">
                      <a:alpha val="43137"/>
                    </a:srgbClr>
                  </a:outerShdw>
                </a:effectLst>
              </a:rPr>
              <a:t>označit důkazy na podporu svých tvrzení (§ 52 správního řádu)</a:t>
            </a:r>
            <a:r>
              <a:rPr lang="cs-CZ" sz="2200" i="1" dirty="0">
                <a:effectLst>
                  <a:outerShdw blurRad="38100" dist="38100" dir="2700000" algn="tl">
                    <a:srgbClr val="000000">
                      <a:alpha val="43137"/>
                    </a:srgbClr>
                  </a:outerShdw>
                </a:effectLst>
              </a:rPr>
              <a:t>.</a:t>
            </a:r>
          </a:p>
          <a:p>
            <a:pPr lvl="1"/>
            <a:r>
              <a:rPr lang="cs-CZ" sz="2400" i="1" dirty="0">
                <a:solidFill>
                  <a:srgbClr val="FFC000"/>
                </a:solidFill>
                <a:effectLst>
                  <a:outerShdw blurRad="38100" dist="38100" dir="2700000" algn="tl">
                    <a:srgbClr val="000000">
                      <a:alpha val="43137"/>
                    </a:srgbClr>
                  </a:outerShdw>
                </a:effectLst>
              </a:rPr>
              <a:t>1 </a:t>
            </a:r>
            <a:r>
              <a:rPr lang="cs-CZ" sz="2400" i="1" dirty="0" err="1">
                <a:solidFill>
                  <a:srgbClr val="FFC000"/>
                </a:solidFill>
                <a:effectLst>
                  <a:outerShdw blurRad="38100" dist="38100" dir="2700000" algn="tl">
                    <a:srgbClr val="000000">
                      <a:alpha val="43137"/>
                    </a:srgbClr>
                  </a:outerShdw>
                </a:effectLst>
              </a:rPr>
              <a:t>Azs</a:t>
            </a:r>
            <a:r>
              <a:rPr lang="cs-CZ" sz="2400" i="1" dirty="0">
                <a:solidFill>
                  <a:srgbClr val="FFC000"/>
                </a:solidFill>
                <a:effectLst>
                  <a:outerShdw blurRad="38100" dist="38100" dir="2700000" algn="tl">
                    <a:srgbClr val="000000">
                      <a:alpha val="43137"/>
                    </a:srgbClr>
                  </a:outerShdw>
                </a:effectLst>
              </a:rPr>
              <a:t> 181/2018 – 29</a:t>
            </a:r>
            <a:r>
              <a:rPr lang="cs-CZ" sz="2400" i="1" dirty="0">
                <a:effectLst>
                  <a:outerShdw blurRad="38100" dist="38100" dir="2700000" algn="tl">
                    <a:srgbClr val="000000">
                      <a:alpha val="43137"/>
                    </a:srgbClr>
                  </a:outerShdw>
                </a:effectLst>
              </a:rPr>
              <a:t> </a:t>
            </a:r>
          </a:p>
          <a:p>
            <a:pPr lvl="2"/>
            <a:r>
              <a:rPr lang="cs-CZ" sz="2200" i="1" dirty="0">
                <a:solidFill>
                  <a:srgbClr val="FFFF00"/>
                </a:solidFill>
                <a:effectLst>
                  <a:outerShdw blurRad="38100" dist="38100" dir="2700000" algn="tl">
                    <a:srgbClr val="000000">
                      <a:alpha val="43137"/>
                    </a:srgbClr>
                  </a:outerShdw>
                </a:effectLst>
              </a:rPr>
              <a:t>Ani případné nesplnění povinnosti součinnosti účastníka řízení označit důkazy na podporu svých tvrzení </a:t>
            </a:r>
            <a:r>
              <a:rPr lang="cs-CZ" sz="2200" i="1" dirty="0">
                <a:effectLst>
                  <a:outerShdw blurRad="38100" dist="38100" dir="2700000" algn="tl">
                    <a:srgbClr val="000000">
                      <a:alpha val="43137"/>
                    </a:srgbClr>
                  </a:outerShdw>
                </a:effectLst>
              </a:rPr>
              <a:t>(§ 52 zákona č. 500/2004 Sb., správního řádu)</a:t>
            </a:r>
            <a:r>
              <a:rPr lang="cs-CZ" sz="2200" i="1" dirty="0">
                <a:solidFill>
                  <a:srgbClr val="FFFF00"/>
                </a:solidFill>
                <a:effectLst>
                  <a:outerShdw blurRad="38100" dist="38100" dir="2700000" algn="tl">
                    <a:srgbClr val="000000">
                      <a:alpha val="43137"/>
                    </a:srgbClr>
                  </a:outerShdw>
                </a:effectLst>
              </a:rPr>
              <a:t> nezbavuje správní orgán povinnosti zjistit podstatný skutkový stav věci, o němž nejsou důvodné pochybnosti </a:t>
            </a:r>
            <a:r>
              <a:rPr lang="cs-CZ" sz="2200" i="1" dirty="0">
                <a:effectLst>
                  <a:outerShdw blurRad="38100" dist="38100" dir="2700000" algn="tl">
                    <a:srgbClr val="000000">
                      <a:alpha val="43137"/>
                    </a:srgbClr>
                  </a:outerShdw>
                </a:effectLst>
              </a:rPr>
              <a:t>(§ 3 správního řádu).</a:t>
            </a:r>
          </a:p>
          <a:p>
            <a:pPr lvl="1"/>
            <a:r>
              <a:rPr lang="cs-CZ" sz="2700" i="1" dirty="0">
                <a:solidFill>
                  <a:srgbClr val="FFC000"/>
                </a:solidFill>
                <a:effectLst>
                  <a:outerShdw blurRad="38100" dist="38100" dir="2700000" algn="tl">
                    <a:srgbClr val="000000">
                      <a:alpha val="43137"/>
                    </a:srgbClr>
                  </a:outerShdw>
                </a:effectLst>
              </a:rPr>
              <a:t>5 As 29/2009 – 48</a:t>
            </a:r>
          </a:p>
          <a:p>
            <a:pPr lvl="2"/>
            <a:r>
              <a:rPr lang="cs-CZ" sz="2000" i="1" dirty="0">
                <a:solidFill>
                  <a:srgbClr val="FFFF00"/>
                </a:solidFill>
                <a:effectLst>
                  <a:outerShdw blurRad="38100" dist="38100" dir="2700000" algn="tl">
                    <a:srgbClr val="000000">
                      <a:alpha val="43137"/>
                    </a:srgbClr>
                  </a:outerShdw>
                </a:effectLst>
              </a:rPr>
              <a:t>Není na libovůli správního orgánu, jakým způsobem s návrhy účastníků na provedení důkazů naloží</a:t>
            </a:r>
            <a:r>
              <a:rPr lang="cs-CZ" sz="2000" i="1" dirty="0">
                <a:effectLst>
                  <a:outerShdw blurRad="38100" dist="38100" dir="2700000" algn="tl">
                    <a:srgbClr val="000000">
                      <a:alpha val="43137"/>
                    </a:srgbClr>
                  </a:outerShdw>
                </a:effectLst>
              </a:rPr>
              <a:t>, neboť správní orgán sice není ve smyslu § 52 správního řádu povinen všechny důkazy navržené účastníky provést, </a:t>
            </a:r>
            <a:r>
              <a:rPr lang="cs-CZ" sz="2000" i="1" dirty="0">
                <a:solidFill>
                  <a:srgbClr val="FFFF00"/>
                </a:solidFill>
                <a:effectLst>
                  <a:outerShdw blurRad="38100" dist="38100" dir="2700000" algn="tl">
                    <a:srgbClr val="000000">
                      <a:alpha val="43137"/>
                    </a:srgbClr>
                  </a:outerShdw>
                </a:effectLst>
              </a:rPr>
              <a:t>pokud však některé z nich neprovede, musí v odůvodnění rozhodnutí uvést, proč se tak stalo</a:t>
            </a:r>
            <a:r>
              <a:rPr lang="cs-CZ" sz="2000" i="1" dirty="0">
                <a:effectLst>
                  <a:outerShdw blurRad="38100" dist="38100" dir="2700000" algn="tl">
                    <a:srgbClr val="000000">
                      <a:alpha val="43137"/>
                    </a:srgbClr>
                  </a:outerShdw>
                </a:effectLst>
              </a:rPr>
              <a:t>. Správní orgán je oprávněn, ale i povinen odpovědně vážit, které důkazy je třeba provést, zda je potřebné stav dokazování doplnit a posuzovat důvodnost návrhů stran na doplnění dokazování. </a:t>
            </a:r>
            <a:r>
              <a:rPr lang="cs-CZ" sz="2000" i="1" dirty="0">
                <a:solidFill>
                  <a:srgbClr val="FFFF00"/>
                </a:solidFill>
                <a:effectLst>
                  <a:outerShdw blurRad="38100" dist="38100" dir="2700000" algn="tl">
                    <a:srgbClr val="000000">
                      <a:alpha val="43137"/>
                    </a:srgbClr>
                  </a:outerShdw>
                </a:effectLst>
              </a:rPr>
              <a:t>Zásada volného hodnocení důkazů neznamená, že by bylo rozhodujícímu orgánu dáno na výběr, které z provedených důkazů vyhodnotí a které nikoli a o které opře skutkové závěry a které opomene.</a:t>
            </a:r>
          </a:p>
        </p:txBody>
      </p:sp>
    </p:spTree>
    <p:extLst>
      <p:ext uri="{BB962C8B-B14F-4D97-AF65-F5344CB8AC3E}">
        <p14:creationId xmlns:p14="http://schemas.microsoft.com/office/powerpoint/2010/main" val="426567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7E74A-6A96-A3F0-6C1C-68C596E62A9C}"/>
              </a:ext>
            </a:extLst>
          </p:cNvPr>
          <p:cNvSpPr>
            <a:spLocks noGrp="1"/>
          </p:cNvSpPr>
          <p:nvPr>
            <p:ph type="title"/>
          </p:nvPr>
        </p:nvSpPr>
        <p:spPr>
          <a:xfrm>
            <a:off x="913795" y="124692"/>
            <a:ext cx="10353761" cy="803563"/>
          </a:xfrm>
        </p:spPr>
        <p:txBody>
          <a:bodyPr/>
          <a:lstStyle/>
          <a:p>
            <a:r>
              <a:rPr lang="cs-CZ" dirty="0">
                <a:solidFill>
                  <a:srgbClr val="FFFF00"/>
                </a:solidFill>
              </a:rPr>
              <a:t>Dokazování ve správním řízení</a:t>
            </a:r>
            <a:endParaRPr lang="cs-CZ" dirty="0"/>
          </a:p>
        </p:txBody>
      </p:sp>
      <p:sp>
        <p:nvSpPr>
          <p:cNvPr id="3" name="Zástupný obsah 2">
            <a:extLst>
              <a:ext uri="{FF2B5EF4-FFF2-40B4-BE49-F238E27FC236}">
                <a16:creationId xmlns:a16="http://schemas.microsoft.com/office/drawing/2014/main" id="{25215652-D3BC-9A6D-F113-A796F33A1A0C}"/>
              </a:ext>
            </a:extLst>
          </p:cNvPr>
          <p:cNvSpPr>
            <a:spLocks noGrp="1"/>
          </p:cNvSpPr>
          <p:nvPr>
            <p:ph idx="1"/>
          </p:nvPr>
        </p:nvSpPr>
        <p:spPr>
          <a:xfrm>
            <a:off x="277090" y="1136073"/>
            <a:ext cx="11665527" cy="5486400"/>
          </a:xfrm>
        </p:spPr>
        <p:txBody>
          <a:bodyPr>
            <a:normAutofit fontScale="92500" lnSpcReduction="20000"/>
          </a:bodyPr>
          <a:lstStyle/>
          <a:p>
            <a:r>
              <a:rPr lang="cs-CZ" sz="2600" dirty="0">
                <a:solidFill>
                  <a:srgbClr val="FFC000"/>
                </a:solidFill>
              </a:rPr>
              <a:t>Povinnost účastníka řízení označit důkazy na podporu svých tvrzení</a:t>
            </a:r>
          </a:p>
          <a:p>
            <a:pPr lvl="1"/>
            <a:r>
              <a:rPr lang="cs-CZ" sz="2400" i="1" dirty="0">
                <a:solidFill>
                  <a:srgbClr val="FFC000"/>
                </a:solidFill>
                <a:effectLst>
                  <a:outerShdw blurRad="38100" dist="38100" dir="2700000" algn="tl">
                    <a:srgbClr val="000000">
                      <a:alpha val="43137"/>
                    </a:srgbClr>
                  </a:outerShdw>
                </a:effectLst>
              </a:rPr>
              <a:t>Sb. NSS č. 3014/2014 </a:t>
            </a:r>
          </a:p>
          <a:p>
            <a:pPr lvl="2"/>
            <a:r>
              <a:rPr lang="cs-CZ" sz="2200" i="1" dirty="0">
                <a:solidFill>
                  <a:srgbClr val="FFFF00"/>
                </a:solidFill>
                <a:effectLst>
                  <a:outerShdw blurRad="38100" dist="38100" dir="2700000" algn="tl">
                    <a:srgbClr val="000000">
                      <a:alpha val="43137"/>
                    </a:srgbClr>
                  </a:outerShdw>
                </a:effectLst>
              </a:rPr>
              <a:t>Obviněný z přestupku není povinen se hájit, </a:t>
            </a:r>
            <a:r>
              <a:rPr lang="cs-CZ" sz="2200" i="1" dirty="0">
                <a:effectLst>
                  <a:outerShdw blurRad="38100" dist="38100" dir="2700000" algn="tl">
                    <a:srgbClr val="000000">
                      <a:alpha val="43137"/>
                    </a:srgbClr>
                  </a:outerShdw>
                </a:effectLst>
              </a:rPr>
              <a:t>zejména není povinen uvádět na svou obhajobu jakákoliv tvrzení, ani (anebo) o nich (nebo o jiných skutečnostech) nabízet a předkládat správnímu orgánu důkazy; ustanovení </a:t>
            </a:r>
            <a:r>
              <a:rPr lang="cs-CZ" sz="2200" i="1" dirty="0">
                <a:solidFill>
                  <a:srgbClr val="FFFF00"/>
                </a:solidFill>
                <a:effectLst>
                  <a:outerShdw blurRad="38100" dist="38100" dir="2700000" algn="tl">
                    <a:srgbClr val="000000">
                      <a:alpha val="43137"/>
                    </a:srgbClr>
                  </a:outerShdw>
                </a:effectLst>
              </a:rPr>
              <a:t>§ 52 věta první správního řádu z roku 2004 se v řízení o přestupku neuplatní.</a:t>
            </a:r>
          </a:p>
          <a:p>
            <a:pPr lvl="1">
              <a:lnSpc>
                <a:spcPct val="120000"/>
              </a:lnSpc>
            </a:pPr>
            <a:r>
              <a:rPr lang="cs-CZ" i="1" dirty="0">
                <a:solidFill>
                  <a:srgbClr val="FFC000"/>
                </a:solidFill>
                <a:effectLst>
                  <a:outerShdw blurRad="38100" dist="38100" dir="2700000" algn="tl">
                    <a:srgbClr val="000000">
                      <a:alpha val="43137"/>
                    </a:srgbClr>
                  </a:outerShdw>
                </a:effectLst>
              </a:rPr>
              <a:t>Sb. NSS č. 3168/2015</a:t>
            </a:r>
          </a:p>
          <a:p>
            <a:pPr lvl="2">
              <a:lnSpc>
                <a:spcPct val="120000"/>
              </a:lnSpc>
            </a:pPr>
            <a:r>
              <a:rPr lang="cs-CZ" i="1" dirty="0">
                <a:solidFill>
                  <a:srgbClr val="FFFF00"/>
                </a:solidFill>
                <a:effectLst>
                  <a:outerShdw blurRad="38100" dist="38100" dir="2700000" algn="tl">
                    <a:srgbClr val="000000">
                      <a:alpha val="43137"/>
                    </a:srgbClr>
                  </a:outerShdw>
                </a:effectLst>
              </a:rPr>
              <a:t>Ustanovení § 10 odst. 1 zákona č. 311/2006 Sb., o pohonných hmotách a čerpacích stanicích pohonných hmot, obsahuje speciální úpravu vůči § 50 odst. 3 správního řádu z roku 2004, pokud jde o důkazní břemeno ohledně prokázání toho, zda právnická osoba, které je vytýkáno spáchání správního deliktu, vynaložila veškeré úsilí, které bylo možno požadovat, aby porušení povinnosti stanovené zákonem o pohonných hmotách zabránila. </a:t>
            </a:r>
            <a:r>
              <a:rPr lang="cs-CZ" i="1" dirty="0">
                <a:effectLst>
                  <a:outerShdw blurRad="38100" dist="38100" dir="2700000" algn="tl">
                    <a:srgbClr val="000000">
                      <a:alpha val="43137"/>
                    </a:srgbClr>
                  </a:outerShdw>
                </a:effectLst>
              </a:rPr>
              <a:t>Přestože se ve smyslu § 50 odst. 3 správního řádu z roku 2004 jedná o okolnost svědčící ve prospěch právnické osoby, které má být v řízení z moci úřední uložena povinnost zaplatit pokutu za spáchání správního deliktu, nese důkazní břemeno ohledně prokázání této skutečnosti ve správním řízení ona sama a nikoliv správní orgán.</a:t>
            </a:r>
            <a:endParaRPr lang="cs-CZ" sz="2400" i="1" dirty="0">
              <a:solidFill>
                <a:srgbClr val="FFFF00"/>
              </a:solidFill>
              <a:effectLst>
                <a:outerShdw blurRad="38100" dist="38100" dir="2700000" algn="tl">
                  <a:srgbClr val="000000">
                    <a:alpha val="43137"/>
                  </a:srgbClr>
                </a:outerShdw>
              </a:effectLst>
            </a:endParaRPr>
          </a:p>
          <a:p>
            <a:pPr lvl="1"/>
            <a:r>
              <a:rPr lang="cs-CZ" sz="2400" dirty="0">
                <a:effectLst>
                  <a:outerShdw blurRad="38100" dist="38100" dir="2700000" algn="tl">
                    <a:srgbClr val="000000">
                      <a:alpha val="43137"/>
                    </a:srgbClr>
                  </a:outerShdw>
                </a:effectLst>
              </a:rPr>
              <a:t>Jak nakládat s „prostými“ tvrzeními účastníka řízení nepodloženými důkazy (nebo jinými podklady rozhodnutí)</a:t>
            </a:r>
          </a:p>
          <a:p>
            <a:pPr lvl="2"/>
            <a:r>
              <a:rPr lang="cs-CZ" sz="2200" dirty="0">
                <a:effectLst>
                  <a:outerShdw blurRad="38100" dist="38100" dir="2700000" algn="tl">
                    <a:srgbClr val="000000">
                      <a:alpha val="43137"/>
                    </a:srgbClr>
                  </a:outerShdw>
                </a:effectLst>
              </a:rPr>
              <a:t>Tvrzení, prohlášení a „čestné“ prohlášení</a:t>
            </a:r>
          </a:p>
          <a:p>
            <a:endParaRPr lang="cs-CZ" dirty="0"/>
          </a:p>
        </p:txBody>
      </p:sp>
    </p:spTree>
    <p:extLst>
      <p:ext uri="{BB962C8B-B14F-4D97-AF65-F5344CB8AC3E}">
        <p14:creationId xmlns:p14="http://schemas.microsoft.com/office/powerpoint/2010/main" val="3775766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Damašek</Template>
  <TotalTime>1108</TotalTime>
  <Words>3591</Words>
  <Application>Microsoft Office PowerPoint</Application>
  <PresentationFormat>Širokoúhlá obrazovka</PresentationFormat>
  <Paragraphs>150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Bookman Old Style</vt:lpstr>
      <vt:lpstr>Calibri</vt:lpstr>
      <vt:lpstr>Rockwell</vt:lpstr>
      <vt:lpstr>Damask</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Dokazování ve správním řízení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Dokazování ve správním řízení</dc:title>
  <dc:creator>Josef Vedral</dc:creator>
  <cp:lastModifiedBy>Josef Vedral</cp:lastModifiedBy>
  <cp:revision>43</cp:revision>
  <dcterms:created xsi:type="dcterms:W3CDTF">2022-04-21T21:13:51Z</dcterms:created>
  <dcterms:modified xsi:type="dcterms:W3CDTF">2022-06-22T23:40:30Z</dcterms:modified>
</cp:coreProperties>
</file>