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400" r:id="rId3"/>
    <p:sldId id="388" r:id="rId4"/>
    <p:sldId id="401" r:id="rId5"/>
    <p:sldId id="399" r:id="rId6"/>
    <p:sldId id="403" r:id="rId7"/>
    <p:sldId id="404" r:id="rId8"/>
    <p:sldId id="405" r:id="rId9"/>
    <p:sldId id="407" r:id="rId10"/>
    <p:sldId id="376" r:id="rId11"/>
  </p:sldIdLst>
  <p:sldSz cx="10693400" cy="7561263"/>
  <p:notesSz cx="9856788" cy="6797675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A939"/>
    <a:srgbClr val="00FF00"/>
    <a:srgbClr val="FFFF00"/>
    <a:srgbClr val="FF0000"/>
    <a:srgbClr val="3333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0581" autoAdjust="0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23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19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metodická porada odpadového hospodářství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3238" y="0"/>
            <a:ext cx="427196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19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dne 11.5.2017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3238" y="6456363"/>
            <a:ext cx="427196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102BC797-0C11-49E2-A6F6-35D6CADC393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19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metodická porada odpadového hospodářství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3238" y="0"/>
            <a:ext cx="427196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7375" y="509588"/>
            <a:ext cx="36036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3228975"/>
            <a:ext cx="7885112" cy="305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196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dne 11.5.2017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3238" y="6456363"/>
            <a:ext cx="427196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2CDA0606-5712-4BFD-9A5F-CE6E12595CA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Terénní úpravy do 300m2</a:t>
            </a:r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metodická porada odpadového hospodářství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dne 11.5.2017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0606-5712-4BFD-9A5F-CE6E12595CA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19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žádosti připojí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a) údaje katastru nemovitostí o pozemcích, jichž se navrhované odnětí zemědělské půdy ze zemědělského půdního fondu týká, s vyznačením vlastnických, popřípadě uživatelských vztahů k dotčeným pozemkům, a dále výměry parcel nebo jejich částí a zákres navrhovaného odnětí v kopii katastrální mapy, popřípadě doplněné orientačním zákresem parcel z dřívější pozemkové evidence,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b) vyjádření vlastníka zemědělské půdy, jejíž odnětí ze zemědělského půdního fondu se navrhuje, nebo jiné osoby, která je oprávněna tuto zemědělskou půdu užívat, nejedná-li se o žadatele, k navrhovanému odnětí nebo nejde-li o záměr, pro který je stanoven účel vyvlastnění zákonem, nebo nejde-li o záměr, pro který lze tuto zemědělskou půdu vyvlastnit,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c) výpočet odvodů za odnětí půdy ze zemědělského půdního fondu včetně postupu výpočtu podle přílohy k tomuto zákonu a včetně vstupních údajů použitých pro výpočet, nejde-li o odnětí, při kterém se odvody nestanoví,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d) plán rekultivace, má-li být půda po ukončení účelu odnětí vrácena do zemědělského půdního fondu nebo rekultivována zalesněním či zřízením vodní plochy,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e) předběžnou bilanci skrývky kulturních vrstev půdy a návrh způsobu jejich hospodárného využití,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f) vyhodnocení a návrh alternativ podle § 7 odst. 1 a 2,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g) výsledky pedologického průzkumu,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h) údaje o odvodnění a závlahách,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i) údaje o protierozních opatřeních,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j) zákres hranic bonitovaných půdně ekologických jednotek s vyznačením tříd ochrany a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k) informaci, v jakém následném řízení podle zvláštního právního předpisu má být souhlas s odnětím zemědělské půdy ze zemědělského půdního fondu podkladem,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l) vyjádření podle § 7 odst. 4, jedná-li se o záměr tras nadzemních a podzemních vedení, pozemních komunikací, celostátních drah a vodních cest a jejich součástí,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m) plán vhodných opatření pro naplnění veřejného zájmu na zadržení vody v krajině.</a:t>
            </a:r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metodická porada odpadového hospodářství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dne 11.5.2017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0606-5712-4BFD-9A5F-CE6E12595CA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0129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EF99D-1E70-475F-A720-76D05565FE1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79FD4-123C-4D4B-813A-65A0316DDE59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5866EC-A920-4D1D-A48D-D6B4553C43A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CC6EE-05C9-44AC-BA93-5DC681A506C1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47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177800"/>
            <a:ext cx="1939925" cy="64119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0" y="177800"/>
            <a:ext cx="5667375" cy="64119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80958-E5E5-4FD3-8CBF-0889583727F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D3AD4-0B59-4920-981E-7B7B0F68B27E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876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5" y="177800"/>
            <a:ext cx="4235450" cy="4333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1619250" y="1619250"/>
            <a:ext cx="7759700" cy="49704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C65A1-6131-4DA9-8F61-7FD0A9389E1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929F2-4EF5-4885-83D9-03CBE8E00600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5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5" y="177800"/>
            <a:ext cx="4235450" cy="4333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57509-562A-4DBC-98F7-CF11D0D51A9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E992E-B4AF-428B-A92F-07429BC6CB06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50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59ECA-C578-4ADC-B0D1-2E16086FAEE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1514E-7952-4053-808D-DDC12B2756B3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24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BFD9F-76C3-4C32-93B9-4FCB4E890D6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9A98A-B96C-4D15-94D2-9FFE5BBA8170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54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35916-8DE5-4E59-8A42-0158AC76BCD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4EF38-1BBB-4969-AF4C-7E986C545198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52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323B4-EB35-4321-A96F-CAD2E3D13B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D704C-25DC-4009-958B-2A98925AD612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52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29351-DC38-4BF1-8850-9710585DC93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A025A-66B5-499A-8346-52120A3B234A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12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A67B-BE9D-4F32-ABB8-3BE9BBE904B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096CD-37D2-4CC1-B014-D90B0C185A5D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12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67A13-A3FD-448D-B046-8EBEBB930BD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580DA-5744-4942-B295-5FB20546283C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33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BADBF-3398-456C-9357-14C3A06742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168A-E623-436F-994D-7ED8137FF1A6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2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zadi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36525"/>
            <a:ext cx="10902951" cy="77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2225" y="177800"/>
            <a:ext cx="42354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prezentace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19250"/>
            <a:ext cx="7759700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oddílu – úroveň 1</a:t>
            </a:r>
          </a:p>
          <a:p>
            <a:pPr lvl="1"/>
            <a:r>
              <a:rPr lang="cs-CZ" altLang="cs-CZ" smtClean="0"/>
              <a:t>Text oddílu – úroveň 2</a:t>
            </a:r>
          </a:p>
          <a:p>
            <a:pPr lvl="2"/>
            <a:r>
              <a:rPr lang="cs-CZ" altLang="cs-CZ" smtClean="0"/>
              <a:t>Text oddílu – úroveň 3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8278813" y="7124700"/>
            <a:ext cx="2181225" cy="255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995363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5363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5363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5363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5363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cs-CZ" altLang="cs-CZ" sz="1400" smtClean="0">
              <a:solidFill>
                <a:schemeClr val="bg2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6638" y="7124700"/>
            <a:ext cx="13160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7A49D895-4A79-4112-BD96-725EA928816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0" y="7124700"/>
            <a:ext cx="1638300" cy="255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7174473-2BBD-4AA5-83FD-C06905A3EF20}" type="datetime1">
              <a:rPr lang="cs-CZ"/>
              <a:pPr>
                <a:defRPr/>
              </a:pPr>
              <a:t>05.04.2022</a:t>
            </a:fld>
            <a:endParaRPr lang="cs-CZ"/>
          </a:p>
        </p:txBody>
      </p:sp>
      <p:pic>
        <p:nvPicPr>
          <p:cNvPr id="1032" name="Picture 11" descr="Logo bar poz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6948488"/>
            <a:ext cx="10810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charset="0"/>
        </a:defRPr>
      </a:lvl9pPr>
    </p:titleStyle>
    <p:bodyStyle>
      <a:lvl1pPr marL="342900" indent="-342900" algn="l" defTabSz="182563" rtl="0" eaLnBrk="0" fontAlgn="base" hangingPunct="0">
        <a:lnSpc>
          <a:spcPct val="113000"/>
        </a:lnSpc>
        <a:spcBef>
          <a:spcPct val="0"/>
        </a:spcBef>
        <a:spcAft>
          <a:spcPct val="0"/>
        </a:spcAft>
        <a:defRPr sz="2200" b="1">
          <a:solidFill>
            <a:srgbClr val="25A939"/>
          </a:solidFill>
          <a:latin typeface="+mn-lt"/>
          <a:ea typeface="+mn-ea"/>
          <a:cs typeface="+mn-cs"/>
        </a:defRPr>
      </a:lvl1pPr>
      <a:lvl2pPr marL="720725" indent="-457200" algn="l" defTabSz="182563" rtl="0" eaLnBrk="0" fontAlgn="base" hangingPunct="0">
        <a:lnSpc>
          <a:spcPct val="125000"/>
        </a:lnSpc>
        <a:spcBef>
          <a:spcPct val="0"/>
        </a:spcBef>
        <a:spcAft>
          <a:spcPct val="20000"/>
        </a:spcAft>
        <a:buClr>
          <a:srgbClr val="25A939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524000" indent="-263525" algn="l" defTabSz="182563" rtl="0" eaLnBrk="0" fontAlgn="base" hangingPunct="0">
        <a:spcBef>
          <a:spcPct val="0"/>
        </a:spcBef>
        <a:spcAft>
          <a:spcPct val="0"/>
        </a:spcAft>
        <a:buClr>
          <a:srgbClr val="25A93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2292350" indent="-228600" algn="l" defTabSz="1825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700338" indent="-228600" algn="l" defTabSz="1825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3157538" indent="-228600" algn="l" defTabSz="1825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614738" indent="-228600" algn="l" defTabSz="1825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4071938" indent="-228600" algn="l" defTabSz="1825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529138" indent="-228600" algn="l" defTabSz="1825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pozadi_uv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675"/>
            <a:ext cx="10974388" cy="775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363" y="1116013"/>
            <a:ext cx="10658475" cy="1800225"/>
          </a:xfrm>
          <a:noFill/>
        </p:spPr>
        <p:txBody>
          <a:bodyPr wrap="none"/>
          <a:lstStyle/>
          <a:p>
            <a:pPr algn="ctr" eaLnBrk="1" hangingPunct="1"/>
            <a:r>
              <a:rPr lang="cs-CZ" altLang="cs-CZ" sz="3600" dirty="0" smtClean="0"/>
              <a:t>Závazná stanoviska při ochraně ZPF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2288" y="3348038"/>
            <a:ext cx="8928100" cy="1873250"/>
          </a:xfrm>
          <a:noFill/>
        </p:spPr>
        <p:txBody>
          <a:bodyPr wrap="none"/>
          <a:lstStyle/>
          <a:p>
            <a:pPr algn="l" eaLnBrk="1" hangingPunct="1"/>
            <a:r>
              <a:rPr lang="cs-CZ" altLang="cs-CZ" sz="2800" b="0" dirty="0" smtClean="0">
                <a:solidFill>
                  <a:srgbClr val="DDDDDD"/>
                </a:solidFill>
              </a:rPr>
              <a:t>								</a:t>
            </a:r>
            <a:r>
              <a:rPr lang="cs-CZ" altLang="cs-CZ" sz="2800" b="0" dirty="0">
                <a:solidFill>
                  <a:srgbClr val="DDDDDD"/>
                </a:solidFill>
              </a:rPr>
              <a:t>	</a:t>
            </a:r>
            <a:r>
              <a:rPr lang="cs-CZ" altLang="cs-CZ" sz="2800" b="0" dirty="0" smtClean="0">
                <a:solidFill>
                  <a:srgbClr val="DDDDDD"/>
                </a:solidFill>
              </a:rPr>
              <a:t>											Roman Slouka</a:t>
            </a:r>
            <a:endParaRPr lang="cs-CZ" altLang="cs-CZ" sz="3200" b="0" dirty="0" smtClean="0">
              <a:solidFill>
                <a:srgbClr val="DDDDDD"/>
              </a:solidFill>
            </a:endParaRPr>
          </a:p>
          <a:p>
            <a:pPr algn="l" eaLnBrk="1" hangingPunct="1"/>
            <a:r>
              <a:rPr lang="cs-CZ" altLang="cs-CZ" sz="2400" b="0" dirty="0" smtClean="0">
                <a:solidFill>
                  <a:srgbClr val="DDDDDD"/>
                </a:solidFill>
              </a:rPr>
              <a:t>										     Odbor životního prostředí a zemědělství</a:t>
            </a:r>
          </a:p>
          <a:p>
            <a:pPr algn="l" eaLnBrk="1" hangingPunct="1"/>
            <a:r>
              <a:rPr lang="cs-CZ" altLang="cs-CZ" sz="2400" b="0" dirty="0" smtClean="0">
                <a:solidFill>
                  <a:srgbClr val="DDDDDD"/>
                </a:solidFill>
              </a:rPr>
              <a:t> 														    Krajský úřad Kraje Vysočina</a:t>
            </a:r>
          </a:p>
          <a:p>
            <a:pPr algn="l" eaLnBrk="1" hangingPunct="1"/>
            <a:endParaRPr lang="cs-CZ" altLang="cs-CZ" b="0" dirty="0" smtClean="0">
              <a:solidFill>
                <a:srgbClr val="DDDDDD"/>
              </a:solidFill>
            </a:endParaRPr>
          </a:p>
          <a:p>
            <a:pPr algn="l" eaLnBrk="1" hangingPunct="1"/>
            <a:r>
              <a:rPr lang="cs-CZ" altLang="cs-CZ" b="0" dirty="0" smtClean="0">
                <a:solidFill>
                  <a:srgbClr val="DDDDDD"/>
                </a:solidFill>
              </a:rPr>
              <a:t>																</a:t>
            </a:r>
          </a:p>
          <a:p>
            <a:pPr algn="l" eaLnBrk="1" hangingPunct="1"/>
            <a:r>
              <a:rPr lang="cs-CZ" altLang="cs-CZ" sz="2400" dirty="0" smtClean="0">
                <a:solidFill>
                  <a:schemeClr val="bg1"/>
                </a:solidFill>
              </a:rPr>
              <a:t>       </a:t>
            </a:r>
          </a:p>
          <a:p>
            <a:pPr algn="l" eaLnBrk="1" hangingPunct="1"/>
            <a:endParaRPr lang="cs-CZ" altLang="cs-CZ" b="0" dirty="0" smtClean="0">
              <a:solidFill>
                <a:srgbClr val="DDDDDD"/>
              </a:solidFill>
            </a:endParaRPr>
          </a:p>
          <a:p>
            <a:pPr algn="l" eaLnBrk="1" hangingPunct="1"/>
            <a:r>
              <a:rPr lang="cs-CZ" altLang="cs-CZ" b="0" dirty="0" smtClean="0">
                <a:solidFill>
                  <a:srgbClr val="DDDDDD"/>
                </a:solidFill>
              </a:rPr>
              <a:t>										</a:t>
            </a:r>
            <a:r>
              <a:rPr lang="cs-CZ" altLang="cs-CZ" b="0" dirty="0" smtClean="0">
                <a:solidFill>
                  <a:schemeClr val="tx1"/>
                </a:solidFill>
              </a:rPr>
              <a:t>        		</a:t>
            </a:r>
          </a:p>
          <a:p>
            <a:pPr algn="l" eaLnBrk="1" hangingPunct="1"/>
            <a:r>
              <a:rPr lang="cs-CZ" altLang="cs-CZ" b="0" dirty="0" smtClean="0">
                <a:solidFill>
                  <a:schemeClr val="tx1"/>
                </a:solidFill>
              </a:rPr>
              <a:t>																													</a:t>
            </a:r>
            <a:r>
              <a:rPr lang="cs-CZ" altLang="cs-CZ" sz="2400" b="0" dirty="0" smtClean="0">
                <a:solidFill>
                  <a:srgbClr val="DDDDDD"/>
                </a:solidFill>
              </a:rPr>
              <a:t>				</a:t>
            </a:r>
          </a:p>
        </p:txBody>
      </p:sp>
      <p:pic>
        <p:nvPicPr>
          <p:cNvPr id="2053" name="Picture 14" descr="Logo bar p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6516688"/>
            <a:ext cx="20875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524" y="0"/>
            <a:ext cx="6930876" cy="6111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Metodická porada k ochraně ZPF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2197100"/>
            <a:ext cx="8856663" cy="4392613"/>
          </a:xfrm>
        </p:spPr>
        <p:txBody>
          <a:bodyPr/>
          <a:lstStyle/>
          <a:p>
            <a:pPr lvl="4">
              <a:buFont typeface="Wingdings" pitchFamily="2" charset="2"/>
              <a:buNone/>
              <a:defRPr/>
            </a:pPr>
            <a:r>
              <a:rPr lang="cs-CZ" altLang="cs-CZ" sz="2800" i="1" dirty="0" smtClean="0"/>
              <a:t>	</a:t>
            </a:r>
            <a:r>
              <a:rPr lang="cs-CZ" altLang="cs-CZ" sz="3200" b="1" dirty="0" smtClean="0"/>
              <a:t>Děkuji za pozornost</a:t>
            </a:r>
          </a:p>
          <a:p>
            <a:pPr lvl="4">
              <a:buFont typeface="Wingdings" pitchFamily="2" charset="2"/>
              <a:buNone/>
              <a:defRPr/>
            </a:pPr>
            <a:r>
              <a:rPr lang="cs-CZ" altLang="cs-CZ" sz="3200" b="1" dirty="0" smtClean="0"/>
              <a:t>Termín příští porady ???</a:t>
            </a:r>
          </a:p>
          <a:p>
            <a:pPr lvl="4">
              <a:buFont typeface="Wingdings" pitchFamily="2" charset="2"/>
              <a:buNone/>
              <a:defRPr/>
            </a:pPr>
            <a:r>
              <a:rPr lang="cs-CZ" altLang="cs-CZ" sz="3200" dirty="0" smtClean="0"/>
              <a:t>       </a:t>
            </a:r>
            <a:endParaRPr lang="cs-CZ" altLang="cs-CZ" sz="2800" i="1" dirty="0" smtClean="0">
              <a:solidFill>
                <a:srgbClr val="C00000"/>
              </a:solidFill>
            </a:endParaRPr>
          </a:p>
          <a:p>
            <a:pPr marL="263525" lvl="1" indent="0"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>
              <a:solidFill>
                <a:srgbClr val="C00000"/>
              </a:solidFill>
            </a:endParaRPr>
          </a:p>
        </p:txBody>
      </p:sp>
      <p:sp>
        <p:nvSpPr>
          <p:cNvPr id="8196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 eaLnBrk="0" hangingPunct="0">
              <a:lnSpc>
                <a:spcPct val="113000"/>
              </a:lnSpc>
              <a:spcBef>
                <a:spcPct val="0"/>
              </a:spcBef>
              <a:defRPr sz="2200" b="1">
                <a:solidFill>
                  <a:srgbClr val="25A939"/>
                </a:solidFill>
                <a:latin typeface="Arial" panose="020B0604020202020204" pitchFamily="34" charset="0"/>
              </a:defRPr>
            </a:lvl1pPr>
            <a:lvl2pPr marL="742950" indent="-285750" defTabSz="995363" eaLnBrk="0" hangingPunct="0">
              <a:lnSpc>
                <a:spcPct val="125000"/>
              </a:lnSpc>
              <a:spcBef>
                <a:spcPct val="0"/>
              </a:spcBef>
              <a:spcAft>
                <a:spcPct val="20000"/>
              </a:spcAft>
              <a:buClr>
                <a:srgbClr val="25A93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 eaLnBrk="0" hangingPunct="0">
              <a:spcBef>
                <a:spcPct val="0"/>
              </a:spcBef>
              <a:buClr>
                <a:srgbClr val="25A93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 eaLnBrk="0" hangingPunct="0"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 eaLnBrk="0" hangingPunct="0"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A2A93A96-2D78-4087-A709-CEF685EFD7C4}" type="slidenum">
              <a:rPr lang="cs-CZ" altLang="cs-CZ" sz="1400" b="0">
                <a:solidFill>
                  <a:schemeClr val="bg2"/>
                </a:solidFill>
              </a:rPr>
              <a:pPr eaLnBrk="1" hangingPunct="1">
                <a:lnSpc>
                  <a:spcPct val="100000"/>
                </a:lnSpc>
              </a:pPr>
              <a:t>10</a:t>
            </a:fld>
            <a:endParaRPr lang="cs-CZ" altLang="cs-CZ" sz="1400" b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801688" y="828675"/>
            <a:ext cx="9090025" cy="647700"/>
          </a:xfrm>
        </p:spPr>
        <p:txBody>
          <a:bodyPr/>
          <a:lstStyle/>
          <a:p>
            <a:pPr algn="ctr"/>
            <a:r>
              <a:rPr lang="cs-CZ" altLang="cs-CZ" sz="3200" smtClean="0">
                <a:solidFill>
                  <a:schemeClr val="tx1"/>
                </a:solidFill>
              </a:rPr>
              <a:t>Vztah individuálních právních aktů a podstata závazných stanovisek („ZS“)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306388" y="2052638"/>
            <a:ext cx="10153650" cy="4608512"/>
          </a:xfrm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Nezávislost, řetězení, subsumpce</a:t>
            </a:r>
          </a:p>
          <a:p>
            <a:pPr marL="342900" indent="-342900" algn="just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Zákon o vztahu většinou mlčí, občas naznačuje (subsumpce)</a:t>
            </a:r>
          </a:p>
          <a:p>
            <a:pPr marL="342900" indent="-342900" algn="just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K čemu závazná stanoviska slouží: procesní zjednodušení tam, kde na sebe navazují skutkové otázky</a:t>
            </a:r>
          </a:p>
          <a:p>
            <a:pPr marL="342900" indent="-342900" algn="just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To zákonodárce nepochopil – hypertrofie ZS, nárůst DOS (ale DOS může být stanoven přímo zákonem  - § 136 odst. 1 písmeno a) SŘ)</a:t>
            </a:r>
          </a:p>
          <a:p>
            <a:pPr marL="342900" indent="-342900" algn="just">
              <a:buFontTx/>
              <a:buChar char="•"/>
            </a:pPr>
            <a:r>
              <a:rPr lang="cs-CZ" altLang="cs-CZ" sz="2400" smtClean="0">
                <a:solidFill>
                  <a:schemeClr val="tx1"/>
                </a:solidFill>
              </a:rPr>
              <a:t>Závazné stanovisko – nesamostatný individuální právní akt, zásadně součást správního rozhodnutí, právní účinky až právní moci správního rozhodnutí, právní úprava neúplná a roztříštěná (§ 149 SŘ, § 4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StZ</a:t>
            </a:r>
            <a:r>
              <a:rPr lang="cs-CZ" altLang="cs-CZ" sz="24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Tx/>
              <a:buChar char="•"/>
            </a:pPr>
            <a:endParaRPr lang="cs-CZ" altLang="cs-CZ" sz="2400" dirty="0" smtClean="0">
              <a:solidFill>
                <a:schemeClr val="tx1"/>
              </a:solidFill>
            </a:endParaRPr>
          </a:p>
          <a:p>
            <a:pPr marL="800100" lvl="1" indent="-342900" algn="just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832225" y="177800"/>
            <a:ext cx="6861175" cy="433388"/>
          </a:xfrm>
        </p:spPr>
        <p:txBody>
          <a:bodyPr/>
          <a:lstStyle/>
          <a:p>
            <a:r>
              <a:rPr lang="cs-CZ" altLang="cs-CZ" sz="2000" dirty="0" smtClean="0"/>
              <a:t>Metodická porada k ochraně ZPF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33363" y="828675"/>
            <a:ext cx="10296525" cy="5904284"/>
          </a:xfrm>
        </p:spPr>
        <p:txBody>
          <a:bodyPr/>
          <a:lstStyle/>
          <a:p>
            <a:pPr algn="ctr"/>
            <a:r>
              <a:rPr lang="cs-CZ" altLang="cs-CZ" sz="3200" dirty="0" smtClean="0">
                <a:solidFill>
                  <a:schemeClr val="tx1"/>
                </a:solidFill>
              </a:rPr>
              <a:t>Proces vydávání závazného stanoviska v OPK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Iniciace: žadatel 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Procesní úkony mohou být stejné jako u správního rozhodnutí, s podklady není třeba dotčené osoby seznamovat (zatím)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Náležitosti ZS: výrok, odůvodnění (nově § 149 odst. 2 SŘ), poučení (doporučené)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odůvodnění např. §§, na nichž je obsah založen, podklady, úvaha proč ano/ne, tj. jako by šlo o správní rozhodnutí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Podmínky ZS: výslovná úprava (§ 9 odst. 1 písmeno b)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ZoZPF</a:t>
            </a:r>
            <a:r>
              <a:rPr lang="cs-CZ" altLang="cs-CZ" sz="2400" dirty="0" smtClean="0">
                <a:solidFill>
                  <a:schemeClr val="tx1"/>
                </a:solidFill>
              </a:rPr>
              <a:t>) x praxe neodporující zákonu</a:t>
            </a:r>
          </a:p>
          <a:p>
            <a:pPr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ZS bez podmínek – výjimka – nemusí následovat správní rozhodnutí (územní souhlas, ohlášení stavby)</a:t>
            </a:r>
          </a:p>
        </p:txBody>
      </p:sp>
      <p:sp>
        <p:nvSpPr>
          <p:cNvPr id="5124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 eaLnBrk="0" hangingPunct="0">
              <a:lnSpc>
                <a:spcPct val="113000"/>
              </a:lnSpc>
              <a:spcBef>
                <a:spcPct val="0"/>
              </a:spcBef>
              <a:defRPr sz="2200" b="1">
                <a:solidFill>
                  <a:srgbClr val="25A939"/>
                </a:solidFill>
                <a:latin typeface="Arial" panose="020B0604020202020204" pitchFamily="34" charset="0"/>
              </a:defRPr>
            </a:lvl1pPr>
            <a:lvl2pPr marL="742950" indent="-285750" defTabSz="995363" eaLnBrk="0" hangingPunct="0">
              <a:lnSpc>
                <a:spcPct val="125000"/>
              </a:lnSpc>
              <a:spcBef>
                <a:spcPct val="0"/>
              </a:spcBef>
              <a:spcAft>
                <a:spcPct val="20000"/>
              </a:spcAft>
              <a:buClr>
                <a:srgbClr val="25A93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 eaLnBrk="0" hangingPunct="0">
              <a:spcBef>
                <a:spcPct val="0"/>
              </a:spcBef>
              <a:buClr>
                <a:srgbClr val="25A93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 eaLnBrk="0" hangingPunct="0"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 eaLnBrk="0" hangingPunct="0"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00F59E7F-68EB-42E7-8DF0-1800E504259B}" type="slidenum">
              <a:rPr lang="cs-CZ" altLang="cs-CZ" sz="1400" b="0">
                <a:solidFill>
                  <a:schemeClr val="bg2"/>
                </a:solidFill>
              </a:rPr>
              <a:pPr eaLnBrk="1" hangingPunct="1">
                <a:lnSpc>
                  <a:spcPct val="100000"/>
                </a:lnSpc>
              </a:pPr>
              <a:t>3</a:t>
            </a:fld>
            <a:endParaRPr lang="cs-CZ" altLang="cs-CZ" sz="1400" b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627043" cy="433388"/>
          </a:xfrm>
        </p:spPr>
        <p:txBody>
          <a:bodyPr/>
          <a:lstStyle/>
          <a:p>
            <a:r>
              <a:rPr lang="cs-CZ" dirty="0" smtClean="0"/>
              <a:t>Metodická porada k ochraně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16335"/>
            <a:ext cx="10891316" cy="5616623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Podmínky (mody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Kvantitativní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u dělitelných záměrů - snižuje se negativní intenzita záměru, záměr se </a:t>
            </a:r>
            <a:r>
              <a:rPr lang="cs-CZ" dirty="0" smtClean="0">
                <a:solidFill>
                  <a:schemeClr val="tx1"/>
                </a:solidFill>
              </a:rPr>
              <a:t>zmenšuje,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Kompenzační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záměr je nedělitelný, negativní účinky záměru se zmírní opatřením na jiném místě (</a:t>
            </a:r>
            <a:r>
              <a:rPr lang="cs-CZ" dirty="0" err="1">
                <a:solidFill>
                  <a:schemeClr val="tx1"/>
                </a:solidFill>
              </a:rPr>
              <a:t>komisivní</a:t>
            </a:r>
            <a:r>
              <a:rPr lang="cs-CZ" dirty="0">
                <a:solidFill>
                  <a:schemeClr val="tx1"/>
                </a:solidFill>
              </a:rPr>
              <a:t> podmínka), </a:t>
            </a:r>
          </a:p>
          <a:p>
            <a:r>
              <a:rPr lang="cs-CZ" dirty="0">
                <a:solidFill>
                  <a:schemeClr val="tx1"/>
                </a:solidFill>
              </a:rPr>
              <a:t>Časové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záměr se provede v určitém ročním období, do určité doby, apod., </a:t>
            </a:r>
          </a:p>
          <a:p>
            <a:r>
              <a:rPr lang="cs-CZ" dirty="0">
                <a:solidFill>
                  <a:schemeClr val="tx1"/>
                </a:solidFill>
              </a:rPr>
              <a:t>„Technologické“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požadavek méně negativní technologie („BAT“), provedení stavby, </a:t>
            </a:r>
            <a:r>
              <a:rPr lang="cs-CZ" dirty="0" smtClean="0">
                <a:solidFill>
                  <a:schemeClr val="tx1"/>
                </a:solidFill>
              </a:rPr>
              <a:t>umístění staveniště na jiné místo, apod.,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Zdůrazňovací  </a:t>
            </a:r>
            <a:r>
              <a:rPr lang="cs-CZ" dirty="0">
                <a:solidFill>
                  <a:schemeClr val="tx1"/>
                </a:solidFill>
              </a:rPr>
              <a:t>– položí důraz na některou zákonnou povinnost nebo zásadní pasáž žádosti (dokumentace apod.). , </a:t>
            </a:r>
          </a:p>
          <a:p>
            <a:r>
              <a:rPr lang="cs-CZ" dirty="0">
                <a:solidFill>
                  <a:schemeClr val="tx1"/>
                </a:solidFill>
              </a:rPr>
              <a:t>Cílové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stanoví zákonný cíl aniž určuje způsob jeho dosažení (otázka, zda žadatel může ovlivnit všechny parametry), </a:t>
            </a:r>
          </a:p>
          <a:p>
            <a:r>
              <a:rPr lang="cs-CZ" dirty="0">
                <a:solidFill>
                  <a:schemeClr val="tx1"/>
                </a:solidFill>
              </a:rPr>
              <a:t>Otevřené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detaily </a:t>
            </a:r>
            <a:r>
              <a:rPr lang="cs-CZ" dirty="0" smtClean="0">
                <a:solidFill>
                  <a:schemeClr val="tx1"/>
                </a:solidFill>
              </a:rPr>
              <a:t>záměru </a:t>
            </a:r>
            <a:r>
              <a:rPr lang="cs-CZ" dirty="0">
                <a:solidFill>
                  <a:schemeClr val="tx1"/>
                </a:solidFill>
              </a:rPr>
              <a:t>budou upřesněny (další stupně PD), na místě</a:t>
            </a:r>
            <a:r>
              <a:rPr lang="cs-CZ" dirty="0" smtClean="0">
                <a:solidFill>
                  <a:schemeClr val="tx1"/>
                </a:solidFill>
              </a:rPr>
              <a:t>, biologický dozor </a:t>
            </a:r>
            <a:r>
              <a:rPr lang="cs-CZ" dirty="0">
                <a:solidFill>
                  <a:schemeClr val="tx1"/>
                </a:solidFill>
              </a:rPr>
              <a:t>apod. , měl by být souhlas žadatele, </a:t>
            </a:r>
          </a:p>
          <a:p>
            <a:r>
              <a:rPr lang="cs-CZ" dirty="0">
                <a:solidFill>
                  <a:schemeClr val="tx1"/>
                </a:solidFill>
              </a:rPr>
              <a:t>Následné – hlášení, monitoring, apod.  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59ECA-C578-4ADC-B0D1-2E16086FAEE5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49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832225" y="177800"/>
            <a:ext cx="6861175" cy="433388"/>
          </a:xfrm>
        </p:spPr>
        <p:txBody>
          <a:bodyPr/>
          <a:lstStyle/>
          <a:p>
            <a:r>
              <a:rPr lang="cs-CZ" altLang="cs-CZ" sz="2000" dirty="0" smtClean="0"/>
              <a:t>Metodická porada k ochraně ZPF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77825" y="971550"/>
            <a:ext cx="10082213" cy="5618163"/>
          </a:xfrm>
        </p:spPr>
        <p:txBody>
          <a:bodyPr/>
          <a:lstStyle/>
          <a:p>
            <a:pPr algn="ctr">
              <a:defRPr/>
            </a:pPr>
            <a:r>
              <a:rPr lang="cs-CZ" altLang="cs-CZ" sz="3200" dirty="0" smtClean="0">
                <a:solidFill>
                  <a:schemeClr val="tx1"/>
                </a:solidFill>
              </a:rPr>
              <a:t>Závazná stanoviska a stavební zákon po 1.1. 2021</a:t>
            </a:r>
          </a:p>
          <a:p>
            <a:pPr marL="0" indent="0"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§ 149 SŘ, § 4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StZ</a:t>
            </a:r>
            <a:endParaRPr lang="cs-CZ" altLang="cs-CZ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K vydání ZS je stanovena lhůta 30 dnů od podání žádosti, v případě místního ohledání nebo složitého případu 60 dní.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 </a:t>
            </a:r>
            <a:r>
              <a:rPr lang="cs-CZ" dirty="0">
                <a:solidFill>
                  <a:schemeClr val="tx1"/>
                </a:solidFill>
              </a:rPr>
              <a:t>„stavební“ ZS je to lhůta propadná, po jejím marném uplynutí nastává fikce souhlasného ZS bez podmínek (§ 4 odst. 9 </a:t>
            </a:r>
            <a:r>
              <a:rPr lang="cs-CZ" dirty="0" err="1">
                <a:solidFill>
                  <a:schemeClr val="tx1"/>
                </a:solidFill>
              </a:rPr>
              <a:t>StZ</a:t>
            </a:r>
            <a:r>
              <a:rPr lang="cs-CZ" dirty="0">
                <a:solidFill>
                  <a:schemeClr val="tx1"/>
                </a:solidFill>
              </a:rPr>
              <a:t>).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Prodloužení lhůty z 30 dní na 60. N</a:t>
            </a:r>
            <a:r>
              <a:rPr lang="cs-CZ" dirty="0" smtClean="0">
                <a:solidFill>
                  <a:schemeClr val="tx1"/>
                </a:solidFill>
              </a:rPr>
              <a:t>utno </a:t>
            </a:r>
            <a:r>
              <a:rPr lang="cs-CZ" dirty="0">
                <a:solidFill>
                  <a:schemeClr val="tx1"/>
                </a:solidFill>
              </a:rPr>
              <a:t>vydat usnesení o prodloužení lhůty (poznamenává se do spisu) a </a:t>
            </a:r>
            <a:r>
              <a:rPr lang="cs-CZ" dirty="0">
                <a:solidFill>
                  <a:srgbClr val="FF0000"/>
                </a:solidFill>
              </a:rPr>
              <a:t>informovat o tom žadatele a stavební </a:t>
            </a:r>
            <a:r>
              <a:rPr lang="cs-CZ" dirty="0" smtClean="0">
                <a:solidFill>
                  <a:srgbClr val="FF0000"/>
                </a:solidFill>
              </a:rPr>
              <a:t>úřad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(§ 4 odst. 9 </a:t>
            </a:r>
            <a:r>
              <a:rPr lang="cs-CZ" dirty="0" err="1">
                <a:solidFill>
                  <a:schemeClr val="tx1"/>
                </a:solidFill>
              </a:rPr>
              <a:t>StZ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  <a:endParaRPr lang="cs-CZ" sz="2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Lhůta běží od podání bezvadné žádosti, jinak výzva k odstranění vad. Lhůtu stanovuje správní orgán. Nutné je poučení o následcích neodstranění vad. Nejsou-li vady ve lhůtě odstraněny, vydá se  sdělení, že ZS nebude vydáno. Tím řízení o ZS končí. (§ 149 odst. 5 SŘ). </a:t>
            </a:r>
            <a:endParaRPr lang="cs-CZ" altLang="cs-CZ" sz="2400" dirty="0" smtClean="0">
              <a:solidFill>
                <a:schemeClr val="tx1"/>
              </a:solidFill>
            </a:endParaRP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 eaLnBrk="0" hangingPunct="0">
              <a:lnSpc>
                <a:spcPct val="113000"/>
              </a:lnSpc>
              <a:spcBef>
                <a:spcPct val="0"/>
              </a:spcBef>
              <a:defRPr sz="2200" b="1">
                <a:solidFill>
                  <a:srgbClr val="25A939"/>
                </a:solidFill>
                <a:latin typeface="Arial" panose="020B0604020202020204" pitchFamily="34" charset="0"/>
              </a:defRPr>
            </a:lvl1pPr>
            <a:lvl2pPr marL="742950" indent="-285750" defTabSz="995363" eaLnBrk="0" hangingPunct="0">
              <a:lnSpc>
                <a:spcPct val="125000"/>
              </a:lnSpc>
              <a:spcBef>
                <a:spcPct val="0"/>
              </a:spcBef>
              <a:spcAft>
                <a:spcPct val="20000"/>
              </a:spcAft>
              <a:buClr>
                <a:srgbClr val="25A93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 eaLnBrk="0" hangingPunct="0">
              <a:spcBef>
                <a:spcPct val="0"/>
              </a:spcBef>
              <a:buClr>
                <a:srgbClr val="25A93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 eaLnBrk="0" hangingPunct="0"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 eaLnBrk="0" hangingPunct="0"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40A36BDC-58CA-41A4-8C00-E46FB00465C8}" type="slidenum">
              <a:rPr lang="cs-CZ" altLang="cs-CZ" sz="1400" b="0">
                <a:solidFill>
                  <a:schemeClr val="bg2"/>
                </a:solidFill>
              </a:rPr>
              <a:pPr eaLnBrk="1" hangingPunct="1">
                <a:lnSpc>
                  <a:spcPct val="100000"/>
                </a:lnSpc>
              </a:pPr>
              <a:t>5</a:t>
            </a:fld>
            <a:endParaRPr lang="cs-CZ" altLang="cs-CZ" sz="1400" b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861175" cy="433388"/>
          </a:xfrm>
        </p:spPr>
        <p:txBody>
          <a:bodyPr/>
          <a:lstStyle/>
          <a:p>
            <a:r>
              <a:rPr lang="cs-CZ" dirty="0" smtClean="0"/>
              <a:t>Metodická porada k ochraně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116" y="756294"/>
            <a:ext cx="10801200" cy="583341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Přezkum fiktivního ZS nadřízeným úřadem je možný  do 6 měsíců od právní moci podmíněného („hlavního“) rozhodnutí. Je-li podnět důvodný, musí být vydáno nové ZS, kterým se fiktivní ZS ruší. Podnět – účastník, kdokoliv, nadřízený úřad sám (dozor, kontrola)   (§ 4 odst. 10 </a:t>
            </a:r>
            <a:r>
              <a:rPr lang="cs-CZ" dirty="0" err="1">
                <a:solidFill>
                  <a:schemeClr val="tx1"/>
                </a:solidFill>
              </a:rPr>
              <a:t>StZ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Přezkum ostatních ZS může nadřízený úřad provést do 15 měsíců od právní moci podmíněného („hlavního“) rozhodnutí (§ 149 odst. 8 SŘ).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Pokud se přezkoumává „stavební- nefiktivní“ ZS podmiňující jiný akt stavebního úřadu než rozhodnutí, běží 15 měsíční lhůta od právních účinků tohoto aktu (§ 4 odst. 11 </a:t>
            </a:r>
            <a:r>
              <a:rPr lang="cs-CZ" dirty="0" err="1">
                <a:solidFill>
                  <a:schemeClr val="tx1"/>
                </a:solidFill>
              </a:rPr>
              <a:t>StZ</a:t>
            </a:r>
            <a:r>
              <a:rPr lang="cs-CZ" dirty="0">
                <a:solidFill>
                  <a:schemeClr val="tx1"/>
                </a:solidFill>
              </a:rPr>
              <a:t>). Toto ZS musí být z podstaty věci též bez podmínek, tj. „stavební – nefiktivní – nepodmíněné“ ZS.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Všechny přezkumy můžou probíhat už od vydání ZS.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59ECA-C578-4ADC-B0D1-2E16086FAEE5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090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627043" cy="433388"/>
          </a:xfrm>
        </p:spPr>
        <p:txBody>
          <a:bodyPr/>
          <a:lstStyle/>
          <a:p>
            <a:r>
              <a:rPr lang="cs-CZ" dirty="0" smtClean="0"/>
              <a:t>Metodická porada k ochraně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28303"/>
            <a:ext cx="10819308" cy="5761411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Přezkumné řízení „nefiktivních“ ZS („stavebních“ i „nestaveních“) probíhá podle §§ 94 a násl. SŘ.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Následek zrušení či změny ZS v přezkumu je důvodem obnovy pravomocného podmíněného („hlavního“) rozhodnutí. Obdobně pro vydání nového ZS na I. stupni  (po přezkumu).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Posuzování všech ZS v rámci odvolacího řízení (tj. i fiktivních ZS) probíhá v jediném režimu (§ 149 odst. 7 SŘ). Výsledkem je potvrzení nebo změna ZS v pořádkových lhůtách 30 resp. 60 dní.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Zákon č. 403/2020 Sb. nemá zde přechodné ustanovení – přezkoumávat lze tedy i ZS vydaná mezi 1. 1. 2018 a 1.1. 2021 (a teoreticky i starší).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59ECA-C578-4ADC-B0D1-2E16086FAEE5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9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861175" cy="433388"/>
          </a:xfrm>
        </p:spPr>
        <p:txBody>
          <a:bodyPr/>
          <a:lstStyle/>
          <a:p>
            <a:r>
              <a:rPr lang="cs-CZ" dirty="0" smtClean="0"/>
              <a:t>Metodická porada k ochraně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56295"/>
            <a:ext cx="10819308" cy="583341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Poznámky k ZS k odnětí zemědělské půdy ze ZPF </a:t>
            </a:r>
            <a:endParaRPr lang="cs-CZ" b="0" dirty="0" smtClean="0">
              <a:solidFill>
                <a:schemeClr val="tx1"/>
              </a:solidFill>
            </a:endParaRP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Formy správních aktů:</a:t>
            </a: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Závazné stanovisko </a:t>
            </a: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– souhlas podle § 9 odst. 1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 (§ 10 odst. 1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 – součást navazujících rozhodnutí, účinnost, doba platnosti). </a:t>
            </a:r>
          </a:p>
          <a:p>
            <a:pPr>
              <a:buFontTx/>
              <a:buChar char="-"/>
            </a:pPr>
            <a:r>
              <a:rPr lang="cs-CZ" b="0" dirty="0" smtClean="0">
                <a:solidFill>
                  <a:schemeClr val="tx1"/>
                </a:solidFill>
              </a:rPr>
              <a:t>jiná podkladová závazná stanoviska (§ 21 odst. 3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Tx/>
              <a:buChar char="-"/>
            </a:pPr>
            <a:endParaRPr lang="cs-CZ" b="0" dirty="0">
              <a:solidFill>
                <a:schemeClr val="tx1"/>
              </a:solidFill>
            </a:endParaRP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Rozhodnutí – pro odnětí půdy ze ZPF a není navazující řízení (§ 21 odst. 1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 Zda má být navazující řízení neurčuje stavební úřad, ale zákon. Tj. je třeba odnětí půdy ze ZPF, ale stavební zákon nepožaduje územní rozhodnutí nebo územní souhlas. </a:t>
            </a:r>
          </a:p>
          <a:p>
            <a:pPr marL="0" indent="0"/>
            <a:endParaRPr lang="cs-CZ" b="0" dirty="0">
              <a:solidFill>
                <a:schemeClr val="tx1"/>
              </a:solidFill>
            </a:endParaRP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Stanovisko – závazné bez podmínek k UPD (§ 5 odst. 2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 „Interní“ stanovisko při postoupení (§ 18 odst. 1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</a:t>
            </a:r>
          </a:p>
          <a:p>
            <a:pPr marL="0" indent="0"/>
            <a:endParaRPr lang="cs-CZ" b="0" dirty="0">
              <a:solidFill>
                <a:schemeClr val="tx1"/>
              </a:solidFill>
            </a:endParaRPr>
          </a:p>
          <a:p>
            <a:pPr marL="0" indent="0"/>
            <a:r>
              <a:rPr lang="cs-CZ" b="0" dirty="0" smtClean="0">
                <a:solidFill>
                  <a:schemeClr val="tx1"/>
                </a:solidFill>
              </a:rPr>
              <a:t>Vyjádření – návrhy tras vedení a komunikací (§ 7 odst. 4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), bez podmínek.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59ECA-C578-4ADC-B0D1-2E16086FAEE5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614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339011" cy="433388"/>
          </a:xfrm>
        </p:spPr>
        <p:txBody>
          <a:bodyPr/>
          <a:lstStyle/>
          <a:p>
            <a:r>
              <a:rPr lang="cs-CZ" dirty="0" smtClean="0"/>
              <a:t>Metodická porada k ochraně ZPF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56296"/>
            <a:ext cx="11107340" cy="5833418"/>
          </a:xfrm>
        </p:spPr>
        <p:txBody>
          <a:bodyPr/>
          <a:lstStyle/>
          <a:p>
            <a:r>
              <a:rPr lang="cs-CZ" b="0" dirty="0" smtClean="0">
                <a:solidFill>
                  <a:schemeClr val="tx1"/>
                </a:solidFill>
              </a:rPr>
              <a:t>Změny závazných stanovisek – při změně hlavního rozhodnutí (§ 10 odst. 2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</a:t>
            </a:r>
          </a:p>
          <a:p>
            <a:r>
              <a:rPr lang="cs-CZ" b="0" dirty="0" smtClean="0">
                <a:solidFill>
                  <a:schemeClr val="tx1"/>
                </a:solidFill>
              </a:rPr>
              <a:t>Rozhodnutí o odnětí – změna „situace“ – změna rozhodnutí.</a:t>
            </a:r>
          </a:p>
          <a:p>
            <a:endParaRPr lang="cs-CZ" b="0" dirty="0">
              <a:solidFill>
                <a:schemeClr val="tx1"/>
              </a:solidFill>
            </a:endParaRPr>
          </a:p>
          <a:p>
            <a:r>
              <a:rPr lang="cs-CZ" b="0" dirty="0" smtClean="0">
                <a:solidFill>
                  <a:schemeClr val="tx1"/>
                </a:solidFill>
              </a:rPr>
              <a:t>Žádost (§ 9 odst. 6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 – náležitosti – maximální požadavek – ohled na typ záměru.</a:t>
            </a:r>
          </a:p>
          <a:p>
            <a:r>
              <a:rPr lang="cs-CZ" b="0" dirty="0" smtClean="0">
                <a:solidFill>
                  <a:schemeClr val="tx1"/>
                </a:solidFill>
              </a:rPr>
              <a:t>Neúplná žádost pro ZS – poučení – sdělení. Neúplná žádost pro rozhodnutí – výzva + přerušení.</a:t>
            </a:r>
          </a:p>
          <a:p>
            <a:r>
              <a:rPr lang="cs-CZ" b="0" dirty="0" smtClean="0">
                <a:solidFill>
                  <a:schemeClr val="tx1"/>
                </a:solidFill>
              </a:rPr>
              <a:t>K diskusi – mají se některé části žádosti kvůli úplnosti posuzovat a vyhodnocovat?</a:t>
            </a:r>
          </a:p>
          <a:p>
            <a:endParaRPr lang="cs-CZ" b="0" dirty="0">
              <a:solidFill>
                <a:schemeClr val="tx1"/>
              </a:solidFill>
            </a:endParaRPr>
          </a:p>
          <a:p>
            <a:r>
              <a:rPr lang="cs-CZ" b="0" dirty="0" smtClean="0">
                <a:solidFill>
                  <a:schemeClr val="tx1"/>
                </a:solidFill>
              </a:rPr>
              <a:t>Zmírňování požadavků zákona - § 9 odst. 5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 – nepoužije se zvláštní ochrana pro I. a II. bonitní třídu.</a:t>
            </a:r>
          </a:p>
          <a:p>
            <a:endParaRPr lang="cs-CZ" b="0" dirty="0">
              <a:solidFill>
                <a:schemeClr val="tx1"/>
              </a:solidFill>
            </a:endParaRPr>
          </a:p>
          <a:p>
            <a:r>
              <a:rPr lang="cs-CZ" b="0" dirty="0" smtClean="0">
                <a:solidFill>
                  <a:schemeClr val="tx1"/>
                </a:solidFill>
              </a:rPr>
              <a:t>Náležitosti souhlasu + podmínky k ochraně ZPF a zadržování vody (§ 9 odst. 8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 Náležitosti maximální požadavek – v závislosti na povaze záměru. Podmínky i mimo odnímaný pozemek (§ 9 odst. 4 </a:t>
            </a:r>
            <a:r>
              <a:rPr lang="cs-CZ" b="0" dirty="0" err="1" smtClean="0">
                <a:solidFill>
                  <a:schemeClr val="tx1"/>
                </a:solidFill>
              </a:rPr>
              <a:t>ZoZPF</a:t>
            </a:r>
            <a:r>
              <a:rPr lang="cs-CZ" b="0" dirty="0" smtClean="0">
                <a:solidFill>
                  <a:schemeClr val="tx1"/>
                </a:solidFill>
              </a:rPr>
              <a:t>). </a:t>
            </a:r>
          </a:p>
          <a:p>
            <a:endParaRPr lang="cs-CZ" b="0" dirty="0">
              <a:solidFill>
                <a:schemeClr val="tx1"/>
              </a:solidFill>
            </a:endParaRPr>
          </a:p>
          <a:p>
            <a:r>
              <a:rPr lang="cs-CZ" b="0" dirty="0" smtClean="0">
                <a:solidFill>
                  <a:schemeClr val="tx1"/>
                </a:solidFill>
              </a:rPr>
              <a:t> 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59ECA-C578-4ADC-B0D1-2E16086FAEE5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975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4788</TotalTime>
  <Words>1615</Words>
  <Application>Microsoft Office PowerPoint</Application>
  <PresentationFormat>Vlastní</PresentationFormat>
  <Paragraphs>128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prezentace</vt:lpstr>
      <vt:lpstr>Závazná stanoviska při ochraně ZPF</vt:lpstr>
      <vt:lpstr>Vztah individuálních právních aktů a podstata závazných stanovisek („ZS“)</vt:lpstr>
      <vt:lpstr>Metodická porada k ochraně ZPF</vt:lpstr>
      <vt:lpstr>Metodická porada k ochraně ZPF</vt:lpstr>
      <vt:lpstr>Metodická porada k ochraně ZPF</vt:lpstr>
      <vt:lpstr>Metodická porada k ochraně ZPF</vt:lpstr>
      <vt:lpstr>Metodická porada k ochraně ZPF</vt:lpstr>
      <vt:lpstr>Metodická porada k ochraně ZPF</vt:lpstr>
      <vt:lpstr>Metodická porada k ochraně ZPF </vt:lpstr>
      <vt:lpstr>Metodická porada k ochraně ZPF</vt:lpstr>
    </vt:vector>
  </TitlesOfParts>
  <Company>KrU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 Vysočina  Postoj k alternativním energetickým zdrojům</dc:title>
  <dc:creator>rysavy.z</dc:creator>
  <cp:lastModifiedBy>Slouka Roman JUDr. Mgr.</cp:lastModifiedBy>
  <cp:revision>579</cp:revision>
  <cp:lastPrinted>2012-03-05T13:56:15Z</cp:lastPrinted>
  <dcterms:created xsi:type="dcterms:W3CDTF">2009-05-12T05:07:58Z</dcterms:created>
  <dcterms:modified xsi:type="dcterms:W3CDTF">2022-04-05T07:22:56Z</dcterms:modified>
</cp:coreProperties>
</file>