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84" r:id="rId4"/>
    <p:sldId id="260" r:id="rId5"/>
    <p:sldId id="290" r:id="rId6"/>
    <p:sldId id="262" r:id="rId7"/>
    <p:sldId id="286" r:id="rId8"/>
    <p:sldId id="287" r:id="rId9"/>
    <p:sldId id="288" r:id="rId10"/>
    <p:sldId id="289" r:id="rId11"/>
    <p:sldId id="270" r:id="rId12"/>
    <p:sldId id="263" r:id="rId13"/>
    <p:sldId id="264" r:id="rId14"/>
    <p:sldId id="265" r:id="rId15"/>
    <p:sldId id="273" r:id="rId16"/>
    <p:sldId id="266" r:id="rId17"/>
    <p:sldId id="267" r:id="rId18"/>
    <p:sldId id="275" r:id="rId19"/>
    <p:sldId id="268" r:id="rId20"/>
    <p:sldId id="280" r:id="rId21"/>
    <p:sldId id="285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659"/>
    <a:srgbClr val="E85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64" d="100"/>
          <a:sy n="64" d="100"/>
        </p:scale>
        <p:origin x="13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AF579-FE55-45C6-8354-0FFFB1329C8B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E21B1-BC0C-4E81-B99F-8A4BACF6D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89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28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35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1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52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1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0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83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06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51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12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7D81C-E30C-4F0B-9FA9-0BC2B01FBD9A}" type="datetimeFigureOut">
              <a:rPr lang="cs-CZ" smtClean="0"/>
              <a:t>27.08.2020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411B-7890-4904-823C-813C60179E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91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ovkamelie.c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domovkameli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67544" y="1196753"/>
            <a:ext cx="8136904" cy="1440160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Domov Kamélie Křižanov</a:t>
            </a:r>
            <a:b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(DKK)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3098825"/>
            <a:ext cx="6400800" cy="17526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příspěvková organizace 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zřizovatel Kraj Vysočina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846774"/>
            <a:ext cx="2536872" cy="9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218"/>
    </mc:Choice>
    <mc:Fallback>
      <p:transition advTm="72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rgbClr val="B62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Environmentální odpovědnost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BFD929-5178-491A-84D3-9746826E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třídění odpadů na všech pracovištích, lokalitách, kompostéry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školení odbornou firmou pro klienty i pracovníky s praktickými ukázkami dobrého a chybného třídění odpadů, zajištění poradenství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při výstavbě nových domácností je dbáno již v projektech na snižování energetické náročnosti budov, dále jsou využívány  retenční nádoby, nadzemní nádoby pro sběr vody. Letní osvěžení pro klienty zajišťují solární sprchy. Podpora nákupu výrobků a spotřebičů A++, světlovody, termostatické ventily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pravidelné zapojení do projektu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Víkend otevřených zahrad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(s programy akce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Čistá Vysočina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spolupráce s Potravinovou bankou Vysočina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výroba vyvýšených záhonů z darovaných palet a jejich využití při zahradní terapii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opětovně využíváme darovaných pevných plastových kelímků (snížení produkce jednorázových odpadů)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používání čistících prostředků nezatěžujících životní prostředí (středisko k čističkou odpadních vod)</a:t>
            </a:r>
          </a:p>
        </p:txBody>
      </p:sp>
      <p:pic>
        <p:nvPicPr>
          <p:cNvPr id="6" name="obrázek 1" descr="Popis: logo">
            <a:extLst>
              <a:ext uri="{FF2B5EF4-FFF2-40B4-BE49-F238E27FC236}">
                <a16:creationId xmlns:a16="http://schemas.microsoft.com/office/drawing/2014/main" id="{55A5A869-B057-4719-9F3A-5739F2BD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0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6592"/>
    </mc:Choice>
    <mc:Fallback>
      <p:transition advTm="3659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pis: logo">
            <a:extLst>
              <a:ext uri="{FF2B5EF4-FFF2-40B4-BE49-F238E27FC236}">
                <a16:creationId xmlns:a16="http://schemas.microsoft.com/office/drawing/2014/main" id="{27709CC8-81B0-49C6-AD74-D6F56C98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Zástupný obsah 18">
            <a:extLst>
              <a:ext uri="{FF2B5EF4-FFF2-40B4-BE49-F238E27FC236}">
                <a16:creationId xmlns:a16="http://schemas.microsoft.com/office/drawing/2014/main" id="{6517B823-0E7B-48AB-A137-7ABB2D493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08720"/>
            <a:ext cx="4038600" cy="2908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Zástupný obsah 22">
            <a:extLst>
              <a:ext uri="{FF2B5EF4-FFF2-40B4-BE49-F238E27FC236}">
                <a16:creationId xmlns:a16="http://schemas.microsoft.com/office/drawing/2014/main" id="{66F15D3E-DE65-4E2B-AF16-EB2714728F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4038600" cy="2908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96474C7F-18A9-4264-A9DC-802A7584A6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" y="4005064"/>
            <a:ext cx="403860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4EC3732D-E34A-4584-8410-43BF4293C0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5"/>
            <a:ext cx="396659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53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810"/>
    </mc:Choice>
    <mc:Fallback>
      <p:transition advTm="2081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90054"/>
            <a:ext cx="8147248" cy="1143000"/>
          </a:xfrm>
        </p:spPr>
        <p:txBody>
          <a:bodyPr/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Transformace DKK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216" y="1484784"/>
            <a:ext cx="4474840" cy="4525963"/>
          </a:xfrm>
        </p:spPr>
        <p:txBody>
          <a:bodyPr>
            <a:normAutofit/>
          </a:bodyPr>
          <a:lstStyle/>
          <a:p>
            <a:pPr defTabSz="457189">
              <a:buClr>
                <a:srgbClr val="E85296"/>
              </a:buClr>
              <a:buSzPct val="80000"/>
              <a:buFont typeface="Wingdings" panose="05000000000000000000" pitchFamily="2" charset="2"/>
              <a:buChar char="Ø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I. etapa TRASS</a:t>
            </a:r>
          </a:p>
          <a:p>
            <a:pPr marL="0" indent="0" defTabSz="457189">
              <a:buClr>
                <a:srgbClr val="B31166"/>
              </a:buClr>
              <a:buSzPct val="80000"/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domy v Bystřici nad Pernštejnem se službou DOZP </a:t>
            </a:r>
          </a:p>
          <a:p>
            <a:pPr marL="0" indent="0" defTabSz="457189">
              <a:buClr>
                <a:srgbClr val="B31166"/>
              </a:buClr>
              <a:buSzPct val="80000"/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domy ve Velkém Meziříčí se službou CHB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III. etapa TRASS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domy v Třešti, DOZP a Denní stacionář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IV. etapa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domy v Jihlavě na Kopci – CHB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domy v Novém Městě na Moravě , DOZP a CHB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domy ve Žďáru nad Sázavou – DOZP a CHB</a:t>
            </a: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domy v Měříně – DOZP,CHB, DS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148064" y="1991757"/>
            <a:ext cx="3744912" cy="2517363"/>
          </a:xfrm>
        </p:spPr>
        <p:txBody>
          <a:bodyPr>
            <a:normAutofit/>
          </a:bodyPr>
          <a:lstStyle/>
          <a:p>
            <a:pPr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II. etapa TRASS</a:t>
            </a:r>
          </a:p>
          <a:p>
            <a:pPr marL="0" indent="0" defTabSz="457189">
              <a:buClr>
                <a:srgbClr val="B31166"/>
              </a:buClr>
              <a:buSzPct val="80000"/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domy v Křižanově – CHB</a:t>
            </a:r>
          </a:p>
          <a:p>
            <a:pPr marL="0" indent="0" defTabSz="457189">
              <a:buClr>
                <a:srgbClr val="B31166"/>
              </a:buClr>
              <a:buSzPct val="80000"/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2 domy v Osové Bítýšce – CHB a DOZP</a:t>
            </a:r>
          </a:p>
          <a:p>
            <a:pPr marL="0" indent="0" defTabSz="457189">
              <a:buClr>
                <a:srgbClr val="B31166"/>
              </a:buClr>
              <a:buSzPct val="80000"/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1 dům v Kadolci   - DZR, dům se dvěma samostatnými domácnostmi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200" dirty="0"/>
          </a:p>
        </p:txBody>
      </p:sp>
      <p:pic>
        <p:nvPicPr>
          <p:cNvPr id="6" name="obrázek 1" descr="Popis: logo">
            <a:extLst>
              <a:ext uri="{FF2B5EF4-FFF2-40B4-BE49-F238E27FC236}">
                <a16:creationId xmlns:a16="http://schemas.microsoft.com/office/drawing/2014/main" id="{DA472D06-1F52-42B0-B497-E941ABF4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51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2888"/>
    </mc:Choice>
    <mc:Fallback>
      <p:transition advTm="228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6096" y="1433438"/>
            <a:ext cx="3189040" cy="1143000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DOZP - budova zámku v Křižanově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96899"/>
            <a:ext cx="4578660" cy="3052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71" y="3212976"/>
            <a:ext cx="4721596" cy="3064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93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16"/>
    </mc:Choice>
    <mc:Fallback>
      <p:transition advTm="5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845552"/>
            <a:ext cx="4320480" cy="2952328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DOZP – komunitní domácnosti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5" y="4365104"/>
            <a:ext cx="359451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7" y="884453"/>
            <a:ext cx="4239953" cy="330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1" descr="Popis: logo">
            <a:extLst>
              <a:ext uri="{FF2B5EF4-FFF2-40B4-BE49-F238E27FC236}">
                <a16:creationId xmlns:a16="http://schemas.microsoft.com/office/drawing/2014/main" id="{9930F3C2-EF0C-4EBF-B2BC-2F707EE8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obsah 5">
            <a:extLst>
              <a:ext uri="{FF2B5EF4-FFF2-40B4-BE49-F238E27FC236}">
                <a16:creationId xmlns:a16="http://schemas.microsoft.com/office/drawing/2014/main" id="{BD7B6992-28EA-4C11-8674-BF58FC59BE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89" y="884453"/>
            <a:ext cx="3968960" cy="330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53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033"/>
    </mc:Choice>
    <mc:Fallback>
      <p:transition advTm="7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5" y="3853480"/>
            <a:ext cx="3816735" cy="2642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5" y="884632"/>
            <a:ext cx="3634475" cy="2725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24272"/>
            <a:ext cx="3771227" cy="2642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5" y="836712"/>
            <a:ext cx="3634474" cy="277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 descr="Popis: logo">
            <a:extLst>
              <a:ext uri="{FF2B5EF4-FFF2-40B4-BE49-F238E27FC236}">
                <a16:creationId xmlns:a16="http://schemas.microsoft.com/office/drawing/2014/main" id="{02F71E81-1FBA-4F2A-94F8-BDE80719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02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410"/>
    </mc:Choice>
    <mc:Fallback>
      <p:transition advTm="9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3718" y="484448"/>
            <a:ext cx="8608762" cy="1143000"/>
          </a:xfrm>
        </p:spPr>
        <p:txBody>
          <a:bodyPr/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CHB – komunitní domácnosti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8" y="2204864"/>
            <a:ext cx="3784226" cy="2934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2856"/>
            <a:ext cx="4220859" cy="3006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208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620"/>
    </mc:Choice>
    <mc:Fallback>
      <p:transition advTm="6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56" y="821183"/>
            <a:ext cx="4038600" cy="309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5" y="821184"/>
            <a:ext cx="4392488" cy="3093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69" y="4040214"/>
            <a:ext cx="3815975" cy="2544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ázek 1" descr="Popis: logo">
            <a:extLst>
              <a:ext uri="{FF2B5EF4-FFF2-40B4-BE49-F238E27FC236}">
                <a16:creationId xmlns:a16="http://schemas.microsoft.com/office/drawing/2014/main" id="{D5B2460A-9DE2-4BFE-8F10-FDAD7FBE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588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237"/>
    </mc:Choice>
    <mc:Fallback>
      <p:transition advTm="6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56594"/>
            <a:ext cx="8712968" cy="1143000"/>
          </a:xfrm>
        </p:spPr>
        <p:txBody>
          <a:bodyPr/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CHB - pronájmy v Křižanově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" y="2382006"/>
            <a:ext cx="3613375" cy="30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82006"/>
            <a:ext cx="3695375" cy="30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76" y="2382006"/>
            <a:ext cx="3282976" cy="30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1" descr="Popis: logo">
            <a:extLst>
              <a:ext uri="{FF2B5EF4-FFF2-40B4-BE49-F238E27FC236}">
                <a16:creationId xmlns:a16="http://schemas.microsoft.com/office/drawing/2014/main" id="{E4F8ADD0-DBA9-405B-B469-3580CFDB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62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426"/>
    </mc:Choice>
    <mc:Fallback>
      <p:transition advTm="5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1044"/>
            <a:ext cx="8424936" cy="1012975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DZR  – komunitní domácnost 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544616" cy="4089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délník 4"/>
          <p:cNvSpPr/>
          <p:nvPr/>
        </p:nvSpPr>
        <p:spPr>
          <a:xfrm>
            <a:off x="8344065" y="651947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Kadolec</a:t>
            </a:r>
            <a:endParaRPr lang="cs-CZ" dirty="0"/>
          </a:p>
        </p:txBody>
      </p:sp>
      <p:pic>
        <p:nvPicPr>
          <p:cNvPr id="3" name="obrázek 1" descr="Popis: logo">
            <a:extLst>
              <a:ext uri="{FF2B5EF4-FFF2-40B4-BE49-F238E27FC236}">
                <a16:creationId xmlns:a16="http://schemas.microsoft.com/office/drawing/2014/main" id="{A75F2BC7-343D-430A-93D2-3EBB4B8F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51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977"/>
    </mc:Choice>
    <mc:Fallback>
      <p:transition advTm="4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488832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None/>
            </a:pPr>
            <a:endParaRPr 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1">
            <a:extLst>
              <a:ext uri="{FF2B5EF4-FFF2-40B4-BE49-F238E27FC236}">
                <a16:creationId xmlns:a16="http://schemas.microsoft.com/office/drawing/2014/main" id="{DF532B0C-0E4C-4311-AE34-EC7522401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5"/>
            <a:ext cx="7815262" cy="4525962"/>
          </a:xfrm>
          <a:prstGeom prst="rect">
            <a:avLst/>
          </a:prstGeom>
        </p:spPr>
      </p:pic>
      <p:pic>
        <p:nvPicPr>
          <p:cNvPr id="2" name="obrázek 1" descr="Popis: logo">
            <a:extLst>
              <a:ext uri="{FF2B5EF4-FFF2-40B4-BE49-F238E27FC236}">
                <a16:creationId xmlns:a16="http://schemas.microsoft.com/office/drawing/2014/main" id="{AC7B5BFC-4920-4D5D-A6AB-88E6CFC3B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6782"/>
    </mc:Choice>
    <mc:Fallback>
      <p:transition advTm="678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796951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</a:t>
            </a:r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údaje</a:t>
            </a:r>
            <a:b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791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Název:     		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Domov Kamélie Křižanov, příspěvková organizace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Poskytované služby          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domovy pro osoby se zdravotním postižením,			              	chráněné bydlení, domov se zvláštním režimem a 			                  denní stacionář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Ředitelka:     		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Mgr. Silvie </a:t>
            </a:r>
            <a:r>
              <a:rPr lang="cs-CZ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Tomšíková,MBA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E-mail:          		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</a:t>
            </a:r>
            <a:r>
              <a:rPr lang="cs-CZ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@domovkamelie.cz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Zřizovatel:     		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Kraj Vysočina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Adresa zařízení:    	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Zámek 1; 594 51 Křižanov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Číslo telefonu: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	566 543 401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IČO:     		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711 844 73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www.stránky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cs-CZ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www.domovkamelie.cz</a:t>
            </a:r>
            <a:endParaRPr lang="cs-CZ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cs-CZ" sz="1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acebook</a:t>
            </a:r>
            <a:r>
              <a:rPr lang="cs-CZ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cs-CZ" sz="2100" dirty="0">
                <a:hlinkClick r:id="rId4"/>
              </a:rPr>
              <a:t>https://www.facebook.com/domovkamelie</a:t>
            </a:r>
            <a:endParaRPr lang="cs-CZ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23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745"/>
    </mc:Choice>
    <mc:Fallback>
      <p:transition advTm="574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5904656"/>
          </a:xfrm>
        </p:spPr>
        <p:txBody>
          <a:bodyPr>
            <a:normAutofit/>
          </a:bodyPr>
          <a:lstStyle/>
          <a:p>
            <a:r>
              <a:rPr lang="cs-CZ" sz="5400" dirty="0"/>
              <a:t>Děkujeme za pozornost a ocenění naší práce</a:t>
            </a:r>
            <a:br>
              <a:rPr lang="cs-CZ" sz="5400" dirty="0"/>
            </a:br>
            <a:r>
              <a:rPr lang="cs-CZ" sz="5400" dirty="0">
                <a:sym typeface="Wingdings" panose="05000000000000000000" pitchFamily="2" charset="2"/>
              </a:rPr>
              <a:t>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48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5459"/>
    </mc:Choice>
    <mc:Fallback>
      <p:transition advTm="545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488832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Naší vizí je být moderní sociální službou, která se snaží zvyšovat kvalitu života všech svých obyvatel, a to  podporou jejich samostatnosti, soběstačnosti a nezávislosti.</a:t>
            </a:r>
            <a:endParaRPr lang="cs-CZ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Nejdůležitějším úkolem je příprava klientů pro život v běžné společnosti.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Poskytujeme celoročně pobytové sociální služby dle zákona 108/2006 Sb. lidem s mentálním postižením, ale i s přidruženými kombinovanými vadami.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Nabízíme širokou škálu terapií a aktivizací, které jsou přizpůsobovány individuálním potřebám jednotlivých klientů.</a:t>
            </a:r>
            <a:endParaRPr lang="cs-CZ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E85296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 descr="Popis: logo">
            <a:extLst>
              <a:ext uri="{FF2B5EF4-FFF2-40B4-BE49-F238E27FC236}">
                <a16:creationId xmlns:a16="http://schemas.microsoft.com/office/drawing/2014/main" id="{4627B151-82E3-4DB8-9009-5A4F1DB5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07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975"/>
    </mc:Choice>
    <mc:Fallback>
      <p:transition advTm="1097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232" y="1412776"/>
            <a:ext cx="7653536" cy="782960"/>
          </a:xfrm>
        </p:spPr>
        <p:txBody>
          <a:bodyPr>
            <a:normAutofit fontScale="90000"/>
          </a:bodyPr>
          <a:lstStyle/>
          <a:p>
            <a:pPr lvl="0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Poskytované sociální služby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pro 139 uživatelů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4904"/>
            <a:ext cx="7653536" cy="38778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600"/>
              </a:spcBef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Domov pro osoby se zdravotním postižením (DOZP) </a:t>
            </a:r>
          </a:p>
          <a:p>
            <a:pPr lvl="3">
              <a:spcBef>
                <a:spcPts val="600"/>
              </a:spcBef>
              <a:buClr>
                <a:srgbClr val="E85296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600"/>
              </a:spcBef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Chráněné bydlení (CHB)</a:t>
            </a:r>
          </a:p>
          <a:p>
            <a:pPr lvl="3">
              <a:spcBef>
                <a:spcPts val="600"/>
              </a:spcBef>
              <a:buClr>
                <a:srgbClr val="E85296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600"/>
              </a:spcBef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Domov se zvláštním režimem (DZR)</a:t>
            </a:r>
          </a:p>
          <a:p>
            <a:pPr lvl="3">
              <a:spcBef>
                <a:spcPts val="600"/>
              </a:spcBef>
              <a:buClr>
                <a:srgbClr val="E85296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600"/>
              </a:spcBef>
              <a:buClr>
                <a:srgbClr val="E85296"/>
              </a:buClr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Denní stacionář</a:t>
            </a:r>
          </a:p>
        </p:txBody>
      </p:sp>
      <p:pic>
        <p:nvPicPr>
          <p:cNvPr id="5" name="obrázek 1" descr="Popis: logo">
            <a:extLst>
              <a:ext uri="{FF2B5EF4-FFF2-40B4-BE49-F238E27FC236}">
                <a16:creationId xmlns:a16="http://schemas.microsoft.com/office/drawing/2014/main" id="{0C8E9451-6B2D-41B6-8CE9-22AB77ED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7284"/>
    </mc:Choice>
    <mc:Fallback>
      <p:transition advTm="728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232" y="1412776"/>
            <a:ext cx="7653536" cy="78296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rgbClr val="B62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Zaměstnanci DKK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4904"/>
            <a:ext cx="7653536" cy="387789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domově pracuje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140 pracovníků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kteří zajišťují podporu, péči a pomoc uživatelům domova, zdravotní a rehabilitační péči, zajišťují kulturní, společenské a sportovní vyžití, zajišťují stravování, údržbu domu, zahrad apod.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   6 mužů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134 žen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1" descr="Popis: logo">
            <a:extLst>
              <a:ext uri="{FF2B5EF4-FFF2-40B4-BE49-F238E27FC236}">
                <a16:creationId xmlns:a16="http://schemas.microsoft.com/office/drawing/2014/main" id="{0C8E9451-6B2D-41B6-8CE9-22AB77ED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60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7018"/>
    </mc:Choice>
    <mc:Fallback>
      <p:transition advTm="170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rgbClr val="B62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odpovědnost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BFD929-5178-491A-84D3-9746826E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spolupráce a tradiční setkávání s dětmi a žáky MŠ a ZŠ (divadelní představení pro děti škol), farnostmi, kluby důchodců</a:t>
            </a: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sousedské setkávání na komunitních domácnostech(společné posezení s občerstvením)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rozvoj spolupráce se sponzory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návštěvy bohoslužeb, koncertů, výstav</a:t>
            </a: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vystupování zámecké kapely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Šafářanka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na kulturních a společenských akcí domova, v obcích, městech a domovech pro seniory</a:t>
            </a:r>
          </a:p>
        </p:txBody>
      </p:sp>
      <p:pic>
        <p:nvPicPr>
          <p:cNvPr id="6" name="obrázek 1" descr="Popis: logo">
            <a:extLst>
              <a:ext uri="{FF2B5EF4-FFF2-40B4-BE49-F238E27FC236}">
                <a16:creationId xmlns:a16="http://schemas.microsoft.com/office/drawing/2014/main" id="{55A5A869-B057-4719-9F3A-5739F2BD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17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8123"/>
    </mc:Choice>
    <mc:Fallback>
      <p:transition advTm="181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rgbClr val="B62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odpovědnost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BFD929-5178-491A-84D3-9746826E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elektronický dotazník spokojenosti zaměstnance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„zhodnocení roku s ředitelkou“ – aktivita ředitelka + 1 pracovník (přátelský rozhovor o klientech, pracovnících, hodnocení spokojenosti s pracovním prostředím, benefity, plány pro rok příští apod.)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kompletní změna etického a morální kodexu domova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benefity pro pracovníky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sodexo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fokuss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pasy, úprava pracovní doby a měsíčního výkazu směn z potřeb zaměstnanců při sladění pracovního a rodinného života – návraty v MD – snížení pracovního úvazku po návratu, podpora studující pracovníků..)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individuální přístup k pracovníkům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využití externího psychologa, možnost individuální a skupinové supervize, manažerské supervize, fyzioterapie (fyzioterapeuti – pracovníci DKK)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spravedlivý – morální přístup k zaměstnancům v oblasti plánování směn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plánování vzdělávání vycházejících z potřeb pracovníků a klientů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1" descr="Popis: logo">
            <a:extLst>
              <a:ext uri="{FF2B5EF4-FFF2-40B4-BE49-F238E27FC236}">
                <a16:creationId xmlns:a16="http://schemas.microsoft.com/office/drawing/2014/main" id="{55A5A869-B057-4719-9F3A-5739F2BD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9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6171"/>
    </mc:Choice>
    <mc:Fallback>
      <p:transition advTm="461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rgbClr val="B62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odpovědnost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BFD929-5178-491A-84D3-9746826E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pravidelné setkávání s bývalými pracovníky pozvánkami na společné akce (Den rodin, vánoční posezení vždy osobní pozvánkou, tištěné přání k vánočním svátkům, nabídka spolupráce na krátké úvazky, dobrovolnictví apod.)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domov dodržuje zásady proti diskriminaci a dodržuje rovné příležitosti svých pracovníků (nabídky volného místa, přijímání pracovníků po absolvování studia, přijímání pracovníků bez ohledu na věk, pohlaví….)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pracovníci domova mají možnost vyjádřit se ke všem oblastem společenské odpovědnosti. Konzultujeme vhodné aktivity, hodnotíme aktivity již zrealizované, podporujeme aktivní zapojení všech pracovníků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1" descr="Popis: logo">
            <a:extLst>
              <a:ext uri="{FF2B5EF4-FFF2-40B4-BE49-F238E27FC236}">
                <a16:creationId xmlns:a16="http://schemas.microsoft.com/office/drawing/2014/main" id="{55A5A869-B057-4719-9F3A-5739F2BD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9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1161"/>
    </mc:Choice>
    <mc:Fallback>
      <p:transition advTm="3116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/>
            <a:r>
              <a:rPr lang="cs-CZ" sz="2800" b="1" dirty="0">
                <a:solidFill>
                  <a:srgbClr val="B626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Ekonomická odpovědnost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BFD929-5178-491A-84D3-9746826E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transparentnost řízení organizace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(organizační struktura, hospodaření, výroční zpráva domova…)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dodržování  pravidel a zásad KV, RK (veřejné zakázky, výběr dodavatelů, audit prováděný nezávislým auditorem…)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řídíme se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zásadou 3E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vnitřní kontrolní systém – sledování dodržování etických norem domova zakotvených v etickém kodexu DKK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podpora při řešení případného nevhodného chování na pracovišti s důrazem na řešení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mobbing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bossing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manipulativní chování…) Zajištění odborné pomoci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pravidelné informování pracovníků (elektronické komunikační centrum, intranet – zveřejnění zápisů ze schůzek, důležité informace apod.)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ekonomická udržitelnost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podpora a pravidelné využívání dotací, projektů (IT vybavení, technologie, projekty IROP, OPLZ, IPRÚ, pravidelné žádosti na přehodnocení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PnP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apod.) Nadační fond Konto Simonka (založený rodinou klienty a transparentním účtem)</a:t>
            </a: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1" descr="Popis: logo">
            <a:extLst>
              <a:ext uri="{FF2B5EF4-FFF2-40B4-BE49-F238E27FC236}">
                <a16:creationId xmlns:a16="http://schemas.microsoft.com/office/drawing/2014/main" id="{55A5A869-B057-4719-9F3A-5739F2BDE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381125" cy="5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35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7473"/>
    </mc:Choice>
    <mc:Fallback>
      <p:transition advTm="4747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pozadi-pwp2</Template>
  <TotalTime>797</TotalTime>
  <Words>976</Words>
  <Application>Microsoft Office PowerPoint</Application>
  <PresentationFormat>Předvádění na obrazovce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Motiv systému Office</vt:lpstr>
      <vt:lpstr>Domov Kamélie Křižanov (DKK)</vt:lpstr>
      <vt:lpstr>Prezentace aplikace PowerPoint</vt:lpstr>
      <vt:lpstr>Prezentace aplikace PowerPoint</vt:lpstr>
      <vt:lpstr>Poskytované sociální služby pro 139 uživatelů </vt:lpstr>
      <vt:lpstr>Zaměstnanci DKK</vt:lpstr>
      <vt:lpstr>Regionální odpovědnost</vt:lpstr>
      <vt:lpstr>Sociální odpovědnost</vt:lpstr>
      <vt:lpstr>Sociální odpovědnost II</vt:lpstr>
      <vt:lpstr>Ekonomická odpovědnost</vt:lpstr>
      <vt:lpstr>Environmentální odpovědnost</vt:lpstr>
      <vt:lpstr>Prezentace aplikace PowerPoint</vt:lpstr>
      <vt:lpstr>Transformace DKK</vt:lpstr>
      <vt:lpstr>DOZP - budova zámku v Křižanově</vt:lpstr>
      <vt:lpstr>DOZP – komunitní domácnosti</vt:lpstr>
      <vt:lpstr>Prezentace aplikace PowerPoint</vt:lpstr>
      <vt:lpstr>CHB – komunitní domácnosti</vt:lpstr>
      <vt:lpstr>Prezentace aplikace PowerPoint</vt:lpstr>
      <vt:lpstr>CHB - pronájmy v Křižanově</vt:lpstr>
      <vt:lpstr>DZR  – komunitní domácnost  </vt:lpstr>
      <vt:lpstr>Základní údaje </vt:lpstr>
      <vt:lpstr>Děkujeme za pozornost a ocenění naší práce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 Kamélie Křižanov</dc:title>
  <dc:creator>prezentace</dc:creator>
  <cp:lastModifiedBy>reditelka</cp:lastModifiedBy>
  <cp:revision>79</cp:revision>
  <dcterms:created xsi:type="dcterms:W3CDTF">2016-03-31T12:36:52Z</dcterms:created>
  <dcterms:modified xsi:type="dcterms:W3CDTF">2020-08-27T13:58:53Z</dcterms:modified>
</cp:coreProperties>
</file>