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1" r:id="rId5"/>
    <p:sldId id="259" r:id="rId6"/>
    <p:sldId id="288" r:id="rId7"/>
    <p:sldId id="280" r:id="rId8"/>
    <p:sldId id="262" r:id="rId9"/>
    <p:sldId id="258" r:id="rId10"/>
    <p:sldId id="289" r:id="rId11"/>
    <p:sldId id="265" r:id="rId12"/>
    <p:sldId id="266" r:id="rId13"/>
    <p:sldId id="268" r:id="rId14"/>
    <p:sldId id="271" r:id="rId15"/>
    <p:sldId id="272" r:id="rId16"/>
    <p:sldId id="292" r:id="rId1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2D"/>
    <a:srgbClr val="68A650"/>
    <a:srgbClr val="E14324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F374E-9BD3-4D54-A3CD-8B596E31C996}" v="3" dt="2018-12-04T14:11:14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6715" autoAdjust="0"/>
  </p:normalViewPr>
  <p:slideViewPr>
    <p:cSldViewPr>
      <p:cViewPr varScale="1">
        <p:scale>
          <a:sx n="48" d="100"/>
          <a:sy n="48" d="100"/>
        </p:scale>
        <p:origin x="5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špárek Ladislav" userId="230c5766-085e-4533-9a48-cdd9857eba99" providerId="ADAL" clId="{5FE849C9-65D3-4407-A05B-6DD4C32035D8}"/>
    <pc:docChg chg="modSld">
      <pc:chgData name="Kašpárek Ladislav" userId="230c5766-085e-4533-9a48-cdd9857eba99" providerId="ADAL" clId="{5FE849C9-65D3-4407-A05B-6DD4C32035D8}" dt="2018-12-05T08:50:23.190" v="8" actId="20577"/>
      <pc:docMkLst>
        <pc:docMk/>
      </pc:docMkLst>
      <pc:sldChg chg="modSp">
        <pc:chgData name="Kašpárek Ladislav" userId="230c5766-085e-4533-9a48-cdd9857eba99" providerId="ADAL" clId="{5FE849C9-65D3-4407-A05B-6DD4C32035D8}" dt="2018-12-05T08:48:46.752" v="1" actId="20577"/>
        <pc:sldMkLst>
          <pc:docMk/>
          <pc:sldMk cId="2358180250" sldId="288"/>
        </pc:sldMkLst>
        <pc:spChg chg="mod">
          <ac:chgData name="Kašpárek Ladislav" userId="230c5766-085e-4533-9a48-cdd9857eba99" providerId="ADAL" clId="{5FE849C9-65D3-4407-A05B-6DD4C32035D8}" dt="2018-12-05T08:48:46.752" v="1" actId="20577"/>
          <ac:spMkLst>
            <pc:docMk/>
            <pc:sldMk cId="2358180250" sldId="288"/>
            <ac:spMk id="6" creationId="{00000000-0000-0000-0000-000000000000}"/>
          </ac:spMkLst>
        </pc:spChg>
      </pc:sldChg>
      <pc:sldChg chg="modSp">
        <pc:chgData name="Kašpárek Ladislav" userId="230c5766-085e-4533-9a48-cdd9857eba99" providerId="ADAL" clId="{5FE849C9-65D3-4407-A05B-6DD4C32035D8}" dt="2018-12-05T08:50:23.190" v="8" actId="20577"/>
        <pc:sldMkLst>
          <pc:docMk/>
          <pc:sldMk cId="3856727906" sldId="289"/>
        </pc:sldMkLst>
        <pc:spChg chg="mod">
          <ac:chgData name="Kašpárek Ladislav" userId="230c5766-085e-4533-9a48-cdd9857eba99" providerId="ADAL" clId="{5FE849C9-65D3-4407-A05B-6DD4C32035D8}" dt="2018-12-05T08:50:23.190" v="8" actId="20577"/>
          <ac:spMkLst>
            <pc:docMk/>
            <pc:sldMk cId="3856727906" sldId="289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BA7BB-9EB9-4235-B163-07687CE0937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FB77E16-814E-454A-B7CE-0D5FD87D7BDC}">
      <dgm:prSet phldrT="[Text]"/>
      <dgm:spPr>
        <a:solidFill>
          <a:srgbClr val="68A650"/>
        </a:solidFill>
      </dgm:spPr>
      <dgm:t>
        <a:bodyPr/>
        <a:lstStyle/>
        <a:p>
          <a:r>
            <a:rPr lang="cs-CZ" b="1" dirty="0"/>
            <a:t>Polenská</a:t>
          </a:r>
        </a:p>
      </dgm:t>
    </dgm:pt>
    <dgm:pt modelId="{689EEC87-2805-45B7-AF47-F5B508805939}" type="parTrans" cxnId="{E3B3BFF7-6AAF-46AC-9F48-699AAADE0A5C}">
      <dgm:prSet/>
      <dgm:spPr/>
      <dgm:t>
        <a:bodyPr/>
        <a:lstStyle/>
        <a:p>
          <a:endParaRPr lang="cs-CZ"/>
        </a:p>
      </dgm:t>
    </dgm:pt>
    <dgm:pt modelId="{266DAA89-9C12-4A85-911E-0DA1A182071A}" type="sibTrans" cxnId="{E3B3BFF7-6AAF-46AC-9F48-699AAADE0A5C}">
      <dgm:prSet/>
      <dgm:spPr/>
      <dgm:t>
        <a:bodyPr/>
        <a:lstStyle/>
        <a:p>
          <a:endParaRPr lang="cs-CZ"/>
        </a:p>
      </dgm:t>
    </dgm:pt>
    <dgm:pt modelId="{1311EB05-A14B-4419-96D4-700431DC8F28}">
      <dgm:prSet phldrT="[Text]"/>
      <dgm:spPr>
        <a:solidFill>
          <a:srgbClr val="FABF2D"/>
        </a:solidFill>
      </dgm:spPr>
      <dgm:t>
        <a:bodyPr/>
        <a:lstStyle/>
        <a:p>
          <a:r>
            <a:rPr lang="cs-CZ" b="1" dirty="0"/>
            <a:t>Automobilní</a:t>
          </a:r>
        </a:p>
      </dgm:t>
    </dgm:pt>
    <dgm:pt modelId="{011916ED-C277-4DE1-A0C2-651387742874}" type="parTrans" cxnId="{79761AB5-B9DE-41E4-93A3-CD1962874CCA}">
      <dgm:prSet/>
      <dgm:spPr/>
      <dgm:t>
        <a:bodyPr/>
        <a:lstStyle/>
        <a:p>
          <a:endParaRPr lang="cs-CZ"/>
        </a:p>
      </dgm:t>
    </dgm:pt>
    <dgm:pt modelId="{4F6CD16C-AB58-4E42-80F6-7397799938C9}" type="sibTrans" cxnId="{79761AB5-B9DE-41E4-93A3-CD1962874CCA}">
      <dgm:prSet/>
      <dgm:spPr/>
      <dgm:t>
        <a:bodyPr/>
        <a:lstStyle/>
        <a:p>
          <a:endParaRPr lang="cs-CZ"/>
        </a:p>
      </dgm:t>
    </dgm:pt>
    <dgm:pt modelId="{140EF773-7554-4351-95BB-85E7881CE273}">
      <dgm:prSet phldrT="[Text]" custT="1"/>
      <dgm:spPr>
        <a:solidFill>
          <a:srgbClr val="E14324"/>
        </a:solidFill>
      </dgm:spPr>
      <dgm:t>
        <a:bodyPr/>
        <a:lstStyle/>
        <a:p>
          <a:r>
            <a:rPr lang="cs-CZ" sz="1400" b="1" dirty="0"/>
            <a:t>Legionářů</a:t>
          </a:r>
        </a:p>
      </dgm:t>
    </dgm:pt>
    <dgm:pt modelId="{2B70B7CF-05CA-4992-AF23-EBD8163EE766}" type="parTrans" cxnId="{ABE62A12-0067-4173-8C5F-3DF5F2AF07B3}">
      <dgm:prSet/>
      <dgm:spPr/>
      <dgm:t>
        <a:bodyPr/>
        <a:lstStyle/>
        <a:p>
          <a:endParaRPr lang="cs-CZ"/>
        </a:p>
      </dgm:t>
    </dgm:pt>
    <dgm:pt modelId="{328677D8-A907-4372-B478-ACABF8638E11}" type="sibTrans" cxnId="{ABE62A12-0067-4173-8C5F-3DF5F2AF07B3}">
      <dgm:prSet/>
      <dgm:spPr/>
      <dgm:t>
        <a:bodyPr/>
        <a:lstStyle/>
        <a:p>
          <a:endParaRPr lang="cs-CZ"/>
        </a:p>
      </dgm:t>
    </dgm:pt>
    <dgm:pt modelId="{4A58C433-1710-42C8-98B3-A1CA928F4099}" type="pres">
      <dgm:prSet presAssocID="{2B4BA7BB-9EB9-4235-B163-07687CE0937E}" presName="compositeShape" presStyleCnt="0">
        <dgm:presLayoutVars>
          <dgm:chMax val="7"/>
          <dgm:dir/>
          <dgm:resizeHandles val="exact"/>
        </dgm:presLayoutVars>
      </dgm:prSet>
      <dgm:spPr/>
    </dgm:pt>
    <dgm:pt modelId="{54A32E06-A965-4DE5-8E27-D28FACFFE969}" type="pres">
      <dgm:prSet presAssocID="{2B4BA7BB-9EB9-4235-B163-07687CE0937E}" presName="wedge1" presStyleLbl="node1" presStyleIdx="0" presStyleCnt="3" custLinFactNeighborX="-5152" custLinFactNeighborY="2973"/>
      <dgm:spPr/>
      <dgm:t>
        <a:bodyPr/>
        <a:lstStyle/>
        <a:p>
          <a:endParaRPr lang="cs-CZ"/>
        </a:p>
      </dgm:t>
    </dgm:pt>
    <dgm:pt modelId="{7EDCA2F3-78F3-41CA-89A2-15BFAE017CB6}" type="pres">
      <dgm:prSet presAssocID="{2B4BA7BB-9EB9-4235-B163-07687CE093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7B9D76-F239-4C17-BBFE-2B9EB9F75036}" type="pres">
      <dgm:prSet presAssocID="{2B4BA7BB-9EB9-4235-B163-07687CE0937E}" presName="wedge2" presStyleLbl="node1" presStyleIdx="1" presStyleCnt="3"/>
      <dgm:spPr/>
      <dgm:t>
        <a:bodyPr/>
        <a:lstStyle/>
        <a:p>
          <a:endParaRPr lang="cs-CZ"/>
        </a:p>
      </dgm:t>
    </dgm:pt>
    <dgm:pt modelId="{A1CD5D58-448B-4CE9-9B75-E4217F3F2E33}" type="pres">
      <dgm:prSet presAssocID="{2B4BA7BB-9EB9-4235-B163-07687CE093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1FBEFD-CFB9-4944-B037-D3A6E2992485}" type="pres">
      <dgm:prSet presAssocID="{2B4BA7BB-9EB9-4235-B163-07687CE0937E}" presName="wedge3" presStyleLbl="node1" presStyleIdx="2" presStyleCnt="3"/>
      <dgm:spPr/>
      <dgm:t>
        <a:bodyPr/>
        <a:lstStyle/>
        <a:p>
          <a:endParaRPr lang="cs-CZ"/>
        </a:p>
      </dgm:t>
    </dgm:pt>
    <dgm:pt modelId="{05AF8583-C01A-4A46-8E4E-0FB09B064A28}" type="pres">
      <dgm:prSet presAssocID="{2B4BA7BB-9EB9-4235-B163-07687CE093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BE62A12-0067-4173-8C5F-3DF5F2AF07B3}" srcId="{2B4BA7BB-9EB9-4235-B163-07687CE0937E}" destId="{140EF773-7554-4351-95BB-85E7881CE273}" srcOrd="2" destOrd="0" parTransId="{2B70B7CF-05CA-4992-AF23-EBD8163EE766}" sibTransId="{328677D8-A907-4372-B478-ACABF8638E11}"/>
    <dgm:cxn modelId="{B52458C1-7BA2-4AFD-BE81-C926BB04EC9A}" type="presOf" srcId="{1311EB05-A14B-4419-96D4-700431DC8F28}" destId="{A1CD5D58-448B-4CE9-9B75-E4217F3F2E33}" srcOrd="1" destOrd="0" presId="urn:microsoft.com/office/officeart/2005/8/layout/chart3"/>
    <dgm:cxn modelId="{E3B3BFF7-6AAF-46AC-9F48-699AAADE0A5C}" srcId="{2B4BA7BB-9EB9-4235-B163-07687CE0937E}" destId="{DFB77E16-814E-454A-B7CE-0D5FD87D7BDC}" srcOrd="0" destOrd="0" parTransId="{689EEC87-2805-45B7-AF47-F5B508805939}" sibTransId="{266DAA89-9C12-4A85-911E-0DA1A182071A}"/>
    <dgm:cxn modelId="{D734F04D-579E-4901-807C-826D445AE203}" type="presOf" srcId="{1311EB05-A14B-4419-96D4-700431DC8F28}" destId="{277B9D76-F239-4C17-BBFE-2B9EB9F75036}" srcOrd="0" destOrd="0" presId="urn:microsoft.com/office/officeart/2005/8/layout/chart3"/>
    <dgm:cxn modelId="{79761AB5-B9DE-41E4-93A3-CD1962874CCA}" srcId="{2B4BA7BB-9EB9-4235-B163-07687CE0937E}" destId="{1311EB05-A14B-4419-96D4-700431DC8F28}" srcOrd="1" destOrd="0" parTransId="{011916ED-C277-4DE1-A0C2-651387742874}" sibTransId="{4F6CD16C-AB58-4E42-80F6-7397799938C9}"/>
    <dgm:cxn modelId="{146CC50F-C923-4B40-A0B1-1BBC9A653762}" type="presOf" srcId="{140EF773-7554-4351-95BB-85E7881CE273}" destId="{05AF8583-C01A-4A46-8E4E-0FB09B064A28}" srcOrd="1" destOrd="0" presId="urn:microsoft.com/office/officeart/2005/8/layout/chart3"/>
    <dgm:cxn modelId="{C9533B58-6140-41A6-821D-4378B784912E}" type="presOf" srcId="{2B4BA7BB-9EB9-4235-B163-07687CE0937E}" destId="{4A58C433-1710-42C8-98B3-A1CA928F4099}" srcOrd="0" destOrd="0" presId="urn:microsoft.com/office/officeart/2005/8/layout/chart3"/>
    <dgm:cxn modelId="{D2EBE4CD-264A-4E72-952E-5BF96DE10EEF}" type="presOf" srcId="{140EF773-7554-4351-95BB-85E7881CE273}" destId="{E21FBEFD-CFB9-4944-B037-D3A6E2992485}" srcOrd="0" destOrd="0" presId="urn:microsoft.com/office/officeart/2005/8/layout/chart3"/>
    <dgm:cxn modelId="{BB4CE0B1-F6F2-481E-B0E2-C32FD87A3F35}" type="presOf" srcId="{DFB77E16-814E-454A-B7CE-0D5FD87D7BDC}" destId="{7EDCA2F3-78F3-41CA-89A2-15BFAE017CB6}" srcOrd="1" destOrd="0" presId="urn:microsoft.com/office/officeart/2005/8/layout/chart3"/>
    <dgm:cxn modelId="{640A70D1-47BA-4204-92F3-127D39741C9D}" type="presOf" srcId="{DFB77E16-814E-454A-B7CE-0D5FD87D7BDC}" destId="{54A32E06-A965-4DE5-8E27-D28FACFFE969}" srcOrd="0" destOrd="0" presId="urn:microsoft.com/office/officeart/2005/8/layout/chart3"/>
    <dgm:cxn modelId="{7AB99FD1-DB53-4846-ABCB-895643E9CD83}" type="presParOf" srcId="{4A58C433-1710-42C8-98B3-A1CA928F4099}" destId="{54A32E06-A965-4DE5-8E27-D28FACFFE969}" srcOrd="0" destOrd="0" presId="urn:microsoft.com/office/officeart/2005/8/layout/chart3"/>
    <dgm:cxn modelId="{A6D72344-DCC1-445A-85CB-DDDDC6EF79ED}" type="presParOf" srcId="{4A58C433-1710-42C8-98B3-A1CA928F4099}" destId="{7EDCA2F3-78F3-41CA-89A2-15BFAE017CB6}" srcOrd="1" destOrd="0" presId="urn:microsoft.com/office/officeart/2005/8/layout/chart3"/>
    <dgm:cxn modelId="{F80ABBC9-DECA-442F-9C4A-7742BB3C533C}" type="presParOf" srcId="{4A58C433-1710-42C8-98B3-A1CA928F4099}" destId="{277B9D76-F239-4C17-BBFE-2B9EB9F75036}" srcOrd="2" destOrd="0" presId="urn:microsoft.com/office/officeart/2005/8/layout/chart3"/>
    <dgm:cxn modelId="{9F8EA3C1-8930-4160-B5DA-FE21AB47B47C}" type="presParOf" srcId="{4A58C433-1710-42C8-98B3-A1CA928F4099}" destId="{A1CD5D58-448B-4CE9-9B75-E4217F3F2E33}" srcOrd="3" destOrd="0" presId="urn:microsoft.com/office/officeart/2005/8/layout/chart3"/>
    <dgm:cxn modelId="{B2F7547A-26A0-46C2-B0E5-23F96B4C56F6}" type="presParOf" srcId="{4A58C433-1710-42C8-98B3-A1CA928F4099}" destId="{E21FBEFD-CFB9-4944-B037-D3A6E2992485}" srcOrd="4" destOrd="0" presId="urn:microsoft.com/office/officeart/2005/8/layout/chart3"/>
    <dgm:cxn modelId="{3FD9BCAA-DC56-41A4-86E2-31C517752A1A}" type="presParOf" srcId="{4A58C433-1710-42C8-98B3-A1CA928F4099}" destId="{05AF8583-C01A-4A46-8E4E-0FB09B064A2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BA7BB-9EB9-4235-B163-07687CE0937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FB77E16-814E-454A-B7CE-0D5FD87D7BDC}">
      <dgm:prSet phldrT="[Text]"/>
      <dgm:spPr>
        <a:solidFill>
          <a:srgbClr val="68A650"/>
        </a:solidFill>
      </dgm:spPr>
      <dgm:t>
        <a:bodyPr/>
        <a:lstStyle/>
        <a:p>
          <a:r>
            <a:rPr lang="cs-CZ" b="1" dirty="0"/>
            <a:t>Polenská</a:t>
          </a:r>
        </a:p>
      </dgm:t>
    </dgm:pt>
    <dgm:pt modelId="{689EEC87-2805-45B7-AF47-F5B508805939}" type="parTrans" cxnId="{E3B3BFF7-6AAF-46AC-9F48-699AAADE0A5C}">
      <dgm:prSet/>
      <dgm:spPr/>
      <dgm:t>
        <a:bodyPr/>
        <a:lstStyle/>
        <a:p>
          <a:endParaRPr lang="cs-CZ"/>
        </a:p>
      </dgm:t>
    </dgm:pt>
    <dgm:pt modelId="{266DAA89-9C12-4A85-911E-0DA1A182071A}" type="sibTrans" cxnId="{E3B3BFF7-6AAF-46AC-9F48-699AAADE0A5C}">
      <dgm:prSet/>
      <dgm:spPr/>
      <dgm:t>
        <a:bodyPr/>
        <a:lstStyle/>
        <a:p>
          <a:endParaRPr lang="cs-CZ"/>
        </a:p>
      </dgm:t>
    </dgm:pt>
    <dgm:pt modelId="{1311EB05-A14B-4419-96D4-700431DC8F28}">
      <dgm:prSet phldrT="[Text]"/>
      <dgm:spPr>
        <a:solidFill>
          <a:srgbClr val="FABF2D"/>
        </a:solidFill>
      </dgm:spPr>
      <dgm:t>
        <a:bodyPr/>
        <a:lstStyle/>
        <a:p>
          <a:r>
            <a:rPr lang="cs-CZ" b="1" dirty="0"/>
            <a:t>Automobilní</a:t>
          </a:r>
        </a:p>
      </dgm:t>
    </dgm:pt>
    <dgm:pt modelId="{011916ED-C277-4DE1-A0C2-651387742874}" type="parTrans" cxnId="{79761AB5-B9DE-41E4-93A3-CD1962874CCA}">
      <dgm:prSet/>
      <dgm:spPr/>
      <dgm:t>
        <a:bodyPr/>
        <a:lstStyle/>
        <a:p>
          <a:endParaRPr lang="cs-CZ"/>
        </a:p>
      </dgm:t>
    </dgm:pt>
    <dgm:pt modelId="{4F6CD16C-AB58-4E42-80F6-7397799938C9}" type="sibTrans" cxnId="{79761AB5-B9DE-41E4-93A3-CD1962874CCA}">
      <dgm:prSet/>
      <dgm:spPr/>
      <dgm:t>
        <a:bodyPr/>
        <a:lstStyle/>
        <a:p>
          <a:endParaRPr lang="cs-CZ"/>
        </a:p>
      </dgm:t>
    </dgm:pt>
    <dgm:pt modelId="{140EF773-7554-4351-95BB-85E7881CE273}">
      <dgm:prSet phldrT="[Text]" custT="1"/>
      <dgm:spPr>
        <a:solidFill>
          <a:srgbClr val="E14324"/>
        </a:solidFill>
      </dgm:spPr>
      <dgm:t>
        <a:bodyPr/>
        <a:lstStyle/>
        <a:p>
          <a:r>
            <a:rPr lang="cs-CZ" sz="2000" b="1" dirty="0"/>
            <a:t>Legionářů</a:t>
          </a:r>
        </a:p>
      </dgm:t>
    </dgm:pt>
    <dgm:pt modelId="{2B70B7CF-05CA-4992-AF23-EBD8163EE766}" type="parTrans" cxnId="{ABE62A12-0067-4173-8C5F-3DF5F2AF07B3}">
      <dgm:prSet/>
      <dgm:spPr/>
      <dgm:t>
        <a:bodyPr/>
        <a:lstStyle/>
        <a:p>
          <a:endParaRPr lang="cs-CZ"/>
        </a:p>
      </dgm:t>
    </dgm:pt>
    <dgm:pt modelId="{328677D8-A907-4372-B478-ACABF8638E11}" type="sibTrans" cxnId="{ABE62A12-0067-4173-8C5F-3DF5F2AF07B3}">
      <dgm:prSet/>
      <dgm:spPr/>
      <dgm:t>
        <a:bodyPr/>
        <a:lstStyle/>
        <a:p>
          <a:endParaRPr lang="cs-CZ"/>
        </a:p>
      </dgm:t>
    </dgm:pt>
    <dgm:pt modelId="{4A58C433-1710-42C8-98B3-A1CA928F4099}" type="pres">
      <dgm:prSet presAssocID="{2B4BA7BB-9EB9-4235-B163-07687CE0937E}" presName="compositeShape" presStyleCnt="0">
        <dgm:presLayoutVars>
          <dgm:chMax val="7"/>
          <dgm:dir/>
          <dgm:resizeHandles val="exact"/>
        </dgm:presLayoutVars>
      </dgm:prSet>
      <dgm:spPr/>
    </dgm:pt>
    <dgm:pt modelId="{54A32E06-A965-4DE5-8E27-D28FACFFE969}" type="pres">
      <dgm:prSet presAssocID="{2B4BA7BB-9EB9-4235-B163-07687CE0937E}" presName="wedge1" presStyleLbl="node1" presStyleIdx="0" presStyleCnt="3" custLinFactNeighborX="-5152" custLinFactNeighborY="2973"/>
      <dgm:spPr/>
      <dgm:t>
        <a:bodyPr/>
        <a:lstStyle/>
        <a:p>
          <a:endParaRPr lang="cs-CZ"/>
        </a:p>
      </dgm:t>
    </dgm:pt>
    <dgm:pt modelId="{7EDCA2F3-78F3-41CA-89A2-15BFAE017CB6}" type="pres">
      <dgm:prSet presAssocID="{2B4BA7BB-9EB9-4235-B163-07687CE093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7B9D76-F239-4C17-BBFE-2B9EB9F75036}" type="pres">
      <dgm:prSet presAssocID="{2B4BA7BB-9EB9-4235-B163-07687CE0937E}" presName="wedge2" presStyleLbl="node1" presStyleIdx="1" presStyleCnt="3"/>
      <dgm:spPr/>
      <dgm:t>
        <a:bodyPr/>
        <a:lstStyle/>
        <a:p>
          <a:endParaRPr lang="cs-CZ"/>
        </a:p>
      </dgm:t>
    </dgm:pt>
    <dgm:pt modelId="{A1CD5D58-448B-4CE9-9B75-E4217F3F2E33}" type="pres">
      <dgm:prSet presAssocID="{2B4BA7BB-9EB9-4235-B163-07687CE093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1FBEFD-CFB9-4944-B037-D3A6E2992485}" type="pres">
      <dgm:prSet presAssocID="{2B4BA7BB-9EB9-4235-B163-07687CE0937E}" presName="wedge3" presStyleLbl="node1" presStyleIdx="2" presStyleCnt="3"/>
      <dgm:spPr/>
      <dgm:t>
        <a:bodyPr/>
        <a:lstStyle/>
        <a:p>
          <a:endParaRPr lang="cs-CZ"/>
        </a:p>
      </dgm:t>
    </dgm:pt>
    <dgm:pt modelId="{05AF8583-C01A-4A46-8E4E-0FB09B064A28}" type="pres">
      <dgm:prSet presAssocID="{2B4BA7BB-9EB9-4235-B163-07687CE093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E9ACFD-3BBE-4110-9EF9-836FAA44A4E6}" type="presOf" srcId="{140EF773-7554-4351-95BB-85E7881CE273}" destId="{05AF8583-C01A-4A46-8E4E-0FB09B064A28}" srcOrd="1" destOrd="0" presId="urn:microsoft.com/office/officeart/2005/8/layout/chart3"/>
    <dgm:cxn modelId="{13A72FEE-6478-453B-A7CF-DC2EB8FAB710}" type="presOf" srcId="{1311EB05-A14B-4419-96D4-700431DC8F28}" destId="{277B9D76-F239-4C17-BBFE-2B9EB9F75036}" srcOrd="0" destOrd="0" presId="urn:microsoft.com/office/officeart/2005/8/layout/chart3"/>
    <dgm:cxn modelId="{E67A6843-E227-4540-8809-C6969CE34F2B}" type="presOf" srcId="{DFB77E16-814E-454A-B7CE-0D5FD87D7BDC}" destId="{7EDCA2F3-78F3-41CA-89A2-15BFAE017CB6}" srcOrd="1" destOrd="0" presId="urn:microsoft.com/office/officeart/2005/8/layout/chart3"/>
    <dgm:cxn modelId="{E3B3BFF7-6AAF-46AC-9F48-699AAADE0A5C}" srcId="{2B4BA7BB-9EB9-4235-B163-07687CE0937E}" destId="{DFB77E16-814E-454A-B7CE-0D5FD87D7BDC}" srcOrd="0" destOrd="0" parTransId="{689EEC87-2805-45B7-AF47-F5B508805939}" sibTransId="{266DAA89-9C12-4A85-911E-0DA1A182071A}"/>
    <dgm:cxn modelId="{ABE62A12-0067-4173-8C5F-3DF5F2AF07B3}" srcId="{2B4BA7BB-9EB9-4235-B163-07687CE0937E}" destId="{140EF773-7554-4351-95BB-85E7881CE273}" srcOrd="2" destOrd="0" parTransId="{2B70B7CF-05CA-4992-AF23-EBD8163EE766}" sibTransId="{328677D8-A907-4372-B478-ACABF8638E11}"/>
    <dgm:cxn modelId="{4BA85692-2BDA-462E-AAED-222A3CE90C27}" type="presOf" srcId="{2B4BA7BB-9EB9-4235-B163-07687CE0937E}" destId="{4A58C433-1710-42C8-98B3-A1CA928F4099}" srcOrd="0" destOrd="0" presId="urn:microsoft.com/office/officeart/2005/8/layout/chart3"/>
    <dgm:cxn modelId="{2E95B415-F17E-4961-91B4-F7D6B36CD63B}" type="presOf" srcId="{1311EB05-A14B-4419-96D4-700431DC8F28}" destId="{A1CD5D58-448B-4CE9-9B75-E4217F3F2E33}" srcOrd="1" destOrd="0" presId="urn:microsoft.com/office/officeart/2005/8/layout/chart3"/>
    <dgm:cxn modelId="{79761AB5-B9DE-41E4-93A3-CD1962874CCA}" srcId="{2B4BA7BB-9EB9-4235-B163-07687CE0937E}" destId="{1311EB05-A14B-4419-96D4-700431DC8F28}" srcOrd="1" destOrd="0" parTransId="{011916ED-C277-4DE1-A0C2-651387742874}" sibTransId="{4F6CD16C-AB58-4E42-80F6-7397799938C9}"/>
    <dgm:cxn modelId="{3C29DAE3-C8A9-44AB-92C9-1B828594DB1B}" type="presOf" srcId="{DFB77E16-814E-454A-B7CE-0D5FD87D7BDC}" destId="{54A32E06-A965-4DE5-8E27-D28FACFFE969}" srcOrd="0" destOrd="0" presId="urn:microsoft.com/office/officeart/2005/8/layout/chart3"/>
    <dgm:cxn modelId="{D069BF1B-58F5-4BE7-B665-A8C46FDDDFAC}" type="presOf" srcId="{140EF773-7554-4351-95BB-85E7881CE273}" destId="{E21FBEFD-CFB9-4944-B037-D3A6E2992485}" srcOrd="0" destOrd="0" presId="urn:microsoft.com/office/officeart/2005/8/layout/chart3"/>
    <dgm:cxn modelId="{0505BB20-739F-4C54-83A8-472753FB131B}" type="presParOf" srcId="{4A58C433-1710-42C8-98B3-A1CA928F4099}" destId="{54A32E06-A965-4DE5-8E27-D28FACFFE969}" srcOrd="0" destOrd="0" presId="urn:microsoft.com/office/officeart/2005/8/layout/chart3"/>
    <dgm:cxn modelId="{CF37E008-AFFC-4A02-B824-4B693D1E47BF}" type="presParOf" srcId="{4A58C433-1710-42C8-98B3-A1CA928F4099}" destId="{7EDCA2F3-78F3-41CA-89A2-15BFAE017CB6}" srcOrd="1" destOrd="0" presId="urn:microsoft.com/office/officeart/2005/8/layout/chart3"/>
    <dgm:cxn modelId="{E3E131EF-66BF-409D-BD7B-EA6897AC84DF}" type="presParOf" srcId="{4A58C433-1710-42C8-98B3-A1CA928F4099}" destId="{277B9D76-F239-4C17-BBFE-2B9EB9F75036}" srcOrd="2" destOrd="0" presId="urn:microsoft.com/office/officeart/2005/8/layout/chart3"/>
    <dgm:cxn modelId="{E23CD5F1-4AD6-45AF-AD7C-C80F2E784836}" type="presParOf" srcId="{4A58C433-1710-42C8-98B3-A1CA928F4099}" destId="{A1CD5D58-448B-4CE9-9B75-E4217F3F2E33}" srcOrd="3" destOrd="0" presId="urn:microsoft.com/office/officeart/2005/8/layout/chart3"/>
    <dgm:cxn modelId="{3ABC2C41-F80A-4EFA-9147-CE8D7646B43E}" type="presParOf" srcId="{4A58C433-1710-42C8-98B3-A1CA928F4099}" destId="{E21FBEFD-CFB9-4944-B037-D3A6E2992485}" srcOrd="4" destOrd="0" presId="urn:microsoft.com/office/officeart/2005/8/layout/chart3"/>
    <dgm:cxn modelId="{A279CF6B-4EE2-4C3A-99E1-82EC2D3A8ADC}" type="presParOf" srcId="{4A58C433-1710-42C8-98B3-A1CA928F4099}" destId="{05AF8583-C01A-4A46-8E4E-0FB09B064A2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32E06-A965-4DE5-8E27-D28FACFFE969}">
      <dsp:nvSpPr>
        <dsp:cNvPr id="0" name=""/>
        <dsp:cNvSpPr/>
      </dsp:nvSpPr>
      <dsp:spPr>
        <a:xfrm>
          <a:off x="432060" y="258799"/>
          <a:ext cx="2350859" cy="2350859"/>
        </a:xfrm>
        <a:prstGeom prst="pie">
          <a:avLst>
            <a:gd name="adj1" fmla="val 16200000"/>
            <a:gd name="adj2" fmla="val 1800000"/>
          </a:avLst>
        </a:prstGeom>
        <a:solidFill>
          <a:srgbClr val="68A6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/>
            <a:t>Polenská</a:t>
          </a:r>
        </a:p>
      </dsp:txBody>
      <dsp:txXfrm>
        <a:off x="1710200" y="692588"/>
        <a:ext cx="797612" cy="783619"/>
      </dsp:txXfrm>
    </dsp:sp>
    <dsp:sp modelId="{277B9D76-F239-4C17-BBFE-2B9EB9F75036}">
      <dsp:nvSpPr>
        <dsp:cNvPr id="0" name=""/>
        <dsp:cNvSpPr/>
      </dsp:nvSpPr>
      <dsp:spPr>
        <a:xfrm>
          <a:off x="431995" y="258874"/>
          <a:ext cx="2350859" cy="2350859"/>
        </a:xfrm>
        <a:prstGeom prst="pie">
          <a:avLst>
            <a:gd name="adj1" fmla="val 1800000"/>
            <a:gd name="adj2" fmla="val 9000000"/>
          </a:avLst>
        </a:prstGeom>
        <a:solidFill>
          <a:srgbClr val="FABF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/>
            <a:t>Automobilní</a:t>
          </a:r>
        </a:p>
      </dsp:txBody>
      <dsp:txXfrm>
        <a:off x="1075683" y="1742154"/>
        <a:ext cx="1063483" cy="727646"/>
      </dsp:txXfrm>
    </dsp:sp>
    <dsp:sp modelId="{E21FBEFD-CFB9-4944-B037-D3A6E2992485}">
      <dsp:nvSpPr>
        <dsp:cNvPr id="0" name=""/>
        <dsp:cNvSpPr/>
      </dsp:nvSpPr>
      <dsp:spPr>
        <a:xfrm>
          <a:off x="431995" y="258874"/>
          <a:ext cx="2350859" cy="2350859"/>
        </a:xfrm>
        <a:prstGeom prst="pie">
          <a:avLst>
            <a:gd name="adj1" fmla="val 9000000"/>
            <a:gd name="adj2" fmla="val 16200000"/>
          </a:avLst>
        </a:prstGeom>
        <a:solidFill>
          <a:srgbClr val="E143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Legionářů</a:t>
          </a:r>
        </a:p>
      </dsp:txBody>
      <dsp:txXfrm>
        <a:off x="683873" y="720650"/>
        <a:ext cx="797612" cy="783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32E06-A965-4DE5-8E27-D28FACFFE969}">
      <dsp:nvSpPr>
        <dsp:cNvPr id="0" name=""/>
        <dsp:cNvSpPr/>
      </dsp:nvSpPr>
      <dsp:spPr>
        <a:xfrm>
          <a:off x="1027474" y="372893"/>
          <a:ext cx="3387256" cy="3387256"/>
        </a:xfrm>
        <a:prstGeom prst="pie">
          <a:avLst>
            <a:gd name="adj1" fmla="val 16200000"/>
            <a:gd name="adj2" fmla="val 1800000"/>
          </a:avLst>
        </a:prstGeom>
        <a:solidFill>
          <a:srgbClr val="68A6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/>
            <a:t>Polenská</a:t>
          </a:r>
        </a:p>
      </dsp:txBody>
      <dsp:txXfrm>
        <a:off x="2869093" y="997922"/>
        <a:ext cx="1149247" cy="1129085"/>
      </dsp:txXfrm>
    </dsp:sp>
    <dsp:sp modelId="{277B9D76-F239-4C17-BBFE-2B9EB9F75036}">
      <dsp:nvSpPr>
        <dsp:cNvPr id="0" name=""/>
        <dsp:cNvSpPr/>
      </dsp:nvSpPr>
      <dsp:spPr>
        <a:xfrm>
          <a:off x="1027381" y="373001"/>
          <a:ext cx="3387256" cy="3387256"/>
        </a:xfrm>
        <a:prstGeom prst="pie">
          <a:avLst>
            <a:gd name="adj1" fmla="val 1800000"/>
            <a:gd name="adj2" fmla="val 9000000"/>
          </a:avLst>
        </a:prstGeom>
        <a:solidFill>
          <a:srgbClr val="FABF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/>
            <a:t>Automobilní</a:t>
          </a:r>
        </a:p>
      </dsp:txBody>
      <dsp:txXfrm>
        <a:off x="1954844" y="2510198"/>
        <a:ext cx="1532330" cy="1048436"/>
      </dsp:txXfrm>
    </dsp:sp>
    <dsp:sp modelId="{E21FBEFD-CFB9-4944-B037-D3A6E2992485}">
      <dsp:nvSpPr>
        <dsp:cNvPr id="0" name=""/>
        <dsp:cNvSpPr/>
      </dsp:nvSpPr>
      <dsp:spPr>
        <a:xfrm>
          <a:off x="1027381" y="373001"/>
          <a:ext cx="3387256" cy="3387256"/>
        </a:xfrm>
        <a:prstGeom prst="pie">
          <a:avLst>
            <a:gd name="adj1" fmla="val 9000000"/>
            <a:gd name="adj2" fmla="val 16200000"/>
          </a:avLst>
        </a:prstGeom>
        <a:solidFill>
          <a:srgbClr val="E143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Legionářů</a:t>
          </a:r>
        </a:p>
      </dsp:txBody>
      <dsp:txXfrm>
        <a:off x="1390301" y="1038355"/>
        <a:ext cx="1149247" cy="112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141D5-1E26-4D3D-B45E-76DB99A204BD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DC65-9EF9-4CFF-9BBB-C677B9F9B9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9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F5E0-77A7-42A7-9633-292AB7037289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4054D-7A10-49E0-9A06-42694DB4D8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35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054D-7A10-49E0-9A06-42694DB4D88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49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054D-7A10-49E0-9A06-42694DB4D88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64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042D-161E-4316-8F86-C73BFDDD9ED8}" type="datetimeFigureOut">
              <a:rPr lang="cs-CZ" smtClean="0"/>
              <a:pPr/>
              <a:t>15.8.2019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433E-6426-4CFB-982D-D0FB476F72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16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 b="11145"/>
          <a:stretch/>
        </p:blipFill>
        <p:spPr>
          <a:xfrm>
            <a:off x="6300192" y="4509120"/>
            <a:ext cx="2592288" cy="21602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" y="-26194"/>
            <a:ext cx="8965545" cy="431809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88459504"/>
              </p:ext>
            </p:extLst>
          </p:nvPr>
        </p:nvGraphicFramePr>
        <p:xfrm>
          <a:off x="35496" y="4158750"/>
          <a:ext cx="3336032" cy="279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13176"/>
            <a:ext cx="3189412" cy="12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7326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Pracoviště Polenská 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643" y="1196752"/>
            <a:ext cx="8229600" cy="5206967"/>
          </a:xfrm>
        </p:spPr>
        <p:txBody>
          <a:bodyPr>
            <a:normAutofit/>
          </a:bodyPr>
          <a:lstStyle/>
          <a:p>
            <a:pPr marL="287338" indent="-287338">
              <a:spcBef>
                <a:spcPts val="300"/>
              </a:spcBef>
            </a:pPr>
            <a:r>
              <a:rPr lang="cs-CZ" altLang="cs-CZ" sz="3000" dirty="0">
                <a:solidFill>
                  <a:srgbClr val="0070C0"/>
                </a:solidFill>
              </a:rPr>
              <a:t>přijímací řízení dle výsledků ZŠ (H), jednotná zkouška (L)</a:t>
            </a:r>
          </a:p>
          <a:p>
            <a:pPr marL="287338" indent="-287338">
              <a:spcBef>
                <a:spcPts val="300"/>
              </a:spcBef>
            </a:pPr>
            <a:r>
              <a:rPr lang="cs-CZ" altLang="cs-CZ" sz="3000" dirty="0">
                <a:solidFill>
                  <a:srgbClr val="0070C0"/>
                </a:solidFill>
              </a:rPr>
              <a:t>moderní vybavení učeben a dílen</a:t>
            </a:r>
          </a:p>
          <a:p>
            <a:pPr marL="287338" indent="-287338">
              <a:spcBef>
                <a:spcPts val="300"/>
              </a:spcBef>
            </a:pPr>
            <a:r>
              <a:rPr lang="cs-CZ" altLang="cs-CZ" sz="3000" dirty="0">
                <a:solidFill>
                  <a:srgbClr val="0070C0"/>
                </a:solidFill>
              </a:rPr>
              <a:t>odborná praxe v                           stáže v dalších firmách regionu, spolupráce s VUT Brno</a:t>
            </a:r>
          </a:p>
          <a:p>
            <a:pPr marL="287338" indent="-287338">
              <a:spcBef>
                <a:spcPts val="300"/>
              </a:spcBef>
            </a:pPr>
            <a:r>
              <a:rPr lang="cs-CZ" altLang="cs-CZ" sz="3000" dirty="0">
                <a:solidFill>
                  <a:srgbClr val="0070C0"/>
                </a:solidFill>
              </a:rPr>
              <a:t>soutěže a mezinárodní projekty</a:t>
            </a:r>
          </a:p>
          <a:p>
            <a:endParaRPr lang="cs-CZ" altLang="cs-CZ" dirty="0"/>
          </a:p>
        </p:txBody>
      </p:sp>
      <p:pic>
        <p:nvPicPr>
          <p:cNvPr id="6" name="Obrázek 5" descr="logo_bo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08920"/>
            <a:ext cx="2160240" cy="456485"/>
          </a:xfrm>
          <a:prstGeom prst="rect">
            <a:avLst/>
          </a:prstGeom>
        </p:spPr>
      </p:pic>
      <p:pic>
        <p:nvPicPr>
          <p:cNvPr id="8" name="Picture 4" descr="Automotive Ligh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3" y="4066761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R60ewBDstF4PU8h-LMT62RFxMTGelSExScoR86pgrKCtzvNGXaI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0" y="4094305"/>
            <a:ext cx="2187159" cy="7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mqcrjEsQGkL3K8PY2rI9AwtR_YqEFMW0TH8rxDfh-79_i9a9c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7" y="4907303"/>
            <a:ext cx="2040318" cy="5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TB18DwIJ5OIEpcqTVgswWf_xb5vHGrl4-1wY3TSe7zxLMN7pi5o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66761"/>
            <a:ext cx="1687307" cy="6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2.gstatic.com/images?q=tbn:ANd9GcTeKeMP1m4RacL9Vh5kJksearRyO9KYwlfUCzv1zHN3JnoHBhl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46" y="4964623"/>
            <a:ext cx="2181114" cy="7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2.gstatic.com/images?q=tbn:ANd9GcTeH58QtOO2prJsWd69TcKAqGMpEfY2EqffzfybZuo5jOkKi4B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07" y="4642136"/>
            <a:ext cx="1460146" cy="14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2.gstatic.com/images?q=tbn:ANd9GcRHnbs9PGWsoet3LKMmPEPoc9-5qSPJcfTLB0rjfakPRJCMBPZ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3" y="5513055"/>
            <a:ext cx="1600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&amp;Ccaron;E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45" y="3744413"/>
            <a:ext cx="1211629" cy="8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1.gstatic.com/images?q=tbn:ANd9GcQOeG_xDgSP_9VLk2WpigZ30uo6RvClPK0EDP2h9FWRrcbR3VY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04" y="5840505"/>
            <a:ext cx="2147345" cy="6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3752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Pracoviště Školní 1a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23542"/>
            <a:ext cx="44682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dnadpis 3"/>
          <p:cNvSpPr txBox="1">
            <a:spLocks/>
          </p:cNvSpPr>
          <p:nvPr/>
        </p:nvSpPr>
        <p:spPr>
          <a:xfrm>
            <a:off x="2500298" y="5000636"/>
            <a:ext cx="64008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cs-CZ" sz="2800" u="sng" dirty="0">
                <a:solidFill>
                  <a:srgbClr val="0070C0"/>
                </a:solidFill>
              </a:rPr>
              <a:t>www.ssptaji.cz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Tel.: 567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587 011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E-mail: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panacek</a:t>
            </a:r>
            <a:r>
              <a:rPr lang="cs-CZ" sz="2800" dirty="0">
                <a:solidFill>
                  <a:srgbClr val="0070C0"/>
                </a:solidFill>
              </a:rPr>
              <a:t>@ssptaji.cz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Kraj Vyso&amp;ccaron;ina z&amp;rcaron;izovatel organizac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9761"/>
            <a:ext cx="1428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1" y="4725144"/>
            <a:ext cx="4823520" cy="120004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1798" y="1236110"/>
            <a:ext cx="4184258" cy="334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78" y="5490109"/>
            <a:ext cx="1592397" cy="12751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143" y="3356992"/>
            <a:ext cx="2065353" cy="168290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031" y="4718584"/>
            <a:ext cx="1466850" cy="7715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248" y="5469336"/>
            <a:ext cx="1896815" cy="1366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4900" b="1" dirty="0">
                <a:solidFill>
                  <a:schemeClr val="bg1"/>
                </a:solidFill>
              </a:rPr>
              <a:t>Pracoviště Školní 1a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242416"/>
              </p:ext>
            </p:extLst>
          </p:nvPr>
        </p:nvGraphicFramePr>
        <p:xfrm>
          <a:off x="428866" y="1259508"/>
          <a:ext cx="6591406" cy="338706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79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99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Studijní</a:t>
                      </a:r>
                      <a:r>
                        <a:rPr lang="cs-CZ" sz="2400" baseline="0" dirty="0"/>
                        <a:t> obory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Délka studia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3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Autotronik (L)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4</a:t>
                      </a:r>
                      <a:r>
                        <a:rPr lang="cs-CZ" sz="2200" baseline="0" dirty="0"/>
                        <a:t> </a:t>
                      </a:r>
                      <a:r>
                        <a:rPr lang="cs-CZ" sz="2200" dirty="0"/>
                        <a:t>roky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31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3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cs-CZ" sz="2200" dirty="0"/>
                        <a:t>Mechanik opravář</a:t>
                      </a:r>
                      <a:r>
                        <a:rPr lang="cs-CZ" sz="2200" baseline="0" dirty="0"/>
                        <a:t> motor. vozidel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aseline="0" dirty="0"/>
                        <a:t>3 roky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Karosář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aseline="0" dirty="0"/>
                        <a:t>3 roky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Autolakýrník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roky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Nástavby</a:t>
                      </a:r>
                      <a:r>
                        <a:rPr lang="cs-CZ" altLang="cs-CZ" sz="2200" baseline="0" dirty="0"/>
                        <a:t> – Podnikání, Autotronik (L)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3 resp.  2</a:t>
                      </a:r>
                      <a:r>
                        <a:rPr lang="cs-CZ" sz="2200" baseline="0" dirty="0" smtClean="0"/>
                        <a:t> </a:t>
                      </a:r>
                      <a:r>
                        <a:rPr lang="cs-CZ" sz="2200" baseline="0" dirty="0"/>
                        <a:t>roky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Jemný mechanik – </a:t>
                      </a:r>
                      <a:r>
                        <a:rPr lang="cs-CZ" sz="2200" dirty="0" smtClean="0"/>
                        <a:t>Hodinář </a:t>
                      </a:r>
                      <a:r>
                        <a:rPr lang="cs-CZ" sz="2200" dirty="0"/>
                        <a:t>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roky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67544" y="46531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altLang="cs-CZ" sz="2400" dirty="0">
                <a:solidFill>
                  <a:srgbClr val="0070C0"/>
                </a:solidFill>
              </a:rPr>
              <a:t>přijímací řízení dle výsledků ZŠ (H), jednotná zkouška (L)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2400" dirty="0">
                <a:solidFill>
                  <a:srgbClr val="0070C0"/>
                </a:solidFill>
              </a:rPr>
              <a:t>moderní vybavení učeben a dílen - diagnostická technika, 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2400" dirty="0">
                <a:solidFill>
                  <a:srgbClr val="0070C0"/>
                </a:solidFill>
              </a:rPr>
              <a:t>odborná praxe ve značkových servisech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2400" dirty="0">
                <a:solidFill>
                  <a:srgbClr val="0070C0"/>
                </a:solidFill>
              </a:rPr>
              <a:t>soutěže a mezinárodní </a:t>
            </a:r>
          </a:p>
          <a:p>
            <a:r>
              <a:rPr lang="cs-CZ" altLang="cs-CZ" sz="2400" dirty="0">
                <a:solidFill>
                  <a:srgbClr val="0070C0"/>
                </a:solidFill>
              </a:rPr>
              <a:t>     projekty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488" y="1222920"/>
            <a:ext cx="909936" cy="9099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816" y="2428106"/>
            <a:ext cx="840608" cy="856878"/>
          </a:xfrm>
          <a:prstGeom prst="rect">
            <a:avLst/>
          </a:prstGeom>
        </p:spPr>
      </p:pic>
      <p:pic>
        <p:nvPicPr>
          <p:cNvPr id="2050" name="Picture 2" descr="http://cartype.com/pics/2991/small/kaipan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43" y="5585279"/>
            <a:ext cx="1603818" cy="11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Cena hejtmana Kraje Vysočina za společenskou odpovědnost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2018 – první účast školy v soutěži</a:t>
            </a:r>
          </a:p>
          <a:p>
            <a:r>
              <a:rPr lang="cs-CZ" dirty="0" smtClean="0"/>
              <a:t>2019 – 3. místo – veřejný sektor (ostatní)</a:t>
            </a:r>
          </a:p>
          <a:p>
            <a:r>
              <a:rPr lang="cs-CZ" dirty="0" smtClean="0"/>
              <a:t>2020 - ???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vacaj\Desktop\800Držitel%20ceny%20hejtmana_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95526"/>
            <a:ext cx="4032448" cy="13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3046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99225"/>
            <a:ext cx="8229600" cy="105273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cs-CZ" b="1" dirty="0">
                <a:solidFill>
                  <a:schemeClr val="bg1"/>
                </a:solidFill>
              </a:rPr>
              <a:t>Největší technická škola v kraji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9113" y="1368419"/>
            <a:ext cx="80384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0C0"/>
                </a:solidFill>
              </a:rPr>
              <a:t>vznik sloučením tří subjektů od 1. 7.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0C0"/>
                </a:solidFill>
              </a:rPr>
              <a:t>nabídka vzdělávání původních škol zachována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0C0"/>
                </a:solidFill>
              </a:rPr>
              <a:t>technické obory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0C0"/>
                </a:solidFill>
              </a:rPr>
              <a:t>M, L, H, E</a:t>
            </a:r>
            <a:br>
              <a:rPr lang="cs-CZ" sz="3400" dirty="0">
                <a:solidFill>
                  <a:srgbClr val="0070C0"/>
                </a:solidFill>
              </a:rPr>
            </a:br>
            <a:endParaRPr lang="cs-CZ" sz="34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88024" y="30689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</a:rPr>
              <a:t>SŠTJI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66968" y="5413579"/>
            <a:ext cx="4521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0C0"/>
                </a:solidFill>
              </a:rPr>
              <a:t>oborová prostupnost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82148324"/>
              </p:ext>
            </p:extLst>
          </p:nvPr>
        </p:nvGraphicFramePr>
        <p:xfrm>
          <a:off x="3779912" y="2420888"/>
          <a:ext cx="56166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Škola, kterou zaměstnavatelé doporučují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1845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srgbClr val="0066B3"/>
                </a:solidFill>
              </a:rPr>
              <a:t>Ocenění a uznání</a:t>
            </a:r>
            <a:r>
              <a:rPr lang="cs-CZ" b="1" dirty="0">
                <a:solidFill>
                  <a:srgbClr val="0066B3"/>
                </a:solidFill>
              </a:rPr>
              <a:t/>
            </a:r>
            <a:br>
              <a:rPr lang="cs-CZ" b="1" dirty="0">
                <a:solidFill>
                  <a:srgbClr val="0066B3"/>
                </a:solidFill>
              </a:rPr>
            </a:br>
            <a:r>
              <a:rPr lang="cs-CZ" b="1" dirty="0">
                <a:solidFill>
                  <a:srgbClr val="0066B3"/>
                </a:solidFill>
              </a:rPr>
              <a:t>ŠKOLA DOPORUČENÁ ZAMĚSTNAVATELI</a:t>
            </a:r>
            <a:r>
              <a:rPr lang="cs-CZ" dirty="0"/>
              <a:t>  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70C0"/>
                </a:solidFill>
              </a:rPr>
              <a:t>2014 </a:t>
            </a:r>
            <a:r>
              <a:rPr lang="cs-CZ" sz="2400" b="1" dirty="0">
                <a:solidFill>
                  <a:srgbClr val="FF0000"/>
                </a:solidFill>
              </a:rPr>
              <a:t>druhé</a:t>
            </a:r>
            <a:r>
              <a:rPr lang="cs-CZ" sz="2400" dirty="0">
                <a:solidFill>
                  <a:srgbClr val="0070C0"/>
                </a:solidFill>
              </a:rPr>
              <a:t> místo v Kraji Vysočina (1. ročník ankety)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0070C0"/>
                </a:solidFill>
              </a:rPr>
              <a:t>2015 </a:t>
            </a:r>
            <a:r>
              <a:rPr lang="cs-CZ" sz="2400" b="1" dirty="0">
                <a:solidFill>
                  <a:srgbClr val="FF0000"/>
                </a:solidFill>
              </a:rPr>
              <a:t>první</a:t>
            </a:r>
            <a:r>
              <a:rPr lang="cs-CZ" sz="2400" dirty="0">
                <a:solidFill>
                  <a:srgbClr val="0070C0"/>
                </a:solidFill>
              </a:rPr>
              <a:t> místo v Kraji Vysočina (2. ročník ankety)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70C0"/>
                </a:solidFill>
              </a:rPr>
              <a:t>2017 </a:t>
            </a:r>
            <a:r>
              <a:rPr lang="cs-CZ" sz="2400" b="1" dirty="0">
                <a:solidFill>
                  <a:srgbClr val="FF0000"/>
                </a:solidFill>
              </a:rPr>
              <a:t>první</a:t>
            </a:r>
            <a:r>
              <a:rPr lang="cs-CZ" sz="2400" dirty="0">
                <a:solidFill>
                  <a:srgbClr val="0070C0"/>
                </a:solidFill>
              </a:rPr>
              <a:t> místo v Kraji Vysočina </a:t>
            </a:r>
            <a:r>
              <a:rPr lang="cs-CZ" sz="2400" dirty="0" smtClean="0">
                <a:solidFill>
                  <a:srgbClr val="0070C0"/>
                </a:solidFill>
              </a:rPr>
              <a:t>(3. </a:t>
            </a:r>
            <a:r>
              <a:rPr lang="cs-CZ" sz="2400" dirty="0">
                <a:solidFill>
                  <a:srgbClr val="0070C0"/>
                </a:solidFill>
              </a:rPr>
              <a:t>ročník ankety)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0070C0"/>
                </a:solidFill>
              </a:rPr>
              <a:t>2018 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druhé </a:t>
            </a:r>
            <a:r>
              <a:rPr lang="cs-CZ" sz="2400" dirty="0">
                <a:solidFill>
                  <a:srgbClr val="0070C0"/>
                </a:solidFill>
              </a:rPr>
              <a:t>místo v Kraji Vysočina </a:t>
            </a:r>
            <a:r>
              <a:rPr lang="cs-CZ" sz="2400" dirty="0" smtClean="0">
                <a:solidFill>
                  <a:srgbClr val="0070C0"/>
                </a:solidFill>
              </a:rPr>
              <a:t>(4. </a:t>
            </a:r>
            <a:r>
              <a:rPr lang="cs-CZ" sz="2400" dirty="0">
                <a:solidFill>
                  <a:srgbClr val="0070C0"/>
                </a:solidFill>
              </a:rPr>
              <a:t>ročník ankety)</a:t>
            </a:r>
          </a:p>
          <a:p>
            <a:pPr>
              <a:spcBef>
                <a:spcPts val="1200"/>
              </a:spcBef>
            </a:pPr>
            <a:endParaRPr lang="cs-CZ" sz="2600" b="1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509119"/>
            <a:ext cx="1986231" cy="2090425"/>
          </a:xfrm>
          <a:prstGeom prst="rect">
            <a:avLst/>
          </a:prstGeom>
        </p:spPr>
      </p:pic>
      <p:pic>
        <p:nvPicPr>
          <p:cNvPr id="1026" name="Picture 2" descr="http://www.ssptaji.cz/userfiles/image/foto/20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7"/>
            <a:ext cx="2736304" cy="16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8025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cs-CZ" sz="4000" b="1" dirty="0">
                <a:solidFill>
                  <a:schemeClr val="bg1"/>
                </a:solidFill>
              </a:rPr>
              <a:t>Výhody studia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359422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široká nabídka technických oborů, žádné školné,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prostupnost oborů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spolupráce s nejvýznamnějšími zaměstnavateli v regionu a množstvím dalších firem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poptávka po absolventech – vysoké uplatnění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na trhu práce i při dalším studiu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stravování, doprava, ubytování, jazykové pobyty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endParaRPr lang="cs-CZ" sz="3400" dirty="0"/>
          </a:p>
        </p:txBody>
      </p:sp>
      <p:pic>
        <p:nvPicPr>
          <p:cNvPr id="8198" name="Picture 6" descr="https://encrypted-tbn0.gstatic.com/images?q=tbn:ANd9GcQX1fo-_pRsPZYPi0KV84FLBB1o0NtiG5hzBlaeRAUkH2OlZ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68" y="5691495"/>
            <a:ext cx="923385" cy="9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encrypted-tbn3.gstatic.com/images?q=tbn:ANd9GcS6aF4C0FmBVqw11VKc4HxvIYD0aYWBcftbfqCnB_ACMJD1W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76" y="5760287"/>
            <a:ext cx="1038981" cy="8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76" y="5818255"/>
            <a:ext cx="14573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Zájezd Londý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56" y="5251892"/>
            <a:ext cx="1493938" cy="15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23863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Pracoviště Legionářů 3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608512" cy="28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nadpis 3"/>
          <p:cNvSpPr txBox="1">
            <a:spLocks/>
          </p:cNvSpPr>
          <p:nvPr/>
        </p:nvSpPr>
        <p:spPr>
          <a:xfrm>
            <a:off x="2555776" y="4509120"/>
            <a:ext cx="64008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www.ssptaji.cz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Tel.: 567 574 611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info@ssptaji.cz</a:t>
            </a:r>
          </a:p>
        </p:txBody>
      </p:sp>
      <p:pic>
        <p:nvPicPr>
          <p:cNvPr id="5122" name="Picture 2" descr="Kraj Vyso&amp;ccaron;ina z&amp;rcaron;izovatel organizac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" y="6038798"/>
            <a:ext cx="1428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990389" y="1196752"/>
            <a:ext cx="386443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1" y="4653136"/>
            <a:ext cx="4823520" cy="1200041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Ccaron;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15" y="1249703"/>
            <a:ext cx="1211629" cy="8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Pracoviště Legionářů 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634330"/>
              </p:ext>
            </p:extLst>
          </p:nvPr>
        </p:nvGraphicFramePr>
        <p:xfrm>
          <a:off x="467544" y="1340767"/>
          <a:ext cx="5184576" cy="19418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5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28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Studijní</a:t>
                      </a:r>
                      <a:r>
                        <a:rPr lang="cs-CZ" sz="2200" baseline="0" dirty="0"/>
                        <a:t> obory</a:t>
                      </a:r>
                      <a:endParaRPr lang="cs-CZ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Délka studia</a:t>
                      </a:r>
                      <a:endParaRPr lang="cs-CZ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>
                          <a:solidFill>
                            <a:srgbClr val="0070C0"/>
                          </a:solidFill>
                        </a:rPr>
                        <a:t>Informační 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solidFill>
                            <a:srgbClr val="0070C0"/>
                          </a:solidFill>
                        </a:rPr>
                        <a:t>4 roky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>
                          <a:solidFill>
                            <a:srgbClr val="0070C0"/>
                          </a:solidFill>
                        </a:rPr>
                        <a:t>Elektrotechnika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solidFill>
                            <a:srgbClr val="0070C0"/>
                          </a:solidFill>
                        </a:rPr>
                        <a:t>4 roky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>
                          <a:solidFill>
                            <a:srgbClr val="0070C0"/>
                          </a:solidFill>
                        </a:rPr>
                        <a:t>Strojírenství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>
                          <a:solidFill>
                            <a:srgbClr val="0070C0"/>
                          </a:solidFill>
                        </a:rPr>
                        <a:t>4 roky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467544" y="3429000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jednotná přijímací zkouška z matematiky a českého jazyka </a:t>
            </a:r>
            <a:r>
              <a:rPr lang="cs-CZ" sz="2600" b="1" i="1" dirty="0">
                <a:solidFill>
                  <a:srgbClr val="0066B3"/>
                </a:solidFill>
              </a:rPr>
              <a:t>(pořádáme přípravné semináře)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špičkově vybavené učebny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endParaRPr lang="cs-CZ" sz="3200" dirty="0">
              <a:solidFill>
                <a:srgbClr val="0070C0"/>
              </a:solidFill>
            </a:endParaRP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spolupráce s VUT v Brně a firmami v regionu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srgbClr val="0070C0"/>
                </a:solidFill>
              </a:rPr>
              <a:t>úspěchy žáků v soutěžích, práce na projektech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pic>
        <p:nvPicPr>
          <p:cNvPr id="7" name="Obrázek 6" descr="logo_bos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0168" y="1177471"/>
            <a:ext cx="2160240" cy="456485"/>
          </a:xfrm>
          <a:prstGeom prst="rect">
            <a:avLst/>
          </a:prstGeom>
        </p:spPr>
      </p:pic>
      <p:pic>
        <p:nvPicPr>
          <p:cNvPr id="1028" name="Picture 4" descr="Automotive Ligh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68" y="2358708"/>
            <a:ext cx="1905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E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05" y="1888632"/>
            <a:ext cx="11525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STO - automatizace pr&amp;uring;mysl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41" y="2358708"/>
            <a:ext cx="1458103" cy="2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Z LO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44" y="3192366"/>
            <a:ext cx="1905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artype.com/pics/2991/small/kaipan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15" y="4508008"/>
            <a:ext cx="1603818" cy="11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Přední příčky v TOP 12 SŠ a TOP 34 SŠ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18457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3000" dirty="0">
                <a:solidFill>
                  <a:srgbClr val="0066B3"/>
                </a:solidFill>
              </a:rPr>
              <a:t>hodnocení SŠ pořádané VUT v Brně podle počtu nejúspěšnějších maturantů z celé České republiky, nastupujících ke studiu na VUT v Brně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>
                <a:solidFill>
                  <a:srgbClr val="0066B3"/>
                </a:solidFill>
              </a:rPr>
              <a:t>Dlouhodobě se v hodnoceních umísťujeme na </a:t>
            </a:r>
            <a:r>
              <a:rPr lang="cs-CZ" b="1" dirty="0">
                <a:solidFill>
                  <a:srgbClr val="0066B3"/>
                </a:solidFill>
              </a:rPr>
              <a:t>předních příčkách: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>
                <a:solidFill>
                  <a:srgbClr val="0066B3"/>
                </a:solidFill>
              </a:rPr>
              <a:t>2012 – 2. místo </a:t>
            </a:r>
            <a:r>
              <a:rPr lang="cs-CZ" sz="2600" dirty="0">
                <a:solidFill>
                  <a:srgbClr val="0066B3"/>
                </a:solidFill>
              </a:rPr>
              <a:t>(1. ročník vyhodnocování – SPŠ Jihlava)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>
                <a:solidFill>
                  <a:srgbClr val="0066B3"/>
                </a:solidFill>
              </a:rPr>
              <a:t>2013 – 3. místo </a:t>
            </a:r>
            <a:r>
              <a:rPr lang="cs-CZ" sz="2600" dirty="0">
                <a:solidFill>
                  <a:srgbClr val="0066B3"/>
                </a:solidFill>
              </a:rPr>
              <a:t>(2. ročník vyhodnocování – SPŠ Jihlava)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>
                <a:solidFill>
                  <a:srgbClr val="0066B3"/>
                </a:solidFill>
              </a:rPr>
              <a:t>2015 – 2. místo </a:t>
            </a:r>
            <a:r>
              <a:rPr lang="cs-CZ" sz="2600" dirty="0">
                <a:solidFill>
                  <a:srgbClr val="0066B3"/>
                </a:solidFill>
              </a:rPr>
              <a:t>(3. ročník vyhodnocování – </a:t>
            </a:r>
            <a:r>
              <a:rPr lang="cs-CZ" sz="2800" b="1" dirty="0">
                <a:solidFill>
                  <a:srgbClr val="0066B3"/>
                </a:solidFill>
              </a:rPr>
              <a:t>SŠPTAJI</a:t>
            </a:r>
            <a:r>
              <a:rPr lang="cs-CZ" sz="2600" dirty="0" smtClean="0">
                <a:solidFill>
                  <a:srgbClr val="0066B3"/>
                </a:solidFill>
              </a:rPr>
              <a:t>)</a:t>
            </a:r>
            <a:endParaRPr lang="cs-CZ" sz="2600" dirty="0">
              <a:solidFill>
                <a:srgbClr val="0066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27906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Pracoviště Polenská 2</a:t>
            </a:r>
          </a:p>
        </p:txBody>
      </p:sp>
      <p:pic>
        <p:nvPicPr>
          <p:cNvPr id="5" name="Picture 14" descr="PICT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97" y="1207707"/>
            <a:ext cx="47148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8512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8" name="Podnadpis 3"/>
          <p:cNvSpPr txBox="1">
            <a:spLocks/>
          </p:cNvSpPr>
          <p:nvPr/>
        </p:nvSpPr>
        <p:spPr>
          <a:xfrm>
            <a:off x="2500298" y="4572008"/>
            <a:ext cx="64008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cs-CZ" sz="2800" u="sng" dirty="0">
                <a:solidFill>
                  <a:srgbClr val="0070C0"/>
                </a:solidFill>
              </a:rPr>
              <a:t>www.ssptaji.cz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Tel.: 567 584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306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wackova@ssptaji.cz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Kraj Vyso&amp;ccaron;ina z&amp;rcaron;izovatel organizac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4318"/>
            <a:ext cx="1428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1322" y="1224128"/>
            <a:ext cx="4100844" cy="340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1" y="4653136"/>
            <a:ext cx="4823520" cy="1200041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Pracoviště Polenská 2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07300"/>
              </p:ext>
            </p:extLst>
          </p:nvPr>
        </p:nvGraphicFramePr>
        <p:xfrm>
          <a:off x="107504" y="1236237"/>
          <a:ext cx="6912768" cy="45305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00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Obor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Délka studia (roky)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6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3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cs-CZ" altLang="cs-CZ" sz="2200" dirty="0"/>
                        <a:t>Mechanik seřizovač (L)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4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6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3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cs-CZ" altLang="cs-CZ" sz="2200" dirty="0"/>
                        <a:t>Mechanik elektrotechnik (L)</a:t>
                      </a:r>
                      <a:endParaRPr lang="cs-CZ" altLang="cs-CZ" sz="2200" b="1" dirty="0">
                        <a:solidFill>
                          <a:srgbClr val="FF0066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4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Strojní mechanik (H)</a:t>
                      </a:r>
                      <a:br>
                        <a:rPr lang="cs-CZ" altLang="cs-CZ" sz="2200" dirty="0"/>
                      </a:br>
                      <a:r>
                        <a:rPr lang="cs-CZ" altLang="cs-CZ" sz="2200" dirty="0" smtClean="0"/>
                        <a:t>(Zámečník</a:t>
                      </a:r>
                      <a:r>
                        <a:rPr lang="cs-CZ" altLang="cs-CZ" sz="2200" dirty="0"/>
                        <a:t>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Nástrojař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Elektrikář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Elektrikář – silnoproud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Obráběč kovů (H)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3</a:t>
                      </a:r>
                      <a:r>
                        <a:rPr lang="cs-CZ" sz="2200" baseline="0" dirty="0"/>
                        <a:t> </a:t>
                      </a:r>
                      <a:endParaRPr lang="cs-CZ" sz="2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167436"/>
              </p:ext>
            </p:extLst>
          </p:nvPr>
        </p:nvGraphicFramePr>
        <p:xfrm>
          <a:off x="4543396" y="2816326"/>
          <a:ext cx="4380806" cy="26822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4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965">
                <a:tc>
                  <a:txBody>
                    <a:bodyPr/>
                    <a:lstStyle/>
                    <a:p>
                      <a:pPr algn="ctr"/>
                      <a:r>
                        <a:rPr lang="cs-CZ" sz="2600" dirty="0"/>
                        <a:t>Obor</a:t>
                      </a:r>
                      <a:endParaRPr lang="cs-CZ" sz="2600" b="1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/>
                        <a:t>Typ studia</a:t>
                      </a:r>
                      <a:endParaRPr lang="cs-CZ" sz="2600" b="1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Provozní </a:t>
                      </a:r>
                      <a:br>
                        <a:rPr lang="cs-CZ" altLang="cs-CZ" sz="2200" dirty="0"/>
                      </a:br>
                      <a:r>
                        <a:rPr lang="cs-CZ" altLang="cs-CZ" sz="2200" dirty="0"/>
                        <a:t>technika  (L)</a:t>
                      </a:r>
                      <a:endParaRPr lang="cs-CZ" altLang="cs-CZ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denní </a:t>
                      </a:r>
                      <a:br>
                        <a:rPr lang="cs-CZ" sz="2200" dirty="0"/>
                      </a:br>
                      <a:r>
                        <a:rPr lang="cs-CZ" sz="2200" dirty="0"/>
                        <a:t>nástavba</a:t>
                      </a:r>
                      <a:br>
                        <a:rPr lang="cs-CZ" sz="2200" dirty="0"/>
                      </a:br>
                      <a:r>
                        <a:rPr lang="cs-CZ" sz="2200" dirty="0"/>
                        <a:t>2 roky</a:t>
                      </a:r>
                      <a:endParaRPr lang="cs-CZ" sz="2200" b="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200" dirty="0"/>
                        <a:t>Provozní elektrotechnika  (L)</a:t>
                      </a:r>
                      <a:endParaRPr lang="cs-CZ" altLang="cs-CZ" sz="2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denní </a:t>
                      </a:r>
                      <a:br>
                        <a:rPr lang="cs-CZ" sz="2200" dirty="0"/>
                      </a:br>
                      <a:r>
                        <a:rPr lang="cs-CZ" sz="2200" dirty="0"/>
                        <a:t>nástavba</a:t>
                      </a:r>
                      <a:br>
                        <a:rPr lang="cs-CZ" sz="2200" dirty="0"/>
                      </a:br>
                      <a:r>
                        <a:rPr lang="cs-CZ" sz="2200" dirty="0"/>
                        <a:t>2 roky</a:t>
                      </a:r>
                      <a:endParaRPr lang="cs-CZ" sz="2200" b="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CBEA25D4295B43BDA56F4365B6676C" ma:contentTypeVersion="1" ma:contentTypeDescription="Vytvoří nový dokument" ma:contentTypeScope="" ma:versionID="e7d4c241209e4f92e09ce4c7b1d6238e">
  <xsd:schema xmlns:xsd="http://www.w3.org/2001/XMLSchema" xmlns:xs="http://www.w3.org/2001/XMLSchema" xmlns:p="http://schemas.microsoft.com/office/2006/metadata/properties" xmlns:ns3="b14d03b3-31d8-4397-9eda-221de590d350" targetNamespace="http://schemas.microsoft.com/office/2006/metadata/properties" ma:root="true" ma:fieldsID="9825b713caa45c9b4647cb1ae9e8acfb" ns3:_="">
    <xsd:import namespace="b14d03b3-31d8-4397-9eda-221de590d35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d03b3-31d8-4397-9eda-221de590d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B060AC-0074-452A-AC27-774C240D8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30A5A-3C5F-450F-8A48-DD098FD65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d03b3-31d8-4397-9eda-221de590d3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A5B9-4DE7-4266-B062-C64358890CCA}">
  <ds:schemaRefs>
    <ds:schemaRef ds:uri="http://purl.org/dc/terms/"/>
    <ds:schemaRef ds:uri="b14d03b3-31d8-4397-9eda-221de590d35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352</Words>
  <Application>Microsoft Office PowerPoint</Application>
  <PresentationFormat>Předvádění na obrazovce (4:3)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Prezentace aplikace PowerPoint</vt:lpstr>
      <vt:lpstr>Největší technická škola v kraji</vt:lpstr>
      <vt:lpstr>Škola, kterou zaměstnavatelé doporučují</vt:lpstr>
      <vt:lpstr>Výhody studia</vt:lpstr>
      <vt:lpstr>Pracoviště Legionářů 3</vt:lpstr>
      <vt:lpstr>Pracoviště Legionářů 3</vt:lpstr>
      <vt:lpstr>Přední příčky v TOP 12 SŠ a TOP 34 SŠ</vt:lpstr>
      <vt:lpstr>Pracoviště Polenská 2</vt:lpstr>
      <vt:lpstr>Pracoviště Polenská 2</vt:lpstr>
      <vt:lpstr>Pracoviště Polenská 2</vt:lpstr>
      <vt:lpstr>Pracoviště Školní 1a</vt:lpstr>
      <vt:lpstr> Pracoviště Školní 1a </vt:lpstr>
      <vt:lpstr>Cena hejtmana Kraje Vysočina za společenskou odpovědnost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SPŠ + SŠT + SŠA</dc:title>
  <dc:creator>ucebna</dc:creator>
  <cp:lastModifiedBy>Boudný Čestmír</cp:lastModifiedBy>
  <cp:revision>173</cp:revision>
  <dcterms:created xsi:type="dcterms:W3CDTF">2013-10-15T08:06:05Z</dcterms:created>
  <dcterms:modified xsi:type="dcterms:W3CDTF">2019-08-15T08:08:07Z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0x01010057CBEA25D4295B43BDA56F4365B6676C</vt:lpwstr>
  </property>
</Properties>
</file>